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50" r:id="rId2"/>
  </p:sldMasterIdLst>
  <p:notesMasterIdLst>
    <p:notesMasterId r:id="rId17"/>
  </p:notesMasterIdLst>
  <p:sldIdLst>
    <p:sldId id="256" r:id="rId3"/>
    <p:sldId id="257" r:id="rId4"/>
    <p:sldId id="275" r:id="rId5"/>
    <p:sldId id="281" r:id="rId6"/>
    <p:sldId id="282" r:id="rId7"/>
    <p:sldId id="283" r:id="rId8"/>
    <p:sldId id="284" r:id="rId9"/>
    <p:sldId id="285" r:id="rId10"/>
    <p:sldId id="286" r:id="rId11"/>
    <p:sldId id="287" r:id="rId12"/>
    <p:sldId id="288" r:id="rId13"/>
    <p:sldId id="289" r:id="rId14"/>
    <p:sldId id="290" r:id="rId15"/>
    <p:sldId id="273" r:id="rId16"/>
  </p:sldIdLst>
  <p:sldSz cx="10693400" cy="7562850"/>
  <p:notesSz cx="7559675" cy="10691813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CC00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9" d="100"/>
          <a:sy n="69" d="100"/>
        </p:scale>
        <p:origin x="-858" y="-70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3525" cy="4006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sp>
      <p:sp>
        <p:nvSpPr>
          <p:cNvPr id="4098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endParaRPr lang="ru-RU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endParaRPr lang="ru-RU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endParaRPr lang="ru-RU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fld id="{6D6B44AE-0300-4452-A3BF-1AAB52F3AA7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4564248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D9B1CB0-AB7A-4907-8803-4BDCEFE61E92}" type="slidenum">
              <a:rPr lang="ru-RU"/>
              <a:pPr/>
              <a:t>1</a:t>
            </a:fld>
            <a:endParaRPr lang="ru-RU"/>
          </a:p>
        </p:txBody>
      </p:sp>
      <p:sp>
        <p:nvSpPr>
          <p:cNvPr id="2457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46150" y="812800"/>
            <a:ext cx="56657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5819EFF-4253-49C0-ADA8-19761182ABE8}" type="slidenum">
              <a:rPr lang="ru-RU"/>
              <a:pPr/>
              <a:t>2</a:t>
            </a:fld>
            <a:endParaRPr lang="ru-RU"/>
          </a:p>
        </p:txBody>
      </p:sp>
      <p:sp>
        <p:nvSpPr>
          <p:cNvPr id="256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46150" y="812800"/>
            <a:ext cx="56657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4EEB9D6-0DA2-4D07-9CDF-988F1109053F}" type="slidenum">
              <a:rPr lang="ru-RU"/>
              <a:pPr/>
              <a:t>14</a:t>
            </a:fld>
            <a:endParaRPr lang="ru-RU"/>
          </a:p>
        </p:txBody>
      </p:sp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46150" y="812800"/>
            <a:ext cx="56657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01688" y="2349500"/>
            <a:ext cx="9090025" cy="16208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03375" y="4286250"/>
            <a:ext cx="7486650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20.10.16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4AE876BD-4287-46D0-93E5-A312B1BD8A9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20.10.16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F69B7CB8-E267-4D6F-B750-CA40F40C0BE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51763" y="555625"/>
            <a:ext cx="2405062" cy="61737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4988" y="555625"/>
            <a:ext cx="7064375" cy="61737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20.10.16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9633600E-4361-416A-990B-EC8A22E8AAD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1">
                <a:solidFill>
                  <a:srgbClr val="D50092"/>
                </a:solidFill>
                <a:latin typeface="Monotype Corsiva"/>
                <a:cs typeface="Monotype Corsiv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10/26/2016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01688" y="2349500"/>
            <a:ext cx="9090025" cy="16208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03375" y="4286250"/>
            <a:ext cx="7486650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20.10.16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C1F11894-98E6-4EB4-9C2E-5742EBF9CFF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20.10.16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7660DC62-4284-49E0-93B8-EF674FC159A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550" y="4859338"/>
            <a:ext cx="9090025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4550" y="3205163"/>
            <a:ext cx="9090025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20.10.16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01E85E37-5C64-4A8A-B902-DAD21827280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34988" y="1770063"/>
            <a:ext cx="4733925" cy="4989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421313" y="1770063"/>
            <a:ext cx="4735512" cy="4989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20.10.16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252F2FF0-3705-4F2D-9C2C-A4F42A5ACFC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23425" cy="126047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4988" y="1692275"/>
            <a:ext cx="4724400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4988" y="2398713"/>
            <a:ext cx="4724400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432425" y="1692275"/>
            <a:ext cx="4725988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432425" y="2398713"/>
            <a:ext cx="4725988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20.10.16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ED97DB4F-AA7E-4DF5-8282-443C5574CD5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20.10.16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BDEF733C-7EA9-4436-8974-7F3188BA243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20.10.16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78CF47C4-16F3-4B15-8776-9F55606660B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20.10.16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BC4F2CDD-8ED2-4C45-93C0-470BBDD207D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3517900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81475" y="301625"/>
            <a:ext cx="5976938" cy="64547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4988" y="1582738"/>
            <a:ext cx="3517900" cy="51736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20.10.16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03AA2984-3D73-4B17-90A6-3E7D42EBC81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5500" y="5294313"/>
            <a:ext cx="6416675" cy="6238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95500" y="676275"/>
            <a:ext cx="64166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95500" y="5918200"/>
            <a:ext cx="6416675" cy="88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20.10.16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B537C011-C7C5-41EF-A527-2C05C5CD182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20.10.16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B3F3394E-FB70-4D7F-8908-AC6A1FD72E6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51763" y="301625"/>
            <a:ext cx="2405062" cy="64579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4988" y="301625"/>
            <a:ext cx="7064375" cy="64579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20.10.16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0341CD9-6870-47B2-8F0A-C9950C31948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550" y="4859338"/>
            <a:ext cx="9090025" cy="15017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4550" y="3205163"/>
            <a:ext cx="9090025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20.10.16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9695001A-8BF8-420B-BFEB-B76043DF51B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34988" y="1739900"/>
            <a:ext cx="4733925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421313" y="1739900"/>
            <a:ext cx="4735512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20.10.16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E67C2A05-7BA4-4A65-9E78-BDA00B67930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23425" cy="126047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4988" y="1692275"/>
            <a:ext cx="4724400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4988" y="2398713"/>
            <a:ext cx="4724400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432425" y="1692275"/>
            <a:ext cx="4725988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432425" y="2398713"/>
            <a:ext cx="4725988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20.10.16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A7D0E5C7-696F-450B-A548-16EEDDF6FC3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20.10.16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CFC0A503-8807-4000-B9DA-EC9E0AFFC40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20.10.16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6F878CC-DCE2-4C94-86B8-F7286D7179E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3517900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81475" y="301625"/>
            <a:ext cx="5976938" cy="64547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4988" y="1582738"/>
            <a:ext cx="3517900" cy="51736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20.10.16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33BD1297-DE79-47A5-97E4-CFA12EDD83F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5500" y="5294313"/>
            <a:ext cx="6416675" cy="6238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95500" y="676275"/>
            <a:ext cx="64166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95500" y="5918200"/>
            <a:ext cx="6416675" cy="88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20.10.16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97E2AEE8-45B4-450F-A4A0-95CD2F7B4B7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57200" y="458788"/>
            <a:ext cx="9685338" cy="6657975"/>
          </a:xfrm>
          <a:prstGeom prst="rect">
            <a:avLst/>
          </a:prstGeom>
          <a:blipFill dpi="0" rotWithShape="0">
            <a:blip r:embed="rId14"/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04888" y="555625"/>
            <a:ext cx="8680450" cy="5953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4988" y="1739900"/>
            <a:ext cx="9621837" cy="49895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635375" y="7032625"/>
            <a:ext cx="3421063" cy="377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/>
          </p:nvPr>
        </p:nvSpPr>
        <p:spPr bwMode="auto">
          <a:xfrm>
            <a:off x="534988" y="7032625"/>
            <a:ext cx="2457450" cy="3762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8B8B8B"/>
                </a:solidFill>
                <a:latin typeface="+mn-lt"/>
                <a:cs typeface="Arial Unicode MS" charset="0"/>
              </a:defRPr>
            </a:lvl1pPr>
          </a:lstStyle>
          <a:p>
            <a:r>
              <a:rPr lang="ru-RU"/>
              <a:t>20.10.16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7699375" y="7032625"/>
            <a:ext cx="2457450" cy="3762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8B8B8B"/>
                </a:solidFill>
                <a:latin typeface="+mn-lt"/>
                <a:cs typeface="Arial Unicode MS" charset="0"/>
              </a:defRPr>
            </a:lvl1pPr>
          </a:lstStyle>
          <a:p>
            <a:fld id="{9F1D849B-C53E-43E7-8F02-143B24C2E8A1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84" r:id="rId12"/>
  </p:sldLayoutIdLst>
  <p:hf sldNum="0" hdr="0" ftr="0"/>
  <p:txStyles>
    <p:titleStyle>
      <a:lvl1pPr algn="l" defTabSz="449263" rtl="0" eaLnBrk="1" fontAlgn="base" hangingPunct="1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l" defTabSz="449263" rtl="0" eaLnBrk="1" fontAlgn="base" hangingPunct="1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2pPr>
      <a:lvl3pPr marL="1143000" indent="-228600" algn="l" defTabSz="449263" rtl="0" eaLnBrk="1" fontAlgn="base" hangingPunct="1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3pPr>
      <a:lvl4pPr marL="1600200" indent="-228600" algn="l" defTabSz="449263" rtl="0" eaLnBrk="1" fontAlgn="base" hangingPunct="1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4pPr>
      <a:lvl5pPr marL="2057400" indent="-228600" algn="l" defTabSz="449263" rtl="0" eaLnBrk="1" fontAlgn="base" hangingPunct="1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5pPr>
      <a:lvl6pPr marL="2514600" indent="-228600" algn="l" defTabSz="449263" rtl="0" eaLnBrk="1" fontAlgn="base" hangingPunct="1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49263" rtl="0" eaLnBrk="1" fontAlgn="base" hangingPunct="1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49263" rtl="0" eaLnBrk="1" fontAlgn="base" hangingPunct="1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49263" rtl="0" eaLnBrk="1" fontAlgn="base" hangingPunct="1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eaLnBrk="1" fontAlgn="base" hangingPunct="1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457200" y="458788"/>
            <a:ext cx="9685338" cy="6657975"/>
          </a:xfrm>
          <a:prstGeom prst="rect">
            <a:avLst/>
          </a:prstGeom>
          <a:blipFill dpi="0" rotWithShape="0">
            <a:blip r:embed="rId13"/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3635375" y="7032625"/>
            <a:ext cx="3421063" cy="377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534988" y="7032625"/>
            <a:ext cx="2457450" cy="3762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8B8B8B"/>
                </a:solidFill>
                <a:latin typeface="+mn-lt"/>
                <a:cs typeface="Arial Unicode MS" charset="0"/>
              </a:defRPr>
            </a:lvl1pPr>
          </a:lstStyle>
          <a:p>
            <a:r>
              <a:rPr lang="ru-RU"/>
              <a:t>20.10.16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7699375" y="7032625"/>
            <a:ext cx="2457450" cy="3762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8B8B8B"/>
                </a:solidFill>
                <a:latin typeface="+mn-lt"/>
                <a:cs typeface="Arial Unicode MS" charset="0"/>
              </a:defRPr>
            </a:lvl1pPr>
          </a:lstStyle>
          <a:p>
            <a:fld id="{E97BA05D-E327-46DD-85D0-801E4EC0172E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534988" y="301625"/>
            <a:ext cx="9621837" cy="1260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4988" y="1770063"/>
            <a:ext cx="9621837" cy="4989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/>
  <p:txStyles>
    <p:titleStyle>
      <a:lvl1pPr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2pPr>
      <a:lvl3pPr marL="11430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3pPr>
      <a:lvl4pPr marL="16002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4pPr>
      <a:lvl5pPr marL="20574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5pPr>
      <a:lvl6pPr marL="25146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fontAlgn="base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fontAlgn="base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fontAlgn="base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fontAlgn="base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fontAlgn="base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360363" y="542925"/>
            <a:ext cx="9577387" cy="6657975"/>
          </a:xfrm>
          <a:prstGeom prst="rect">
            <a:avLst/>
          </a:prstGeom>
          <a:blipFill dpi="0" rotWithShape="0">
            <a:blip r:embed="rId3"/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22" name="Freeform 2"/>
          <p:cNvSpPr>
            <a:spLocks noChangeArrowheads="1"/>
          </p:cNvSpPr>
          <p:nvPr/>
        </p:nvSpPr>
        <p:spPr bwMode="auto">
          <a:xfrm>
            <a:off x="501650" y="7104063"/>
            <a:ext cx="9704388" cy="76200"/>
          </a:xfrm>
          <a:custGeom>
            <a:avLst/>
            <a:gdLst>
              <a:gd name="G0" fmla="+- 6012 0 0"/>
              <a:gd name="G1" fmla="+- 10664 0 0"/>
            </a:gdLst>
            <a:ahLst/>
            <a:cxnLst>
              <a:cxn ang="0">
                <a:pos x="0" y="76199"/>
              </a:cxn>
              <a:cxn ang="0">
                <a:pos x="9704832" y="76199"/>
              </a:cxn>
              <a:cxn ang="0">
                <a:pos x="9704832" y="0"/>
              </a:cxn>
              <a:cxn ang="0">
                <a:pos x="0" y="0"/>
              </a:cxn>
              <a:cxn ang="0">
                <a:pos x="0" y="76199"/>
              </a:cxn>
            </a:cxnLst>
            <a:rect l="0" t="0" r="r" b="b"/>
            <a:pathLst>
              <a:path w="9705340" h="76200">
                <a:moveTo>
                  <a:pt x="0" y="76199"/>
                </a:moveTo>
                <a:lnTo>
                  <a:pt x="9704832" y="76199"/>
                </a:lnTo>
                <a:lnTo>
                  <a:pt x="9704832" y="0"/>
                </a:lnTo>
                <a:lnTo>
                  <a:pt x="0" y="0"/>
                </a:lnTo>
                <a:lnTo>
                  <a:pt x="0" y="76199"/>
                </a:lnTo>
                <a:close/>
              </a:path>
            </a:pathLst>
          </a:custGeom>
          <a:solidFill>
            <a:srgbClr val="FFC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23" name="Freeform 3"/>
          <p:cNvSpPr>
            <a:spLocks noChangeArrowheads="1"/>
          </p:cNvSpPr>
          <p:nvPr/>
        </p:nvSpPr>
        <p:spPr bwMode="auto">
          <a:xfrm>
            <a:off x="501650" y="471488"/>
            <a:ext cx="76200" cy="6632575"/>
          </a:xfrm>
          <a:custGeom>
            <a:avLst/>
            <a:gdLst>
              <a:gd name="G0" fmla="+- 10664 0 0"/>
              <a:gd name="G1" fmla="+- 14073 0 0"/>
            </a:gdLst>
            <a:ahLst/>
            <a:cxnLst>
              <a:cxn ang="0">
                <a:pos x="0" y="6633210"/>
              </a:cxn>
              <a:cxn ang="0">
                <a:pos x="76200" y="6633210"/>
              </a:cxn>
              <a:cxn ang="0">
                <a:pos x="76200" y="0"/>
              </a:cxn>
              <a:cxn ang="0">
                <a:pos x="0" y="0"/>
              </a:cxn>
              <a:cxn ang="0">
                <a:pos x="0" y="6633210"/>
              </a:cxn>
            </a:cxnLst>
            <a:rect l="0" t="0" r="r" b="b"/>
            <a:pathLst>
              <a:path w="76200" h="6633209">
                <a:moveTo>
                  <a:pt x="0" y="6633210"/>
                </a:moveTo>
                <a:lnTo>
                  <a:pt x="76200" y="6633210"/>
                </a:lnTo>
                <a:lnTo>
                  <a:pt x="76200" y="0"/>
                </a:lnTo>
                <a:lnTo>
                  <a:pt x="0" y="0"/>
                </a:lnTo>
                <a:lnTo>
                  <a:pt x="0" y="6633210"/>
                </a:lnTo>
                <a:close/>
              </a:path>
            </a:pathLst>
          </a:custGeom>
          <a:solidFill>
            <a:srgbClr val="FFC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24" name="Freeform 4"/>
          <p:cNvSpPr>
            <a:spLocks noChangeArrowheads="1"/>
          </p:cNvSpPr>
          <p:nvPr/>
        </p:nvSpPr>
        <p:spPr bwMode="auto">
          <a:xfrm>
            <a:off x="501650" y="395288"/>
            <a:ext cx="9704388" cy="76200"/>
          </a:xfrm>
          <a:custGeom>
            <a:avLst/>
            <a:gdLst>
              <a:gd name="G0" fmla="+- 6012 0 0"/>
              <a:gd name="G1" fmla="+- 10664 0 0"/>
            </a:gdLst>
            <a:ahLst/>
            <a:cxnLst>
              <a:cxn ang="0">
                <a:pos x="0" y="76200"/>
              </a:cxn>
              <a:cxn ang="0">
                <a:pos x="9704832" y="76200"/>
              </a:cxn>
              <a:cxn ang="0">
                <a:pos x="9704832" y="0"/>
              </a:cxn>
              <a:cxn ang="0">
                <a:pos x="0" y="0"/>
              </a:cxn>
              <a:cxn ang="0">
                <a:pos x="0" y="76200"/>
              </a:cxn>
            </a:cxnLst>
            <a:rect l="0" t="0" r="r" b="b"/>
            <a:pathLst>
              <a:path w="9705340" h="76200">
                <a:moveTo>
                  <a:pt x="0" y="76200"/>
                </a:moveTo>
                <a:lnTo>
                  <a:pt x="9704832" y="76200"/>
                </a:lnTo>
                <a:lnTo>
                  <a:pt x="9704832" y="0"/>
                </a:lnTo>
                <a:lnTo>
                  <a:pt x="0" y="0"/>
                </a:lnTo>
                <a:lnTo>
                  <a:pt x="0" y="76200"/>
                </a:lnTo>
                <a:close/>
              </a:path>
            </a:pathLst>
          </a:custGeom>
          <a:solidFill>
            <a:srgbClr val="FFC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25" name="Freeform 5"/>
          <p:cNvSpPr>
            <a:spLocks noChangeArrowheads="1"/>
          </p:cNvSpPr>
          <p:nvPr/>
        </p:nvSpPr>
        <p:spPr bwMode="auto">
          <a:xfrm>
            <a:off x="10129838" y="471488"/>
            <a:ext cx="76200" cy="6632575"/>
          </a:xfrm>
          <a:custGeom>
            <a:avLst/>
            <a:gdLst>
              <a:gd name="G0" fmla="+- 10664 0 0"/>
              <a:gd name="G1" fmla="+- 13439 0 0"/>
            </a:gdLst>
            <a:ahLst/>
            <a:cxnLst>
              <a:cxn ang="0">
                <a:pos x="76200" y="0"/>
              </a:cxn>
              <a:cxn ang="0">
                <a:pos x="0" y="0"/>
              </a:cxn>
              <a:cxn ang="0">
                <a:pos x="0" y="6632562"/>
              </a:cxn>
              <a:cxn ang="0">
                <a:pos x="76200" y="6632562"/>
              </a:cxn>
              <a:cxn ang="0">
                <a:pos x="76200" y="0"/>
              </a:cxn>
            </a:cxnLst>
            <a:rect l="0" t="0" r="r" b="b"/>
            <a:pathLst>
              <a:path w="76200" h="6632575">
                <a:moveTo>
                  <a:pt x="76200" y="0"/>
                </a:moveTo>
                <a:lnTo>
                  <a:pt x="0" y="0"/>
                </a:lnTo>
                <a:lnTo>
                  <a:pt x="0" y="6632562"/>
                </a:lnTo>
                <a:lnTo>
                  <a:pt x="76200" y="6632562"/>
                </a:lnTo>
                <a:lnTo>
                  <a:pt x="76200" y="0"/>
                </a:lnTo>
                <a:close/>
              </a:path>
            </a:pathLst>
          </a:custGeom>
          <a:solidFill>
            <a:srgbClr val="FFC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26" name="Freeform 6"/>
          <p:cNvSpPr>
            <a:spLocks noChangeArrowheads="1"/>
          </p:cNvSpPr>
          <p:nvPr/>
        </p:nvSpPr>
        <p:spPr bwMode="auto">
          <a:xfrm>
            <a:off x="603250" y="7065963"/>
            <a:ext cx="9501188" cy="1587"/>
          </a:xfrm>
          <a:custGeom>
            <a:avLst/>
            <a:gdLst>
              <a:gd name="G0" fmla="+- 64956 0 0"/>
              <a:gd name="G1" fmla="+- 360 0 0"/>
            </a:gdLst>
            <a:ahLst/>
            <a:cxnLst>
              <a:cxn ang="0">
                <a:pos x="0" y="0"/>
              </a:cxn>
              <a:cxn ang="0">
                <a:pos x="9501632" y="0"/>
              </a:cxn>
            </a:cxnLst>
            <a:rect l="0" t="0" r="r" b="b"/>
            <a:pathLst>
              <a:path w="9502140" h="360">
                <a:moveTo>
                  <a:pt x="0" y="0"/>
                </a:moveTo>
                <a:lnTo>
                  <a:pt x="9501632" y="0"/>
                </a:lnTo>
              </a:path>
            </a:pathLst>
          </a:custGeom>
          <a:noFill/>
          <a:ln w="25560">
            <a:solidFill>
              <a:srgbClr val="FFC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27" name="Freeform 7"/>
          <p:cNvSpPr>
            <a:spLocks noChangeArrowheads="1"/>
          </p:cNvSpPr>
          <p:nvPr/>
        </p:nvSpPr>
        <p:spPr bwMode="auto">
          <a:xfrm>
            <a:off x="615950" y="522288"/>
            <a:ext cx="1588" cy="6530975"/>
          </a:xfrm>
          <a:custGeom>
            <a:avLst/>
            <a:gdLst>
              <a:gd name="G0" fmla="+- 360 0 0"/>
              <a:gd name="G1" fmla="+- 43545 0 0"/>
            </a:gdLst>
            <a:ahLst/>
            <a:cxnLst>
              <a:cxn ang="0">
                <a:pos x="0" y="0"/>
              </a:cxn>
              <a:cxn ang="0">
                <a:pos x="0" y="6531610"/>
              </a:cxn>
            </a:cxnLst>
            <a:rect l="0" t="0" r="r" b="b"/>
            <a:pathLst>
              <a:path w="360" h="6531609">
                <a:moveTo>
                  <a:pt x="0" y="0"/>
                </a:moveTo>
                <a:lnTo>
                  <a:pt x="0" y="6531610"/>
                </a:lnTo>
              </a:path>
            </a:pathLst>
          </a:custGeom>
          <a:noFill/>
          <a:ln w="25560">
            <a:solidFill>
              <a:srgbClr val="FFC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28" name="Freeform 8"/>
          <p:cNvSpPr>
            <a:spLocks noChangeArrowheads="1"/>
          </p:cNvSpPr>
          <p:nvPr/>
        </p:nvSpPr>
        <p:spPr bwMode="auto">
          <a:xfrm>
            <a:off x="603250" y="509588"/>
            <a:ext cx="9501188" cy="1587"/>
          </a:xfrm>
          <a:custGeom>
            <a:avLst/>
            <a:gdLst>
              <a:gd name="G0" fmla="+- 64956 0 0"/>
              <a:gd name="G1" fmla="+- 360 0 0"/>
            </a:gdLst>
            <a:ahLst/>
            <a:cxnLst>
              <a:cxn ang="0">
                <a:pos x="0" y="0"/>
              </a:cxn>
              <a:cxn ang="0">
                <a:pos x="9501632" y="0"/>
              </a:cxn>
            </a:cxnLst>
            <a:rect l="0" t="0" r="r" b="b"/>
            <a:pathLst>
              <a:path w="9502140" h="360">
                <a:moveTo>
                  <a:pt x="0" y="0"/>
                </a:moveTo>
                <a:lnTo>
                  <a:pt x="9501632" y="0"/>
                </a:lnTo>
              </a:path>
            </a:pathLst>
          </a:custGeom>
          <a:noFill/>
          <a:ln w="25560">
            <a:solidFill>
              <a:srgbClr val="FFC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29" name="Freeform 9"/>
          <p:cNvSpPr>
            <a:spLocks noChangeArrowheads="1"/>
          </p:cNvSpPr>
          <p:nvPr/>
        </p:nvSpPr>
        <p:spPr bwMode="auto">
          <a:xfrm>
            <a:off x="10091738" y="522288"/>
            <a:ext cx="1587" cy="6530975"/>
          </a:xfrm>
          <a:custGeom>
            <a:avLst/>
            <a:gdLst>
              <a:gd name="G0" fmla="+- 360 0 0"/>
              <a:gd name="G1" fmla="+- 42911 0 0"/>
            </a:gdLst>
            <a:ahLst/>
            <a:cxnLst>
              <a:cxn ang="0">
                <a:pos x="0" y="0"/>
              </a:cxn>
              <a:cxn ang="0">
                <a:pos x="0" y="6530949"/>
              </a:cxn>
            </a:cxnLst>
            <a:rect l="0" t="0" r="r" b="b"/>
            <a:pathLst>
              <a:path w="360" h="6530975">
                <a:moveTo>
                  <a:pt x="0" y="0"/>
                </a:moveTo>
                <a:lnTo>
                  <a:pt x="0" y="6530949"/>
                </a:lnTo>
              </a:path>
            </a:pathLst>
          </a:custGeom>
          <a:noFill/>
          <a:ln w="25560">
            <a:solidFill>
              <a:srgbClr val="FFC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6300788" y="2519363"/>
            <a:ext cx="3802062" cy="4313237"/>
          </a:xfrm>
          <a:prstGeom prst="rect">
            <a:avLst/>
          </a:prstGeom>
          <a:blipFill dpi="0" rotWithShape="0">
            <a:blip r:embed="rId4"/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635000" y="4248150"/>
            <a:ext cx="2146300" cy="2609850"/>
          </a:xfrm>
          <a:prstGeom prst="rect">
            <a:avLst/>
          </a:prstGeom>
          <a:blipFill dpi="0" rotWithShape="0">
            <a:blip r:embed="rId5"/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title" idx="4294967295"/>
          </p:nvPr>
        </p:nvSpPr>
        <p:spPr>
          <a:xfrm>
            <a:off x="1079500" y="585788"/>
            <a:ext cx="8458200" cy="1371600"/>
          </a:xfrm>
          <a:ln/>
        </p:spPr>
        <p:txBody>
          <a:bodyPr/>
          <a:lstStyle/>
          <a:p>
            <a:pPr algn="ctr">
              <a:lnSpc>
                <a:spcPts val="54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sz="2000" b="1" dirty="0">
                <a:latin typeface="Monotype Corsiva" charset="0"/>
              </a:rPr>
              <a:t>           Муниципальное дошкольное образовательное учреждение  </a:t>
            </a:r>
            <a:r>
              <a:rPr lang="ru-RU" sz="2000" b="1" dirty="0" smtClean="0">
                <a:latin typeface="Monotype Corsiva" charset="0"/>
              </a:rPr>
              <a:t>«</a:t>
            </a:r>
            <a:r>
              <a:rPr lang="ru-RU" sz="2000" b="1" dirty="0">
                <a:latin typeface="Monotype Corsiva" charset="0"/>
              </a:rPr>
              <a:t>Детский сад №11 «Золотой петушок» г.Ртищево Саратовской области»</a:t>
            </a:r>
          </a:p>
        </p:txBody>
      </p:sp>
      <p:sp>
        <p:nvSpPr>
          <p:cNvPr id="5133" name="Rectangle 13"/>
          <p:cNvSpPr>
            <a:spLocks noChangeArrowheads="1"/>
          </p:cNvSpPr>
          <p:nvPr/>
        </p:nvSpPr>
        <p:spPr bwMode="auto">
          <a:xfrm>
            <a:off x="1079500" y="2160588"/>
            <a:ext cx="8458200" cy="240450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Проект</a:t>
            </a:r>
          </a:p>
          <a:p>
            <a:pPr algn="ctr"/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«Организация игровой деятельности детей раннего дошкольного возраста в соответствии с их возрастными возможностями и задачами, индивидуализацией, необходимыми условиями и планированием педагога с ФГОС»</a:t>
            </a:r>
            <a:endParaRPr lang="ru-RU" sz="28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34" name="Rectangle 14"/>
          <p:cNvSpPr>
            <a:spLocks noChangeArrowheads="1"/>
          </p:cNvSpPr>
          <p:nvPr/>
        </p:nvSpPr>
        <p:spPr bwMode="auto">
          <a:xfrm>
            <a:off x="2209800" y="4710113"/>
            <a:ext cx="6005513" cy="157735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hangingPunct="1">
              <a:lnSpc>
                <a:spcPts val="3138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endParaRPr lang="ru-RU" sz="2800" b="1" i="1" dirty="0">
              <a:solidFill>
                <a:srgbClr val="0000C0"/>
              </a:solidFill>
              <a:latin typeface="Monotype Corsiva" charset="0"/>
            </a:endParaRPr>
          </a:p>
          <a:p>
            <a:pPr algn="r" hangingPunct="1">
              <a:lnSpc>
                <a:spcPts val="3138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ru-RU" sz="2800" b="1" i="1" dirty="0" smtClean="0">
                <a:solidFill>
                  <a:srgbClr val="0000C0"/>
                </a:solidFill>
                <a:latin typeface="Monotype Corsiva" charset="0"/>
              </a:rPr>
              <a:t>Заведующий МДОУ:                                                        Татьяна Анатольевна  </a:t>
            </a:r>
            <a:r>
              <a:rPr lang="ru-RU" sz="2800" b="1" i="1" dirty="0" err="1" smtClean="0">
                <a:solidFill>
                  <a:srgbClr val="0000C0"/>
                </a:solidFill>
                <a:latin typeface="Monotype Corsiva" charset="0"/>
              </a:rPr>
              <a:t>Петрушкова</a:t>
            </a:r>
            <a:endParaRPr lang="ru-RU" sz="2800" b="1" i="1" dirty="0">
              <a:solidFill>
                <a:srgbClr val="0000C0"/>
              </a:solidFill>
              <a:latin typeface="Monotype Corsiva" charset="0"/>
            </a:endParaRPr>
          </a:p>
          <a:p>
            <a:pPr hangingPunct="1">
              <a:lnSpc>
                <a:spcPct val="100000"/>
              </a:lnSpc>
              <a:spcBef>
                <a:spcPts val="38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endParaRPr lang="ru-RU" sz="2500" dirty="0">
              <a:solidFill>
                <a:srgbClr val="000000"/>
              </a:solidFill>
              <a:latin typeface="Times New Roman" pitchFamily="16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1" i="1" dirty="0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Основной этап</a:t>
            </a:r>
            <a:endParaRPr lang="ru-RU" sz="4400" i="1" dirty="0">
              <a:solidFill>
                <a:srgbClr val="CC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36259493"/>
              </p:ext>
            </p:extLst>
          </p:nvPr>
        </p:nvGraphicFramePr>
        <p:xfrm>
          <a:off x="378148" y="1261144"/>
          <a:ext cx="9937104" cy="61811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24536"/>
                <a:gridCol w="2520280"/>
                <a:gridCol w="2592288"/>
              </a:tblGrid>
              <a:tr h="1403089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Анкетирование педагогов и специалистов: изучение их отношения к данной проблеме. Наличие у участников процесса четкого представления о необходимости внесения изменений в организацию и содержание деятельности</a:t>
                      </a: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Старший воспитатель</a:t>
                      </a: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Сентябрь</a:t>
                      </a: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5295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Семинар для педагогов раннего возраста по теме "Организация игровой деятельности в процессе адаптации к ДОУ"</a:t>
                      </a: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Старший воспитатель</a:t>
                      </a: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Сентябрь</a:t>
                      </a: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3121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Обучающий семинар для педагогов ДОУ по теме "Индивидуализация  детей раннего возраста"</a:t>
                      </a: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Старший воспитатель</a:t>
                      </a: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Октябрь </a:t>
                      </a: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4119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Консультации </a:t>
                      </a: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 </a:t>
                      </a: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темы: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</a:t>
                      </a: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«Классификация игр, необходимых для развития детей раннего возраста»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</a:t>
                      </a: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«Психологические основы дошкольной игры»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-«Создание благоприятных условий для реализации принципа индивидуализации в рамках внедрения ФГОС»</a:t>
                      </a:r>
                      <a:r>
                        <a:rPr lang="ru-RU" sz="1400" b="1" i="1" dirty="0">
                          <a:solidFill>
                            <a:srgbClr val="0000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</a:t>
                      </a: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Старший </a:t>
                      </a: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воспитатель, </a:t>
                      </a:r>
                      <a:r>
                        <a:rPr lang="ru-RU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воспитатели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Сентябрь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Октябрь </a:t>
                      </a: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6764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1400" b="1" u="none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Педагогические часы </a:t>
                      </a:r>
                      <a:r>
                        <a:rPr lang="ru-RU" sz="1400" u="sng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:</a:t>
                      </a: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                                                                   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Тема: «Оптимизация игровой деятельности в ДОУ»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73025" algn="just">
                        <a:lnSpc>
                          <a:spcPct val="100000"/>
                        </a:lnSpc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 «Развитие игровой деятельности в свете ФГОС»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73025" algn="just">
                        <a:lnSpc>
                          <a:spcPct val="100000"/>
                        </a:lnSpc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  <a:r>
                        <a:rPr lang="ru-RU" sz="14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Игровые технологии в образовательном процессе ДОУ»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Старший воспитатель</a:t>
                      </a: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Сентябрь</a:t>
                      </a: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8757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Проведение конкурса «Группа начинается с раздевалки»</a:t>
                      </a: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Старший воспитатель, воспитатели</a:t>
                      </a: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Октябрь– Ноябрь </a:t>
                      </a: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992969312"/>
              </p:ext>
            </p:extLst>
          </p:nvPr>
        </p:nvGraphicFramePr>
        <p:xfrm>
          <a:off x="274602" y="423841"/>
          <a:ext cx="10144195" cy="68580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9023"/>
                <a:gridCol w="3357586"/>
                <a:gridCol w="3357586"/>
              </a:tblGrid>
              <a:tr h="97972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Организация выставки методической литературы и пособий по созданию развивающей среды в ДОУ</a:t>
                      </a:r>
                    </a:p>
                  </a:txBody>
                  <a:tcPr marL="6350" marR="63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ru-RU" sz="14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Старший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воспитатель</a:t>
                      </a:r>
                    </a:p>
                  </a:txBody>
                  <a:tcPr marL="6350" marR="63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ru-RU" sz="14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течение года</a:t>
                      </a:r>
                    </a:p>
                  </a:txBody>
                  <a:tcPr marL="6350" marR="63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9721">
                <a:tc>
                  <a:txBody>
                    <a:bodyPr/>
                    <a:lstStyle/>
                    <a:p>
                      <a:pPr algn="l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Педагогический совет на тему: </a:t>
                      </a:r>
                      <a:r>
                        <a:rPr lang="ru-RU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                            «</a:t>
                      </a: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Работа с детьми в условиях ФГОС ДОУ»</a:t>
                      </a:r>
                    </a:p>
                  </a:txBody>
                  <a:tcPr marL="6350" marR="63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Старший воспитатель</a:t>
                      </a:r>
                    </a:p>
                  </a:txBody>
                  <a:tcPr marL="6350" marR="63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Ноябрь </a:t>
                      </a:r>
                    </a:p>
                  </a:txBody>
                  <a:tcPr marL="6350" marR="63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9721">
                <a:tc>
                  <a:txBody>
                    <a:bodyPr/>
                    <a:lstStyle/>
                    <a:p>
                      <a:pPr algn="l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Консультация для родителей </a:t>
                      </a:r>
                      <a:r>
                        <a:rPr lang="ru-RU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                                   «</a:t>
                      </a: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Игры по сенсорному развитию детей»</a:t>
                      </a:r>
                    </a:p>
                  </a:txBody>
                  <a:tcPr marL="6350" marR="63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Старший воспитатель, воспитатели</a:t>
                      </a:r>
                    </a:p>
                  </a:txBody>
                  <a:tcPr marL="6350" marR="63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Ноябрь</a:t>
                      </a:r>
                    </a:p>
                  </a:txBody>
                  <a:tcPr marL="6350" marR="63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9721">
                <a:tc>
                  <a:txBody>
                    <a:bodyPr/>
                    <a:lstStyle/>
                    <a:p>
                      <a:pPr algn="l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Подбор и приобретение необходимых игрушек, дидактических пособий, детской и игровой мебели и игровых уголков</a:t>
                      </a:r>
                    </a:p>
                  </a:txBody>
                  <a:tcPr marL="6350" marR="63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Заведующий </a:t>
                      </a:r>
                      <a:r>
                        <a:rPr lang="ru-RU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ДОУ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 мере финансирования</a:t>
                      </a:r>
                    </a:p>
                  </a:txBody>
                  <a:tcPr marL="6350" marR="63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9721">
                <a:tc>
                  <a:txBody>
                    <a:bodyPr/>
                    <a:lstStyle/>
                    <a:p>
                      <a:pPr algn="l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Работа по созданию развивающей среды для </a:t>
                      </a:r>
                      <a:r>
                        <a:rPr lang="ru-RU" sz="1400" i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детей раннего дошкольного возраста</a:t>
                      </a:r>
                      <a:endParaRPr lang="ru-RU" sz="1400" i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Старший воспитатель, воспитатели</a:t>
                      </a:r>
                    </a:p>
                  </a:txBody>
                  <a:tcPr marL="6350" marR="63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 течение года</a:t>
                      </a:r>
                    </a:p>
                  </a:txBody>
                  <a:tcPr marL="6350" marR="63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9721">
                <a:tc>
                  <a:txBody>
                    <a:bodyPr/>
                    <a:lstStyle/>
                    <a:p>
                      <a:pPr algn="l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«Работа над анализом развивающей среды»</a:t>
                      </a:r>
                    </a:p>
                  </a:txBody>
                  <a:tcPr marL="6350" marR="63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Старший воспитатель, </a:t>
                      </a:r>
                      <a:r>
                        <a:rPr lang="ru-RU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                              творческая </a:t>
                      </a: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группа №1</a:t>
                      </a:r>
                    </a:p>
                  </a:txBody>
                  <a:tcPr marL="6350" marR="63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Декабрь </a:t>
                      </a:r>
                    </a:p>
                  </a:txBody>
                  <a:tcPr marL="6350" marR="63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9721">
                <a:tc>
                  <a:txBody>
                    <a:bodyPr/>
                    <a:lstStyle/>
                    <a:p>
                      <a:pPr algn="l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Предварительный контроль по организации </a:t>
                      </a:r>
                      <a:r>
                        <a:rPr lang="ru-RU" sz="1400" i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игровой деятельности детей раннего дошкольного возраста</a:t>
                      </a:r>
                      <a:r>
                        <a:rPr lang="ru-RU" sz="1400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МДОУ</a:t>
                      </a:r>
                    </a:p>
                  </a:txBody>
                  <a:tcPr marL="6350" marR="63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Старший воспитатель</a:t>
                      </a:r>
                    </a:p>
                  </a:txBody>
                  <a:tcPr marL="6350" marR="63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Апрель </a:t>
                      </a:r>
                    </a:p>
                  </a:txBody>
                  <a:tcPr marL="6350" marR="63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1" i="1" dirty="0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Заключительный этап</a:t>
            </a:r>
            <a:endParaRPr lang="ru-RU" sz="4400" i="1" dirty="0">
              <a:solidFill>
                <a:srgbClr val="CC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772996219"/>
              </p:ext>
            </p:extLst>
          </p:nvPr>
        </p:nvGraphicFramePr>
        <p:xfrm>
          <a:off x="522164" y="1333154"/>
          <a:ext cx="9505055" cy="38640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2448"/>
                <a:gridCol w="3096344"/>
                <a:gridCol w="2376263"/>
              </a:tblGrid>
              <a:tr h="1512167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Тематический контроль «Организация </a:t>
                      </a:r>
                      <a:r>
                        <a:rPr lang="ru-RU" sz="1800" b="0" i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игровой деятельности детей раннего дошкольного возраста </a:t>
                      </a:r>
                      <a:r>
                        <a:rPr lang="ru-RU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МДОУ в соответствие с ФГОС».</a:t>
                      </a:r>
                      <a:endParaRPr lang="ru-RU" sz="1800" b="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Старший воспитатель</a:t>
                      </a: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Апрель </a:t>
                      </a: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0434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Итоговая презентация на сайте, в средствах массовой информации. Участие в 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конкурсах.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Старший воспитатель, воспитатели</a:t>
                      </a: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Май</a:t>
                      </a: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1419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Обобщение положительного опыта. Представление результатов работы </a:t>
                      </a: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Старший воспитатель, воспитатели</a:t>
                      </a: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Сентябрь -Декабрь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2017г</a:t>
                      </a: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000" b="1" i="1" dirty="0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План повышения профессиональной компетентности педагогов </a:t>
            </a:r>
            <a:br>
              <a:rPr lang="ru-RU" sz="2000" b="1" i="1" dirty="0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по внедрению игровых технологий в образовательное пространство в МДОУ</a:t>
            </a:r>
            <a:br>
              <a:rPr lang="ru-RU" sz="2000" b="1" i="1" dirty="0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b="1" i="1" dirty="0">
              <a:solidFill>
                <a:srgbClr val="CC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670575571"/>
              </p:ext>
            </p:extLst>
          </p:nvPr>
        </p:nvGraphicFramePr>
        <p:xfrm>
          <a:off x="346040" y="1551726"/>
          <a:ext cx="10072758" cy="5901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7586"/>
                <a:gridCol w="6715172"/>
              </a:tblGrid>
              <a:tr h="361107">
                <a:tc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Мероприятие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" marR="635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Содержание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" marR="635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1107"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1-й этап – подготовительный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1107">
                <a:tc>
                  <a:txBody>
                    <a:bodyPr/>
                    <a:lstStyle/>
                    <a:p>
                      <a:pPr algn="just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Педагогический совет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" marR="635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Педагогический совет на тему: «Работа с детьми в условиях ФГОС ДОУ»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" marR="635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09507">
                <a:tc>
                  <a:txBody>
                    <a:bodyPr/>
                    <a:lstStyle/>
                    <a:p>
                      <a:pPr algn="just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Сайт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" marR="635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Самостоятельное изучение педагогами данного вопроса посредством различных сайтов. Поиск резервов повышения компетентности через самообразование.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350" marR="635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0778"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2-й этап – основной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63921">
                <a:tc>
                  <a:txBody>
                    <a:bodyPr/>
                    <a:lstStyle/>
                    <a:p>
                      <a:pPr algn="l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Презентация. </a:t>
                      </a:r>
                      <a:b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</a:b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" marR="635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Представление </a:t>
                      </a:r>
                      <a:r>
                        <a:rPr lang="ru-RU" sz="1200" i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игровой деятельности детей раннего дошкольного возраста в соответствии с их возрастными возможностями и задачами, индивидуализацией, необходимыми</a:t>
                      </a:r>
                      <a:r>
                        <a:rPr lang="ru-RU" sz="1400" i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200" i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условиями и планированием педагога с ФГОС</a:t>
                      </a:r>
                      <a:endParaRPr lang="ru-RU" sz="1100" i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92535">
                <a:tc>
                  <a:txBody>
                    <a:bodyPr/>
                    <a:lstStyle/>
                    <a:p>
                      <a:pPr algn="just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Электронный методический банк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" marR="635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Формирование в методическом кабинете библиотеки для воспитателей по теме проекта: создание электронной базы методического обеспечения проекта (видео- и фотоматериалы, список литературы, мультимедийные презентации, методические рекомендации для воспитателей, подборка материала для работы с родителями)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" marR="635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38802">
                <a:tc>
                  <a:txBody>
                    <a:bodyPr/>
                    <a:lstStyle/>
                    <a:p>
                      <a:pPr algn="l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Наглядно-дидактический материал в  методическом кабинете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" marR="635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Изготовление и систематизация дидактического и раздаточного материала, индивидуальных карточек для использования в работе с детьми и родителями и др. Пополнение методического банка материалами из опыта работы педагогов по организации игровой деятельности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Сбор и анализ диагностических данных (аналитические отчеты по результатам анкетирования и диагностики)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" marR="635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1107">
                <a:tc>
                  <a:txBody>
                    <a:bodyPr/>
                    <a:lstStyle/>
                    <a:p>
                      <a:pPr algn="just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Семинары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" marR="635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Обмен опытом работы. Пропаганда инновационных и эффективных методов и форм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" marR="635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20770"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3-й этап – рефлексивный</a:t>
                      </a:r>
                    </a:p>
                    <a:p>
                      <a:pPr algn="ctr"/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39357">
                <a:tc>
                  <a:txBody>
                    <a:bodyPr/>
                    <a:lstStyle/>
                    <a:p>
                      <a:pPr algn="just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 Диагностика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" marR="635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Выявление результатов педагогической деятельности по внедрению проекта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" marR="635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1036638" y="433388"/>
            <a:ext cx="9223375" cy="6657975"/>
          </a:xfrm>
          <a:prstGeom prst="rect">
            <a:avLst/>
          </a:prstGeom>
          <a:blipFill dpi="0" rotWithShape="0">
            <a:blip r:embed="rId3"/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2530" name="Freeform 2"/>
          <p:cNvSpPr>
            <a:spLocks noChangeArrowheads="1"/>
          </p:cNvSpPr>
          <p:nvPr/>
        </p:nvSpPr>
        <p:spPr bwMode="auto">
          <a:xfrm>
            <a:off x="501650" y="7104063"/>
            <a:ext cx="9704388" cy="76200"/>
          </a:xfrm>
          <a:custGeom>
            <a:avLst/>
            <a:gdLst>
              <a:gd name="G0" fmla="+- 6012 0 0"/>
              <a:gd name="G1" fmla="+- 10664 0 0"/>
            </a:gdLst>
            <a:ahLst/>
            <a:cxnLst>
              <a:cxn ang="0">
                <a:pos x="0" y="76199"/>
              </a:cxn>
              <a:cxn ang="0">
                <a:pos x="9704832" y="76199"/>
              </a:cxn>
              <a:cxn ang="0">
                <a:pos x="9704832" y="0"/>
              </a:cxn>
              <a:cxn ang="0">
                <a:pos x="0" y="0"/>
              </a:cxn>
              <a:cxn ang="0">
                <a:pos x="0" y="76199"/>
              </a:cxn>
            </a:cxnLst>
            <a:rect l="0" t="0" r="r" b="b"/>
            <a:pathLst>
              <a:path w="9705340" h="76200">
                <a:moveTo>
                  <a:pt x="0" y="76199"/>
                </a:moveTo>
                <a:lnTo>
                  <a:pt x="9704832" y="76199"/>
                </a:lnTo>
                <a:lnTo>
                  <a:pt x="9704832" y="0"/>
                </a:lnTo>
                <a:lnTo>
                  <a:pt x="0" y="0"/>
                </a:lnTo>
                <a:lnTo>
                  <a:pt x="0" y="76199"/>
                </a:lnTo>
                <a:close/>
              </a:path>
            </a:pathLst>
          </a:custGeom>
          <a:solidFill>
            <a:srgbClr val="A285E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2531" name="Freeform 3"/>
          <p:cNvSpPr>
            <a:spLocks noChangeArrowheads="1"/>
          </p:cNvSpPr>
          <p:nvPr/>
        </p:nvSpPr>
        <p:spPr bwMode="auto">
          <a:xfrm>
            <a:off x="501650" y="471488"/>
            <a:ext cx="76200" cy="6632575"/>
          </a:xfrm>
          <a:custGeom>
            <a:avLst/>
            <a:gdLst>
              <a:gd name="G0" fmla="+- 10664 0 0"/>
              <a:gd name="G1" fmla="+- 14073 0 0"/>
            </a:gdLst>
            <a:ahLst/>
            <a:cxnLst>
              <a:cxn ang="0">
                <a:pos x="0" y="6633210"/>
              </a:cxn>
              <a:cxn ang="0">
                <a:pos x="76200" y="6633210"/>
              </a:cxn>
              <a:cxn ang="0">
                <a:pos x="76200" y="0"/>
              </a:cxn>
              <a:cxn ang="0">
                <a:pos x="0" y="0"/>
              </a:cxn>
              <a:cxn ang="0">
                <a:pos x="0" y="6633210"/>
              </a:cxn>
            </a:cxnLst>
            <a:rect l="0" t="0" r="r" b="b"/>
            <a:pathLst>
              <a:path w="76200" h="6633209">
                <a:moveTo>
                  <a:pt x="0" y="6633210"/>
                </a:moveTo>
                <a:lnTo>
                  <a:pt x="76200" y="6633210"/>
                </a:lnTo>
                <a:lnTo>
                  <a:pt x="76200" y="0"/>
                </a:lnTo>
                <a:lnTo>
                  <a:pt x="0" y="0"/>
                </a:lnTo>
                <a:lnTo>
                  <a:pt x="0" y="6633210"/>
                </a:lnTo>
                <a:close/>
              </a:path>
            </a:pathLst>
          </a:custGeom>
          <a:solidFill>
            <a:srgbClr val="A285E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2532" name="Freeform 4"/>
          <p:cNvSpPr>
            <a:spLocks noChangeArrowheads="1"/>
          </p:cNvSpPr>
          <p:nvPr/>
        </p:nvSpPr>
        <p:spPr bwMode="auto">
          <a:xfrm>
            <a:off x="501650" y="395288"/>
            <a:ext cx="9704388" cy="76200"/>
          </a:xfrm>
          <a:custGeom>
            <a:avLst/>
            <a:gdLst>
              <a:gd name="G0" fmla="+- 6012 0 0"/>
              <a:gd name="G1" fmla="+- 10664 0 0"/>
            </a:gdLst>
            <a:ahLst/>
            <a:cxnLst>
              <a:cxn ang="0">
                <a:pos x="0" y="76200"/>
              </a:cxn>
              <a:cxn ang="0">
                <a:pos x="9704832" y="76200"/>
              </a:cxn>
              <a:cxn ang="0">
                <a:pos x="9704832" y="0"/>
              </a:cxn>
              <a:cxn ang="0">
                <a:pos x="0" y="0"/>
              </a:cxn>
              <a:cxn ang="0">
                <a:pos x="0" y="76200"/>
              </a:cxn>
            </a:cxnLst>
            <a:rect l="0" t="0" r="r" b="b"/>
            <a:pathLst>
              <a:path w="9705340" h="76200">
                <a:moveTo>
                  <a:pt x="0" y="76200"/>
                </a:moveTo>
                <a:lnTo>
                  <a:pt x="9704832" y="76200"/>
                </a:lnTo>
                <a:lnTo>
                  <a:pt x="9704832" y="0"/>
                </a:lnTo>
                <a:lnTo>
                  <a:pt x="0" y="0"/>
                </a:lnTo>
                <a:lnTo>
                  <a:pt x="0" y="76200"/>
                </a:lnTo>
                <a:close/>
              </a:path>
            </a:pathLst>
          </a:custGeom>
          <a:solidFill>
            <a:srgbClr val="A285E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2533" name="Freeform 5"/>
          <p:cNvSpPr>
            <a:spLocks noChangeArrowheads="1"/>
          </p:cNvSpPr>
          <p:nvPr/>
        </p:nvSpPr>
        <p:spPr bwMode="auto">
          <a:xfrm>
            <a:off x="10129838" y="471488"/>
            <a:ext cx="76200" cy="6632575"/>
          </a:xfrm>
          <a:custGeom>
            <a:avLst/>
            <a:gdLst>
              <a:gd name="G0" fmla="+- 10664 0 0"/>
              <a:gd name="G1" fmla="+- 13439 0 0"/>
            </a:gdLst>
            <a:ahLst/>
            <a:cxnLst>
              <a:cxn ang="0">
                <a:pos x="76200" y="0"/>
              </a:cxn>
              <a:cxn ang="0">
                <a:pos x="0" y="0"/>
              </a:cxn>
              <a:cxn ang="0">
                <a:pos x="0" y="6632562"/>
              </a:cxn>
              <a:cxn ang="0">
                <a:pos x="76200" y="6632562"/>
              </a:cxn>
              <a:cxn ang="0">
                <a:pos x="76200" y="0"/>
              </a:cxn>
            </a:cxnLst>
            <a:rect l="0" t="0" r="r" b="b"/>
            <a:pathLst>
              <a:path w="76200" h="6632575">
                <a:moveTo>
                  <a:pt x="76200" y="0"/>
                </a:moveTo>
                <a:lnTo>
                  <a:pt x="0" y="0"/>
                </a:lnTo>
                <a:lnTo>
                  <a:pt x="0" y="6632562"/>
                </a:lnTo>
                <a:lnTo>
                  <a:pt x="76200" y="6632562"/>
                </a:lnTo>
                <a:lnTo>
                  <a:pt x="76200" y="0"/>
                </a:lnTo>
                <a:close/>
              </a:path>
            </a:pathLst>
          </a:custGeom>
          <a:solidFill>
            <a:srgbClr val="A285E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2534" name="Freeform 6"/>
          <p:cNvSpPr>
            <a:spLocks noChangeArrowheads="1"/>
          </p:cNvSpPr>
          <p:nvPr/>
        </p:nvSpPr>
        <p:spPr bwMode="auto">
          <a:xfrm>
            <a:off x="603250" y="7065963"/>
            <a:ext cx="9501188" cy="1587"/>
          </a:xfrm>
          <a:custGeom>
            <a:avLst/>
            <a:gdLst>
              <a:gd name="G0" fmla="+- 64956 0 0"/>
              <a:gd name="G1" fmla="+- 360 0 0"/>
            </a:gdLst>
            <a:ahLst/>
            <a:cxnLst>
              <a:cxn ang="0">
                <a:pos x="0" y="0"/>
              </a:cxn>
              <a:cxn ang="0">
                <a:pos x="9501632" y="0"/>
              </a:cxn>
            </a:cxnLst>
            <a:rect l="0" t="0" r="r" b="b"/>
            <a:pathLst>
              <a:path w="9502140" h="360">
                <a:moveTo>
                  <a:pt x="0" y="0"/>
                </a:moveTo>
                <a:lnTo>
                  <a:pt x="9501632" y="0"/>
                </a:lnTo>
              </a:path>
            </a:pathLst>
          </a:custGeom>
          <a:noFill/>
          <a:ln w="25560">
            <a:solidFill>
              <a:srgbClr val="A285E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2535" name="Freeform 7"/>
          <p:cNvSpPr>
            <a:spLocks noChangeArrowheads="1"/>
          </p:cNvSpPr>
          <p:nvPr/>
        </p:nvSpPr>
        <p:spPr bwMode="auto">
          <a:xfrm>
            <a:off x="615950" y="522288"/>
            <a:ext cx="1588" cy="6530975"/>
          </a:xfrm>
          <a:custGeom>
            <a:avLst/>
            <a:gdLst>
              <a:gd name="G0" fmla="+- 360 0 0"/>
              <a:gd name="G1" fmla="+- 43545 0 0"/>
            </a:gdLst>
            <a:ahLst/>
            <a:cxnLst>
              <a:cxn ang="0">
                <a:pos x="0" y="0"/>
              </a:cxn>
              <a:cxn ang="0">
                <a:pos x="0" y="6531610"/>
              </a:cxn>
            </a:cxnLst>
            <a:rect l="0" t="0" r="r" b="b"/>
            <a:pathLst>
              <a:path w="360" h="6531609">
                <a:moveTo>
                  <a:pt x="0" y="0"/>
                </a:moveTo>
                <a:lnTo>
                  <a:pt x="0" y="6531610"/>
                </a:lnTo>
              </a:path>
            </a:pathLst>
          </a:custGeom>
          <a:noFill/>
          <a:ln w="25560">
            <a:solidFill>
              <a:srgbClr val="A285E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2536" name="Freeform 8"/>
          <p:cNvSpPr>
            <a:spLocks noChangeArrowheads="1"/>
          </p:cNvSpPr>
          <p:nvPr/>
        </p:nvSpPr>
        <p:spPr bwMode="auto">
          <a:xfrm>
            <a:off x="603250" y="509588"/>
            <a:ext cx="9501188" cy="1587"/>
          </a:xfrm>
          <a:custGeom>
            <a:avLst/>
            <a:gdLst>
              <a:gd name="G0" fmla="+- 64956 0 0"/>
              <a:gd name="G1" fmla="+- 360 0 0"/>
            </a:gdLst>
            <a:ahLst/>
            <a:cxnLst>
              <a:cxn ang="0">
                <a:pos x="0" y="0"/>
              </a:cxn>
              <a:cxn ang="0">
                <a:pos x="9501632" y="0"/>
              </a:cxn>
            </a:cxnLst>
            <a:rect l="0" t="0" r="r" b="b"/>
            <a:pathLst>
              <a:path w="9502140" h="360">
                <a:moveTo>
                  <a:pt x="0" y="0"/>
                </a:moveTo>
                <a:lnTo>
                  <a:pt x="9501632" y="0"/>
                </a:lnTo>
              </a:path>
            </a:pathLst>
          </a:custGeom>
          <a:noFill/>
          <a:ln w="25560">
            <a:solidFill>
              <a:srgbClr val="A285E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2537" name="Freeform 9"/>
          <p:cNvSpPr>
            <a:spLocks noChangeArrowheads="1"/>
          </p:cNvSpPr>
          <p:nvPr/>
        </p:nvSpPr>
        <p:spPr bwMode="auto">
          <a:xfrm>
            <a:off x="10091738" y="522288"/>
            <a:ext cx="1587" cy="6530975"/>
          </a:xfrm>
          <a:custGeom>
            <a:avLst/>
            <a:gdLst>
              <a:gd name="G0" fmla="+- 360 0 0"/>
              <a:gd name="G1" fmla="+- 42911 0 0"/>
            </a:gdLst>
            <a:ahLst/>
            <a:cxnLst>
              <a:cxn ang="0">
                <a:pos x="0" y="0"/>
              </a:cxn>
              <a:cxn ang="0">
                <a:pos x="0" y="6530949"/>
              </a:cxn>
            </a:cxnLst>
            <a:rect l="0" t="0" r="r" b="b"/>
            <a:pathLst>
              <a:path w="360" h="6530975">
                <a:moveTo>
                  <a:pt x="0" y="0"/>
                </a:moveTo>
                <a:lnTo>
                  <a:pt x="0" y="6530949"/>
                </a:lnTo>
              </a:path>
            </a:pathLst>
          </a:custGeom>
          <a:noFill/>
          <a:ln w="25560">
            <a:solidFill>
              <a:srgbClr val="A285E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2538" name="Rectangle 10"/>
          <p:cNvSpPr>
            <a:spLocks noChangeArrowheads="1"/>
          </p:cNvSpPr>
          <p:nvPr/>
        </p:nvSpPr>
        <p:spPr bwMode="auto">
          <a:xfrm>
            <a:off x="720725" y="576263"/>
            <a:ext cx="1308100" cy="2844800"/>
          </a:xfrm>
          <a:prstGeom prst="rect">
            <a:avLst/>
          </a:prstGeom>
          <a:blipFill dpi="0" rotWithShape="0">
            <a:blip r:embed="rId4"/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2539" name="Rectangle 11"/>
          <p:cNvSpPr>
            <a:spLocks noChangeArrowheads="1"/>
          </p:cNvSpPr>
          <p:nvPr/>
        </p:nvSpPr>
        <p:spPr bwMode="auto">
          <a:xfrm>
            <a:off x="7737475" y="3838575"/>
            <a:ext cx="2476500" cy="3105150"/>
          </a:xfrm>
          <a:prstGeom prst="rect">
            <a:avLst/>
          </a:prstGeom>
          <a:blipFill dpi="0" rotWithShape="0">
            <a:blip r:embed="rId5"/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2540" name="Text Box 12"/>
          <p:cNvSpPr txBox="1">
            <a:spLocks noChangeArrowheads="1"/>
          </p:cNvSpPr>
          <p:nvPr/>
        </p:nvSpPr>
        <p:spPr bwMode="auto">
          <a:xfrm>
            <a:off x="1079500" y="3052763"/>
            <a:ext cx="8459788" cy="10080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hangingPunct="1">
              <a:lnSpc>
                <a:spcPct val="102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6600" b="1" i="1">
                <a:solidFill>
                  <a:srgbClr val="C00000"/>
                </a:solidFill>
                <a:latin typeface="Monotype Corsiva" charset="0"/>
              </a:rPr>
              <a:t>Спасибо за внимание!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1004888" y="555625"/>
            <a:ext cx="8682037" cy="984250"/>
          </a:xfrm>
          <a:ln/>
        </p:spPr>
        <p:txBody>
          <a:bodyPr lIns="90000" tIns="45000" rIns="90000" bIns="45000"/>
          <a:lstStyle/>
          <a:p>
            <a:pPr algn="r"/>
            <a:r>
              <a:rPr lang="ru-RU" sz="2400" b="1" i="1" dirty="0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«Игра – путь детей к познанию мира, в котором</a:t>
            </a:r>
            <a:br>
              <a:rPr lang="ru-RU" sz="2400" b="1" i="1" dirty="0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 они живут и который призваны изменить».</a:t>
            </a:r>
            <a:br>
              <a:rPr lang="ru-RU" sz="2400" b="1" i="1" dirty="0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 А.М.Горький.</a:t>
            </a:r>
            <a:endParaRPr lang="ru-RU" sz="2400" b="1" i="1" dirty="0">
              <a:solidFill>
                <a:srgbClr val="CC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274602" y="1654175"/>
            <a:ext cx="10210800" cy="5908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 hangingPunct="1">
              <a:lnSpc>
                <a:spcPct val="100000"/>
              </a:lnSpc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itchFamily="16" charset="0"/>
              </a:rPr>
              <a:t/>
            </a:r>
            <a:br>
              <a:rPr lang="ru-RU" dirty="0">
                <a:solidFill>
                  <a:srgbClr val="000000"/>
                </a:solidFill>
                <a:latin typeface="Times New Roman" pitchFamily="16" charset="0"/>
              </a:rPr>
            </a:br>
            <a:endParaRPr lang="ru-RU" dirty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560354" y="2066913"/>
            <a:ext cx="9715568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Вид</a:t>
            </a:r>
            <a:r>
              <a:rPr kumimoji="0" lang="ru-RU" sz="40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проекта:</a:t>
            </a:r>
            <a:r>
              <a:rPr kumimoji="0" lang="ru-RU" sz="4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управленческий.</a:t>
            </a:r>
            <a:endParaRPr kumimoji="0" lang="ru-RU" sz="36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Участники проекта:</a:t>
            </a:r>
            <a:r>
              <a:rPr kumimoji="0" lang="ru-RU" sz="4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педагоги</a:t>
            </a:r>
            <a:r>
              <a:rPr lang="ru-RU" sz="36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36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Продолжительность проекта: </a:t>
            </a:r>
            <a:r>
              <a:rPr kumimoji="0" lang="ru-RU" sz="4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 год.</a:t>
            </a:r>
            <a:endParaRPr kumimoji="0" lang="ru-RU" sz="4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22164" y="1189137"/>
            <a:ext cx="9793088" cy="4978540"/>
          </a:xfrm>
        </p:spPr>
        <p:txBody>
          <a:bodyPr/>
          <a:lstStyle/>
          <a:p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3200" i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Создание модели инновационного образовательного пространства МДОУ как одно из  условий повышения качества образования.</a:t>
            </a:r>
            <a:br>
              <a:rPr lang="ru-RU" sz="3200" i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i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Разработка модели предметно-развивающей среды (зона ближайшего окружения ребенка), способствующей гармоничному развитию и саморазвитию детей в конкретно заданных условиях группы с последующим её формированием и доведением соответствия с федеральным государственным стандартом.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346304" y="709591"/>
            <a:ext cx="5143536" cy="7220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Цель проекта: </a:t>
            </a:r>
            <a:endParaRPr lang="ru-RU" sz="4400" b="1" i="1" dirty="0">
              <a:solidFill>
                <a:srgbClr val="CC00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1" i="1" dirty="0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Задачи проекта</a:t>
            </a:r>
            <a:r>
              <a:rPr lang="ru-RU" sz="4400" i="1" dirty="0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sz="4400" i="1" dirty="0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400" i="1" dirty="0">
              <a:solidFill>
                <a:srgbClr val="CC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7586" name="Rectangle 2"/>
          <p:cNvSpPr>
            <a:spLocks noChangeArrowheads="1"/>
          </p:cNvSpPr>
          <p:nvPr/>
        </p:nvSpPr>
        <p:spPr bwMode="auto">
          <a:xfrm>
            <a:off x="560354" y="1638285"/>
            <a:ext cx="9572692" cy="4500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Создать условия для обеспечения развития детей в игровой деятельности (комфортная и безопасная предметно-развивающая среда).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Организовать развивающую среду, способствующую эмоциональному благополучию детей с учетом их потребностей и интересов.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- Изучить и внедрить в практику новые подходы к игровой деятельности и организации предметно-развивающей среды, обеспечивающей полноценное развитие детей раннего возраста в МДОУ.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Обеспечить разнообразие сенсорного оборудования.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1" i="1" dirty="0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Основная идея:</a:t>
            </a:r>
            <a:br>
              <a:rPr lang="ru-RU" sz="4400" b="1" i="1" dirty="0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400" b="1" i="1" dirty="0">
              <a:solidFill>
                <a:srgbClr val="CC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Важнейшим условием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развития детской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индивидуальности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является освоение позиции субъекта детских видов деятельности.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Игра является самоценной формой активности ребёнка дошкольного возраста. 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Игра является сквозным механизмом развития ребёнка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(пункт 2.7. ФГОС ДО)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посредством которой реализуются содержание пяти образовательных областей: «Социально - коммуникативное развитие»; «Познавательное развитие»; «Речевое развитие»; «Художественно - эстетическое развитие»; «Физическое развитие». 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Если в МДОУ создать предметно-развивающую среду адекватную реализуемой программе, соответствующую особенностям педагогического процесса и ФГОС к созданию предметно – развивающей среды, то это будет эффективно способствовать формированию базиса личностной культуры и развитию индивидуальности каждого ребёнка. </a:t>
            </a:r>
          </a:p>
          <a:p>
            <a:pPr algn="ctr"/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1" i="1" dirty="0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Актуальность </a:t>
            </a:r>
            <a:r>
              <a:rPr lang="ru-RU" sz="4400" i="1" dirty="0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i="1" dirty="0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400" i="1" dirty="0">
              <a:solidFill>
                <a:srgbClr val="CC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4988" y="1566848"/>
            <a:ext cx="9621837" cy="5162566"/>
          </a:xfrm>
        </p:spPr>
        <p:txBody>
          <a:bodyPr/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Особенностью игровой деятельности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является ее свобода и нерегламентированность.  Конкретное содержание игровой деятельности зависит от возрастных и индивидуальных особенностей детей, определяется задачами и целями Программы, это отражено в Стандарте дошкольного образования. В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пункте 2.7. ФГОС ДО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определены особенности развития игровой деятельности ребенка: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младенческом возрасте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(2 месяца - 1 год) непосредственное эмоциональное общение с взрослым, манипулирование с предметами…;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раннем возрасте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(1 год - 3 года) - предметная деятельность и игры с составными и динамическими игрушками… общение с взрослым и совместные игры со сверстниками  под  руководством  взрослого…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Для развития ребенка важно развивать игровую деятельность, поскольку это позволит достичь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формирование социально-нормативных возрастных характеристик (пункт 4.6 ФГОС ДО).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1" i="1" dirty="0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Предполагаемый результат:</a:t>
            </a:r>
            <a:r>
              <a:rPr lang="ru-RU" sz="4400" i="1" dirty="0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4400" i="1" dirty="0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400" i="1" dirty="0">
              <a:solidFill>
                <a:srgbClr val="CC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4988" y="1638286"/>
            <a:ext cx="9621837" cy="5091128"/>
          </a:xfrm>
        </p:spPr>
        <p:txBody>
          <a:bodyPr/>
          <a:lstStyle/>
          <a:p>
            <a:r>
              <a:rPr lang="ru-RU" dirty="0" smtClean="0"/>
              <a:t>-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Создание  условий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обеспечения развития детей в игровой деятельности (комфортная и безопасная предметно-развивающая среда).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Организация  развивающей среды, способствующей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эмоциональному благополучию детей с учетом их потребностей и интересов.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-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Внедрение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практику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новых подходов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 игровой деятельности и организации предметно-развивающей среды, обеспечивающей полноценное развитие детей раннего возраста в МДОУ.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Пополнение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предметно-развивающей среды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разнообразным  сенсорным оборудованием.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defTabSz="914400" eaLnBrk="0" hangingPunct="0">
              <a:lnSpc>
                <a:spcPct val="100000"/>
              </a:lnSpc>
              <a:spcAft>
                <a:spcPct val="0"/>
              </a:spcAft>
              <a:buClrTx/>
              <a:buSzTx/>
            </a:pPr>
            <a:endParaRPr lang="ru-RU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 defTabSz="914400" eaLnBrk="0" hangingPunct="0">
              <a:lnSpc>
                <a:spcPct val="100000"/>
              </a:lnSpc>
              <a:spcAft>
                <a:spcPct val="0"/>
              </a:spcAft>
              <a:buClrTx/>
              <a:buSzTx/>
            </a:pPr>
            <a:endParaRPr lang="ru-RU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400" b="1" dirty="0" smtClean="0"/>
              <a:t> </a:t>
            </a:r>
            <a:endParaRPr lang="ru-RU" sz="24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b="1" i="1" dirty="0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Алгоритм преобразования организации игровой деятельности детей раннего дошкольного возраста</a:t>
            </a:r>
            <a:endParaRPr lang="ru-RU" sz="2800" b="1" i="1" dirty="0">
              <a:solidFill>
                <a:srgbClr val="CC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4988" y="1477170"/>
            <a:ext cx="9621837" cy="5252244"/>
          </a:xfrm>
        </p:spPr>
        <p:txBody>
          <a:bodyPr/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Шаг 1.                                                                                                                  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Провести оценку  и анализ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организации игровой деятельности детей раннего дошкольного возраста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МДОУ, определив наиболее проблемные зоны.</a:t>
            </a:r>
          </a:p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Шаг 2.                                                                                                          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Составить перечень необходимых материалов и оборудования исходя из принципа необходимости и материальных возможностей.</a:t>
            </a:r>
          </a:p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Шаг 3.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Составить план - схему, определив пространственное размещение оборудования в группах, опираясь на принцип нежёсткого зонирования.</a:t>
            </a:r>
          </a:p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Шаг 4.                                                                                                 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Продумать оптимальные пути, средства, методы, помогающие добиться  поставленных целей, а значит получить планируемый результат для положительной динамики развития детей и приобретения новых игровых пособий.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i="1" dirty="0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Календарный план реализации проекта </a:t>
            </a:r>
            <a:endParaRPr lang="ru-RU" sz="3600" i="1" dirty="0">
              <a:solidFill>
                <a:srgbClr val="CC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40132957"/>
              </p:ext>
            </p:extLst>
          </p:nvPr>
        </p:nvGraphicFramePr>
        <p:xfrm>
          <a:off x="417478" y="1739901"/>
          <a:ext cx="9739347" cy="53991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33078"/>
                <a:gridCol w="2859820"/>
                <a:gridCol w="3246449"/>
              </a:tblGrid>
              <a:tr h="485986">
                <a:tc>
                  <a:txBody>
                    <a:bodyPr/>
                    <a:lstStyle/>
                    <a:p>
                      <a:pPr algn="ctr"/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Наименование мероприятия</a:t>
                      </a:r>
                      <a:endParaRPr lang="ru-RU" i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Исполнитель</a:t>
                      </a:r>
                      <a:endParaRPr lang="ru-RU" i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Сроки реализации</a:t>
                      </a:r>
                      <a:endParaRPr lang="ru-RU" i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5986">
                <a:tc gridSpan="3"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Подготовительный этап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165036">
                <a:tc>
                  <a:txBody>
                    <a:bodyPr/>
                    <a:lstStyle/>
                    <a:p>
                      <a:pPr algn="l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Изучение нормативных документов, учебно-методических и игровых материалов; современных научных разработок в области развивающей среды для детей младшего дошкольного возраста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Старший воспитатель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Июль - Август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65036">
                <a:tc>
                  <a:txBody>
                    <a:bodyPr/>
                    <a:lstStyle/>
                    <a:p>
                      <a:pPr algn="l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Анализ условий, которые должны быть созданы в соответствии с современными требованиями, предъявляемыми нормативными </a:t>
                      </a: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документами,</a:t>
                      </a:r>
                      <a:r>
                        <a:rPr lang="ru-RU" sz="14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Федеральным 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государственным стандартом дошкольного образования.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Старший воспитатель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Август 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65036">
                <a:tc>
                  <a:txBody>
                    <a:bodyPr/>
                    <a:lstStyle/>
                    <a:p>
                      <a:pPr algn="l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Изучение особенностей групповых помещений, выявление особенностей зонирования в соответствии с возрастом воспитанников и составление перечня необходимого оборудования в игровых центрах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Старший </a:t>
                      </a: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воспитатель, </a:t>
                      </a:r>
                      <a:r>
                        <a:rPr lang="ru-RU" sz="1400" i="1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воспитатели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Сентябрь 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2029">
                <a:tc>
                  <a:txBody>
                    <a:bodyPr/>
                    <a:lstStyle/>
                    <a:p>
                      <a:pPr algn="l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Разработка рекомендаций по созданию предметно-развивающей и предметно-игровой среды в ДОУ согласно возрастным особенностям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Старший воспитатель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Сентябрь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Мария Никол. - копия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Мария Никол. - копия</Template>
  <TotalTime>380</TotalTime>
  <Words>855</Words>
  <Application>Microsoft Office PowerPoint</Application>
  <PresentationFormat>Произвольный</PresentationFormat>
  <Paragraphs>151</Paragraphs>
  <Slides>14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Мария Никол. - копия</vt:lpstr>
      <vt:lpstr>Тема Office</vt:lpstr>
      <vt:lpstr>           Муниципальное дошкольное образовательное учреждение  «Детский сад №11 «Золотой петушок» г.Ртищево Саратовской области»</vt:lpstr>
      <vt:lpstr>«Игра – путь детей к познанию мира, в котором  они живут и который призваны изменить».  А.М.Горький.</vt:lpstr>
      <vt:lpstr> Создание модели инновационного образовательного пространства МДОУ как одно из  условий повышения качества образования. Разработка модели предметно-развивающей среды (зона ближайшего окружения ребенка), способствующей гармоничному развитию и саморазвитию детей в конкретно заданных условиях группы с последующим её формированием и доведением соответствия с федеральным государственным стандартом.  </vt:lpstr>
      <vt:lpstr>Задачи проекта: </vt:lpstr>
      <vt:lpstr>Основная идея: </vt:lpstr>
      <vt:lpstr>Актуальность  </vt:lpstr>
      <vt:lpstr>Предполагаемый результат:  </vt:lpstr>
      <vt:lpstr>Алгоритм преобразования организации игровой деятельности детей раннего дошкольного возраста</vt:lpstr>
      <vt:lpstr>Календарный план реализации проекта </vt:lpstr>
      <vt:lpstr>Основной этап</vt:lpstr>
      <vt:lpstr>Слайд 11</vt:lpstr>
      <vt:lpstr>Заключительный этап</vt:lpstr>
      <vt:lpstr>План повышения профессиональной компетентности педагогов  по внедрению игровых технологий в образовательное пространство в МДОУ 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дошкольное образовательное учреждение            «Детский сад №11 «Золотой петушок» г.Ртищево Саратовской области»</dc:title>
  <dc:creator>админ</dc:creator>
  <cp:lastModifiedBy>XP GAME 2010</cp:lastModifiedBy>
  <cp:revision>41</cp:revision>
  <cp:lastPrinted>1601-01-01T00:00:00Z</cp:lastPrinted>
  <dcterms:created xsi:type="dcterms:W3CDTF">2016-10-20T06:35:02Z</dcterms:created>
  <dcterms:modified xsi:type="dcterms:W3CDTF">2016-10-26T05:48:58Z</dcterms:modified>
</cp:coreProperties>
</file>