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81" r:id="rId3"/>
    <p:sldId id="258" r:id="rId4"/>
    <p:sldId id="282" r:id="rId5"/>
    <p:sldId id="278" r:id="rId6"/>
    <p:sldId id="264" r:id="rId7"/>
    <p:sldId id="271" r:id="rId8"/>
    <p:sldId id="261" r:id="rId9"/>
    <p:sldId id="268" r:id="rId10"/>
    <p:sldId id="276" r:id="rId11"/>
  </p:sldIdLst>
  <p:sldSz cx="9144000" cy="6858000" type="screen4x3"/>
  <p:notesSz cx="7102475" cy="89916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570"/>
    <a:srgbClr val="000000"/>
    <a:srgbClr val="002A7C"/>
    <a:srgbClr val="FF0000"/>
    <a:srgbClr val="003295"/>
    <a:srgbClr val="002F8D"/>
    <a:srgbClr val="72A7F6"/>
    <a:srgbClr val="FDC529"/>
    <a:srgbClr val="52C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393" autoAdjust="0"/>
  </p:normalViewPr>
  <p:slideViewPr>
    <p:cSldViewPr>
      <p:cViewPr varScale="1">
        <p:scale>
          <a:sx n="56" d="100"/>
          <a:sy n="56" d="100"/>
        </p:scale>
        <p:origin x="-7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5D9929-5195-434A-8C4B-EDD1CAC493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3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0" y="2371725"/>
          <a:ext cx="9144000" cy="448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Image" r:id="rId3" imgW="10438095" imgH="5980952" progId="Photoshop.Image.6">
                  <p:embed/>
                </p:oleObj>
              </mc:Choice>
              <mc:Fallback>
                <p:oleObj name="Image" r:id="rId3" imgW="10438095" imgH="5980952" progId="Photoshop.Image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0" y="2371725"/>
                        <a:ext cx="9144000" cy="448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6324600"/>
            <a:ext cx="7086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81000" y="304800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gray">
          <a:xfrm>
            <a:off x="0" y="2349500"/>
            <a:ext cx="9144000" cy="73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68313" y="1412875"/>
            <a:ext cx="7993062" cy="720725"/>
          </a:xfrm>
          <a:effectLst>
            <a:outerShdw dist="28398" dir="3806097" algn="ctr" rotWithShape="0">
              <a:srgbClr val="000066">
                <a:alpha val="50000"/>
              </a:srgbClr>
            </a:outerShdw>
          </a:effectLst>
        </p:spPr>
        <p:txBody>
          <a:bodyPr/>
          <a:lstStyle>
            <a:lvl1pPr algn="ctr">
              <a:defRPr sz="4400" b="1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2EA33-BBEB-4223-BE33-041E944EFE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7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3007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3007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1699F-D452-4377-AF18-562095F61D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9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19088"/>
            <a:ext cx="75438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2FF740A-C704-4805-B097-B9E3341BEB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1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A7BA1-20BD-49EE-8C80-1F9AF95F80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4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67A4-F6F3-4FE5-90D1-D8CCB97442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0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E9EE5-36CF-42F2-B840-08DA112416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1F145-1E63-44A9-AAB4-EAC6D3C5C3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D28E0-166D-41BD-936F-8FA8C1318E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16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43111-245A-4E25-A640-FF3F8B5CEA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1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BB0F8-CC86-47CB-83AE-73B31C00E6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6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B465C-4200-45D9-B263-218CC5918A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80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0" y="0"/>
          <a:ext cx="9144000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Image" r:id="rId15" imgW="10387302" imgH="1205924" progId="Photoshop.Image.6">
                  <p:embed/>
                </p:oleObj>
              </mc:Choice>
              <mc:Fallback>
                <p:oleObj name="Image" r:id="rId15" imgW="10387302" imgH="1205924" progId="Photoshop.Image.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0" y="0"/>
                        <a:ext cx="9144000" cy="106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3D9EE9-67ED-4AAD-8CBE-58D4ED3A04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19088"/>
            <a:ext cx="7543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1066800"/>
            <a:ext cx="9144000" cy="73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2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2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332656"/>
            <a:ext cx="7924800" cy="1683345"/>
          </a:xfrm>
        </p:spPr>
        <p:txBody>
          <a:bodyPr/>
          <a:lstStyle/>
          <a:p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>Индивидуальная программа развития ребенка с задержкой психического развития.</a:t>
            </a:r>
            <a:br>
              <a:rPr lang="ru-RU" sz="4000" dirty="0">
                <a:solidFill>
                  <a:schemeClr val="tx2"/>
                </a:solidFill>
              </a:rPr>
            </a:b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696" y="5157192"/>
            <a:ext cx="7086600" cy="1469504"/>
          </a:xfrm>
        </p:spPr>
        <p:txBody>
          <a:bodyPr/>
          <a:lstStyle/>
          <a:p>
            <a:pPr algn="r"/>
            <a:r>
              <a:rPr lang="ru-RU" dirty="0" smtClean="0"/>
              <a:t>Руководитель  МС </a:t>
            </a:r>
          </a:p>
          <a:p>
            <a:pPr algn="r"/>
            <a:r>
              <a:rPr lang="ru-RU" dirty="0" err="1" smtClean="0"/>
              <a:t>Шахтинской</a:t>
            </a:r>
            <a:r>
              <a:rPr lang="ru-RU" dirty="0" smtClean="0"/>
              <a:t>  специальной  школы-интерната №16</a:t>
            </a:r>
          </a:p>
          <a:p>
            <a:pPr algn="r"/>
            <a:r>
              <a:rPr lang="ru-RU" dirty="0" smtClean="0"/>
              <a:t>Шевченко О.С.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3722688"/>
            <a:ext cx="3886200" cy="457200"/>
          </a:xfrm>
        </p:spPr>
        <p:txBody>
          <a:bodyPr/>
          <a:lstStyle/>
          <a:p>
            <a:endParaRPr lang="en-US" sz="1600" dirty="0"/>
          </a:p>
        </p:txBody>
      </p:sp>
      <p:sp>
        <p:nvSpPr>
          <p:cNvPr id="83971" name="WordArt 3"/>
          <p:cNvSpPr>
            <a:spLocks noChangeArrowheads="1" noChangeShapeType="1" noTextEdit="1"/>
          </p:cNvSpPr>
          <p:nvPr/>
        </p:nvSpPr>
        <p:spPr bwMode="gray">
          <a:xfrm>
            <a:off x="3131840" y="2819400"/>
            <a:ext cx="4885928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ru-RU" sz="5400" b="1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540000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Спасибо за внимание</a:t>
            </a:r>
            <a:r>
              <a:rPr lang="en-US" sz="5400" b="1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540000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!</a:t>
            </a:r>
            <a:endParaRPr lang="ru-RU" sz="5400" b="1" kern="10" dirty="0">
              <a:ln w="19050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hlink"/>
                  </a:gs>
                </a:gsLst>
                <a:lin ang="5400000" scaled="1"/>
              </a:gradFill>
              <a:effectLst>
                <a:outerShdw dist="89803" dir="2700000" algn="ctr" rotWithShape="0">
                  <a:srgbClr val="000000">
                    <a:alpha val="50000"/>
                  </a:srgbClr>
                </a:outerShdw>
              </a:effectLst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39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Цель :</a:t>
            </a:r>
            <a:endParaRPr lang="ru-RU" b="1" dirty="0">
              <a:latin typeface="Times New Roman" panose="020206030504050203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793703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 smtClean="0">
              <a:effectLst/>
              <a:latin typeface="Times New Roman"/>
              <a:ea typeface="Calibri"/>
            </a:endParaRP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Times New Roman"/>
              <a:ea typeface="Calibri"/>
            </a:endParaRP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Aharoni" panose="02010803020104030203" pitchFamily="2" charset="-79"/>
              </a:rPr>
              <a:t>формирование оптимальных психолого-педагогических коррекционно-развивающих условий воспитания и образования для детей с проблемами в развитии и поведении</a:t>
            </a:r>
            <a:endParaRPr lang="ru-RU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532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58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ЗАДАЧИ:  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65610" name="Group 74"/>
          <p:cNvGrpSpPr>
            <a:grpSpLocks/>
          </p:cNvGrpSpPr>
          <p:nvPr/>
        </p:nvGrpSpPr>
        <p:grpSpPr bwMode="auto">
          <a:xfrm>
            <a:off x="2003425" y="1873251"/>
            <a:ext cx="5311775" cy="3529013"/>
            <a:chOff x="1262" y="1180"/>
            <a:chExt cx="3346" cy="2223"/>
          </a:xfrm>
        </p:grpSpPr>
        <p:grpSp>
          <p:nvGrpSpPr>
            <p:cNvPr id="65548" name="Group 12"/>
            <p:cNvGrpSpPr>
              <a:grpSpLocks/>
            </p:cNvGrpSpPr>
            <p:nvPr/>
          </p:nvGrpSpPr>
          <p:grpSpPr bwMode="auto">
            <a:xfrm>
              <a:off x="1263" y="1881"/>
              <a:ext cx="384" cy="384"/>
              <a:chOff x="816" y="1872"/>
              <a:chExt cx="384" cy="384"/>
            </a:xfrm>
          </p:grpSpPr>
          <p:sp>
            <p:nvSpPr>
              <p:cNvPr id="65549" name="Oval 13"/>
              <p:cNvSpPr>
                <a:spLocks noChangeArrowheads="1"/>
              </p:cNvSpPr>
              <p:nvPr/>
            </p:nvSpPr>
            <p:spPr bwMode="gray">
              <a:xfrm>
                <a:off x="816" y="1872"/>
                <a:ext cx="384" cy="38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50" name="Oval 14"/>
              <p:cNvSpPr>
                <a:spLocks noChangeArrowheads="1"/>
              </p:cNvSpPr>
              <p:nvPr/>
            </p:nvSpPr>
            <p:spPr bwMode="gray">
              <a:xfrm>
                <a:off x="816" y="1872"/>
                <a:ext cx="384" cy="38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32001"/>
                    </a:schemeClr>
                  </a:gs>
                  <a:gs pos="100000">
                    <a:schemeClr val="accent2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51" name="Oval 15"/>
              <p:cNvSpPr>
                <a:spLocks noChangeArrowheads="1"/>
              </p:cNvSpPr>
              <p:nvPr/>
            </p:nvSpPr>
            <p:spPr bwMode="gray">
              <a:xfrm>
                <a:off x="841" y="1897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5411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52" name="Oval 16"/>
              <p:cNvSpPr>
                <a:spLocks noChangeArrowheads="1"/>
              </p:cNvSpPr>
              <p:nvPr/>
            </p:nvSpPr>
            <p:spPr bwMode="gray">
              <a:xfrm>
                <a:off x="866" y="1922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3529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53" name="Oval 17"/>
              <p:cNvSpPr>
                <a:spLocks noChangeArrowheads="1"/>
              </p:cNvSpPr>
              <p:nvPr/>
            </p:nvSpPr>
            <p:spPr bwMode="gray">
              <a:xfrm>
                <a:off x="859" y="1914"/>
                <a:ext cx="300" cy="30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54" name="Oval 18"/>
              <p:cNvSpPr>
                <a:spLocks noChangeArrowheads="1"/>
              </p:cNvSpPr>
              <p:nvPr/>
            </p:nvSpPr>
            <p:spPr bwMode="gray">
              <a:xfrm>
                <a:off x="864" y="1919"/>
                <a:ext cx="291" cy="29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55" name="Oval 19"/>
              <p:cNvSpPr>
                <a:spLocks noChangeArrowheads="1"/>
              </p:cNvSpPr>
              <p:nvPr/>
            </p:nvSpPr>
            <p:spPr bwMode="gray">
              <a:xfrm>
                <a:off x="868" y="1921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56" name="Oval 20"/>
              <p:cNvSpPr>
                <a:spLocks noChangeArrowheads="1"/>
              </p:cNvSpPr>
              <p:nvPr/>
            </p:nvSpPr>
            <p:spPr bwMode="gray">
              <a:xfrm>
                <a:off x="871" y="1923"/>
                <a:ext cx="270" cy="26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79216"/>
                      <a:invGamma/>
                    </a:srgbClr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57" name="Oval 21"/>
              <p:cNvSpPr>
                <a:spLocks noChangeArrowheads="1"/>
              </p:cNvSpPr>
              <p:nvPr/>
            </p:nvSpPr>
            <p:spPr bwMode="gray">
              <a:xfrm>
                <a:off x="886" y="1931"/>
                <a:ext cx="240" cy="21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5561" name="Line 25"/>
            <p:cNvSpPr>
              <a:spLocks noChangeShapeType="1"/>
            </p:cNvSpPr>
            <p:nvPr/>
          </p:nvSpPr>
          <p:spPr bwMode="auto">
            <a:xfrm>
              <a:off x="1584" y="2235"/>
              <a:ext cx="3024" cy="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62" name="Text Box 26"/>
            <p:cNvSpPr txBox="1">
              <a:spLocks noChangeArrowheads="1"/>
            </p:cNvSpPr>
            <p:nvPr/>
          </p:nvSpPr>
          <p:spPr bwMode="auto">
            <a:xfrm>
              <a:off x="1728" y="1885"/>
              <a:ext cx="27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Социальная адаптация ребёнка</a:t>
              </a:r>
              <a:endPara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578" name="Text Box 42"/>
            <p:cNvSpPr txBox="1">
              <a:spLocks noChangeArrowheads="1"/>
            </p:cNvSpPr>
            <p:nvPr/>
          </p:nvSpPr>
          <p:spPr bwMode="gray">
            <a:xfrm>
              <a:off x="1344" y="193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000000"/>
                  </a:solidFill>
                </a:rPr>
                <a:t>2</a:t>
              </a:r>
            </a:p>
          </p:txBody>
        </p:sp>
        <p:grpSp>
          <p:nvGrpSpPr>
            <p:cNvPr id="65538" name="Group 2"/>
            <p:cNvGrpSpPr>
              <a:grpSpLocks/>
            </p:cNvGrpSpPr>
            <p:nvPr/>
          </p:nvGrpSpPr>
          <p:grpSpPr bwMode="auto">
            <a:xfrm>
              <a:off x="1275" y="3015"/>
              <a:ext cx="384" cy="384"/>
              <a:chOff x="816" y="1872"/>
              <a:chExt cx="384" cy="384"/>
            </a:xfrm>
          </p:grpSpPr>
          <p:sp>
            <p:nvSpPr>
              <p:cNvPr id="65539" name="Oval 3"/>
              <p:cNvSpPr>
                <a:spLocks noChangeArrowheads="1"/>
              </p:cNvSpPr>
              <p:nvPr/>
            </p:nvSpPr>
            <p:spPr bwMode="gray">
              <a:xfrm>
                <a:off x="816" y="1872"/>
                <a:ext cx="384" cy="38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40" name="Oval 4"/>
              <p:cNvSpPr>
                <a:spLocks noChangeArrowheads="1"/>
              </p:cNvSpPr>
              <p:nvPr/>
            </p:nvSpPr>
            <p:spPr bwMode="gray">
              <a:xfrm>
                <a:off x="816" y="1872"/>
                <a:ext cx="384" cy="38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32001"/>
                    </a:schemeClr>
                  </a:gs>
                  <a:gs pos="100000">
                    <a:schemeClr val="accent2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41" name="Oval 5"/>
              <p:cNvSpPr>
                <a:spLocks noChangeArrowheads="1"/>
              </p:cNvSpPr>
              <p:nvPr/>
            </p:nvSpPr>
            <p:spPr bwMode="gray">
              <a:xfrm>
                <a:off x="841" y="1897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54118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42" name="Oval 6"/>
              <p:cNvSpPr>
                <a:spLocks noChangeArrowheads="1"/>
              </p:cNvSpPr>
              <p:nvPr/>
            </p:nvSpPr>
            <p:spPr bwMode="gray">
              <a:xfrm>
                <a:off x="866" y="1922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63529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43" name="Oval 7"/>
              <p:cNvSpPr>
                <a:spLocks noChangeArrowheads="1"/>
              </p:cNvSpPr>
              <p:nvPr/>
            </p:nvSpPr>
            <p:spPr bwMode="gray">
              <a:xfrm>
                <a:off x="859" y="1914"/>
                <a:ext cx="300" cy="30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44" name="Oval 8"/>
              <p:cNvSpPr>
                <a:spLocks noChangeArrowheads="1"/>
              </p:cNvSpPr>
              <p:nvPr/>
            </p:nvSpPr>
            <p:spPr bwMode="gray">
              <a:xfrm>
                <a:off x="864" y="1919"/>
                <a:ext cx="291" cy="29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45" name="Oval 9"/>
              <p:cNvSpPr>
                <a:spLocks noChangeArrowheads="1"/>
              </p:cNvSpPr>
              <p:nvPr/>
            </p:nvSpPr>
            <p:spPr bwMode="gray">
              <a:xfrm>
                <a:off x="868" y="1921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46" name="Oval 10"/>
              <p:cNvSpPr>
                <a:spLocks noChangeArrowheads="1"/>
              </p:cNvSpPr>
              <p:nvPr/>
            </p:nvSpPr>
            <p:spPr bwMode="gray">
              <a:xfrm>
                <a:off x="871" y="1923"/>
                <a:ext cx="270" cy="26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79216"/>
                      <a:invGamma/>
                    </a:srgbClr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47" name="Oval 11"/>
              <p:cNvSpPr>
                <a:spLocks noChangeArrowheads="1"/>
              </p:cNvSpPr>
              <p:nvPr/>
            </p:nvSpPr>
            <p:spPr bwMode="gray">
              <a:xfrm>
                <a:off x="886" y="1931"/>
                <a:ext cx="240" cy="21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5565" name="Line 29"/>
            <p:cNvSpPr>
              <a:spLocks noChangeShapeType="1"/>
            </p:cNvSpPr>
            <p:nvPr/>
          </p:nvSpPr>
          <p:spPr bwMode="auto">
            <a:xfrm>
              <a:off x="1584" y="3373"/>
              <a:ext cx="3024" cy="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66" name="Text Box 30"/>
            <p:cNvSpPr txBox="1">
              <a:spLocks noChangeArrowheads="1"/>
            </p:cNvSpPr>
            <p:nvPr/>
          </p:nvSpPr>
          <p:spPr bwMode="auto">
            <a:xfrm>
              <a:off x="1735" y="2957"/>
              <a:ext cx="273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Коррекция  отклонений в </a:t>
              </a:r>
              <a:r>
                <a:rPr lang="ru-RU" sz="1700" dirty="0" smtClean="0">
                  <a:solidFill>
                    <a:schemeClr val="tx2"/>
                  </a:solidFill>
                </a:rPr>
                <a:t>развитии, </a:t>
              </a:r>
              <a:r>
                <a:rPr lang="ru-RU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поведении, обучении</a:t>
              </a:r>
              <a:endPara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579" name="Text Box 43"/>
            <p:cNvSpPr txBox="1">
              <a:spLocks noChangeArrowheads="1"/>
            </p:cNvSpPr>
            <p:nvPr/>
          </p:nvSpPr>
          <p:spPr bwMode="gray">
            <a:xfrm>
              <a:off x="1362" y="3058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65563" name="Line 27"/>
            <p:cNvSpPr>
              <a:spLocks noChangeShapeType="1"/>
            </p:cNvSpPr>
            <p:nvPr/>
          </p:nvSpPr>
          <p:spPr bwMode="auto">
            <a:xfrm>
              <a:off x="1584" y="2797"/>
              <a:ext cx="3024" cy="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64" name="Text Box 28"/>
            <p:cNvSpPr txBox="1">
              <a:spLocks noChangeArrowheads="1"/>
            </p:cNvSpPr>
            <p:nvPr/>
          </p:nvSpPr>
          <p:spPr bwMode="auto">
            <a:xfrm>
              <a:off x="1735" y="2326"/>
              <a:ext cx="273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Профилактика отставания, предупреждение </a:t>
              </a:r>
              <a:r>
                <a:rPr lang="ru-RU" sz="2000" dirty="0" err="1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дезадаптации</a:t>
              </a:r>
              <a:endPara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5593" name="Group 57"/>
            <p:cNvGrpSpPr>
              <a:grpSpLocks/>
            </p:cNvGrpSpPr>
            <p:nvPr/>
          </p:nvGrpSpPr>
          <p:grpSpPr bwMode="auto">
            <a:xfrm>
              <a:off x="1274" y="2437"/>
              <a:ext cx="384" cy="384"/>
              <a:chOff x="1274" y="2437"/>
              <a:chExt cx="384" cy="384"/>
            </a:xfrm>
          </p:grpSpPr>
          <p:sp>
            <p:nvSpPr>
              <p:cNvPr id="65582" name="Text Box 46"/>
              <p:cNvSpPr txBox="1">
                <a:spLocks noChangeArrowheads="1"/>
              </p:cNvSpPr>
              <p:nvPr/>
            </p:nvSpPr>
            <p:spPr bwMode="gray">
              <a:xfrm>
                <a:off x="1352" y="248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65583" name="Oval 47"/>
              <p:cNvSpPr>
                <a:spLocks noChangeArrowheads="1"/>
              </p:cNvSpPr>
              <p:nvPr/>
            </p:nvSpPr>
            <p:spPr bwMode="gray">
              <a:xfrm>
                <a:off x="1274" y="2437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84" name="Oval 48"/>
              <p:cNvSpPr>
                <a:spLocks noChangeArrowheads="1"/>
              </p:cNvSpPr>
              <p:nvPr/>
            </p:nvSpPr>
            <p:spPr bwMode="gray">
              <a:xfrm>
                <a:off x="1274" y="2437"/>
                <a:ext cx="384" cy="38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85" name="Oval 49"/>
              <p:cNvSpPr>
                <a:spLocks noChangeArrowheads="1"/>
              </p:cNvSpPr>
              <p:nvPr/>
            </p:nvSpPr>
            <p:spPr bwMode="gray">
              <a:xfrm>
                <a:off x="1299" y="2462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86" name="Oval 50"/>
              <p:cNvSpPr>
                <a:spLocks noChangeArrowheads="1"/>
              </p:cNvSpPr>
              <p:nvPr/>
            </p:nvSpPr>
            <p:spPr bwMode="gray">
              <a:xfrm>
                <a:off x="1299" y="2463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87" name="Oval 51"/>
              <p:cNvSpPr>
                <a:spLocks noChangeArrowheads="1"/>
              </p:cNvSpPr>
              <p:nvPr/>
            </p:nvSpPr>
            <p:spPr bwMode="gray">
              <a:xfrm>
                <a:off x="1317" y="2479"/>
                <a:ext cx="300" cy="30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88" name="Oval 52"/>
              <p:cNvSpPr>
                <a:spLocks noChangeArrowheads="1"/>
              </p:cNvSpPr>
              <p:nvPr/>
            </p:nvSpPr>
            <p:spPr bwMode="gray">
              <a:xfrm>
                <a:off x="1322" y="2484"/>
                <a:ext cx="291" cy="29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89" name="Oval 53"/>
              <p:cNvSpPr>
                <a:spLocks noChangeArrowheads="1"/>
              </p:cNvSpPr>
              <p:nvPr/>
            </p:nvSpPr>
            <p:spPr bwMode="gray">
              <a:xfrm>
                <a:off x="1326" y="2486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90" name="Oval 54"/>
              <p:cNvSpPr>
                <a:spLocks noChangeArrowheads="1"/>
              </p:cNvSpPr>
              <p:nvPr/>
            </p:nvSpPr>
            <p:spPr bwMode="gray">
              <a:xfrm>
                <a:off x="1329" y="2488"/>
                <a:ext cx="270" cy="26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79216"/>
                      <a:invGamma/>
                    </a:srgbClr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591" name="Oval 55"/>
              <p:cNvSpPr>
                <a:spLocks noChangeArrowheads="1"/>
              </p:cNvSpPr>
              <p:nvPr/>
            </p:nvSpPr>
            <p:spPr bwMode="gray">
              <a:xfrm>
                <a:off x="1344" y="2496"/>
                <a:ext cx="240" cy="21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5592" name="Text Box 56"/>
            <p:cNvSpPr txBox="1">
              <a:spLocks noChangeArrowheads="1"/>
            </p:cNvSpPr>
            <p:nvPr/>
          </p:nvSpPr>
          <p:spPr bwMode="gray">
            <a:xfrm>
              <a:off x="1353" y="249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5559" name="Line 23"/>
            <p:cNvSpPr>
              <a:spLocks noChangeShapeType="1"/>
            </p:cNvSpPr>
            <p:nvPr/>
          </p:nvSpPr>
          <p:spPr bwMode="auto">
            <a:xfrm>
              <a:off x="1584" y="1659"/>
              <a:ext cx="3024" cy="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60" name="Text Box 24"/>
            <p:cNvSpPr txBox="1">
              <a:spLocks noChangeArrowheads="1"/>
            </p:cNvSpPr>
            <p:nvPr/>
          </p:nvSpPr>
          <p:spPr bwMode="auto">
            <a:xfrm>
              <a:off x="1710" y="1180"/>
              <a:ext cx="273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Психолого-педагогическое и медико-социальное сопровождение</a:t>
              </a:r>
              <a:endPara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5594" name="Group 58"/>
            <p:cNvGrpSpPr>
              <a:grpSpLocks/>
            </p:cNvGrpSpPr>
            <p:nvPr/>
          </p:nvGrpSpPr>
          <p:grpSpPr bwMode="auto">
            <a:xfrm>
              <a:off x="1262" y="1344"/>
              <a:ext cx="384" cy="384"/>
              <a:chOff x="1274" y="2437"/>
              <a:chExt cx="384" cy="384"/>
            </a:xfrm>
          </p:grpSpPr>
          <p:sp>
            <p:nvSpPr>
              <p:cNvPr id="65595" name="Text Box 59"/>
              <p:cNvSpPr txBox="1">
                <a:spLocks noChangeArrowheads="1"/>
              </p:cNvSpPr>
              <p:nvPr/>
            </p:nvSpPr>
            <p:spPr bwMode="gray">
              <a:xfrm>
                <a:off x="1352" y="248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65596" name="Oval 60"/>
              <p:cNvSpPr>
                <a:spLocks noChangeArrowheads="1"/>
              </p:cNvSpPr>
              <p:nvPr/>
            </p:nvSpPr>
            <p:spPr bwMode="gray">
              <a:xfrm>
                <a:off x="1274" y="2437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97" name="Oval 61"/>
              <p:cNvSpPr>
                <a:spLocks noChangeArrowheads="1"/>
              </p:cNvSpPr>
              <p:nvPr/>
            </p:nvSpPr>
            <p:spPr bwMode="gray">
              <a:xfrm>
                <a:off x="1274" y="2437"/>
                <a:ext cx="384" cy="38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98" name="Oval 62"/>
              <p:cNvSpPr>
                <a:spLocks noChangeArrowheads="1"/>
              </p:cNvSpPr>
              <p:nvPr/>
            </p:nvSpPr>
            <p:spPr bwMode="gray">
              <a:xfrm>
                <a:off x="1299" y="2462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599" name="Oval 63"/>
              <p:cNvSpPr>
                <a:spLocks noChangeArrowheads="1"/>
              </p:cNvSpPr>
              <p:nvPr/>
            </p:nvSpPr>
            <p:spPr bwMode="gray">
              <a:xfrm>
                <a:off x="1299" y="2463"/>
                <a:ext cx="334" cy="33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600" name="Oval 64"/>
              <p:cNvSpPr>
                <a:spLocks noChangeArrowheads="1"/>
              </p:cNvSpPr>
              <p:nvPr/>
            </p:nvSpPr>
            <p:spPr bwMode="gray">
              <a:xfrm>
                <a:off x="1317" y="2479"/>
                <a:ext cx="300" cy="30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5601" name="Oval 65"/>
              <p:cNvSpPr>
                <a:spLocks noChangeArrowheads="1"/>
              </p:cNvSpPr>
              <p:nvPr/>
            </p:nvSpPr>
            <p:spPr bwMode="gray">
              <a:xfrm>
                <a:off x="1322" y="2484"/>
                <a:ext cx="291" cy="29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602" name="Oval 66"/>
              <p:cNvSpPr>
                <a:spLocks noChangeArrowheads="1"/>
              </p:cNvSpPr>
              <p:nvPr/>
            </p:nvSpPr>
            <p:spPr bwMode="gray">
              <a:xfrm>
                <a:off x="1326" y="2486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603" name="Oval 67"/>
              <p:cNvSpPr>
                <a:spLocks noChangeArrowheads="1"/>
              </p:cNvSpPr>
              <p:nvPr/>
            </p:nvSpPr>
            <p:spPr bwMode="gray">
              <a:xfrm>
                <a:off x="1329" y="2488"/>
                <a:ext cx="270" cy="26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79216"/>
                      <a:invGamma/>
                    </a:srgbClr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604" name="Oval 68"/>
              <p:cNvSpPr>
                <a:spLocks noChangeArrowheads="1"/>
              </p:cNvSpPr>
              <p:nvPr/>
            </p:nvSpPr>
            <p:spPr bwMode="gray">
              <a:xfrm>
                <a:off x="1344" y="2496"/>
                <a:ext cx="240" cy="21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5605" name="Text Box 69"/>
            <p:cNvSpPr txBox="1">
              <a:spLocks noChangeArrowheads="1"/>
            </p:cNvSpPr>
            <p:nvPr/>
          </p:nvSpPr>
          <p:spPr bwMode="gray">
            <a:xfrm>
              <a:off x="1341" y="1403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>
                  <a:solidFill>
                    <a:srgbClr val="000000"/>
                  </a:solidFill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White">
          <a:xfrm rot="10800000">
            <a:off x="2699792" y="1281404"/>
            <a:ext cx="3672408" cy="2795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10"/>
          <p:cNvSpPr>
            <a:spLocks noChangeArrowheads="1"/>
          </p:cNvSpPr>
          <p:nvPr/>
        </p:nvSpPr>
        <p:spPr bwMode="gray">
          <a:xfrm>
            <a:off x="6810338" y="4311104"/>
            <a:ext cx="1741124" cy="1644307"/>
          </a:xfrm>
          <a:prstGeom prst="ellipse">
            <a:avLst/>
          </a:prstGeom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диагности</a:t>
            </a:r>
            <a:endParaRPr kumimoji="0" lang="ru-RU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ческие</a:t>
            </a:r>
            <a:r>
              <a:rPr kumimoji="0" lang="ru-RU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</a:t>
            </a:r>
            <a:endParaRPr kumimoji="0" lang="ru-RU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исследования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1750041" y="117033"/>
            <a:ext cx="5930859" cy="792088"/>
          </a:xfrm>
          <a:prstGeom prst="ellipse">
            <a:avLst/>
          </a:prstGeom>
          <a:ln>
            <a:noFill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 И   ПРИЁМЫ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gray">
          <a:xfrm>
            <a:off x="2627784" y="4293094"/>
            <a:ext cx="1741124" cy="1644307"/>
          </a:xfrm>
          <a:prstGeom prst="ellipse">
            <a:avLst/>
          </a:prstGeom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12700" stA="24000" endPos="28000" dist="508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знакомство с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медицинским</a:t>
            </a:r>
            <a:r>
              <a:rPr kumimoji="0" lang="ru-RU" altLang="zh-CN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обследованием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gray">
          <a:xfrm>
            <a:off x="586610" y="4311104"/>
            <a:ext cx="1741124" cy="1644307"/>
          </a:xfrm>
          <a:prstGeom prst="ellipse">
            <a:avLst/>
          </a:prstGeom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12700" stA="24000" endPos="28000" dist="50800" dir="5400000" sy="-100000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изучение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документов,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личных дел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gray">
          <a:xfrm>
            <a:off x="4715470" y="4311104"/>
            <a:ext cx="1741124" cy="1644307"/>
          </a:xfrm>
          <a:prstGeom prst="ellipse">
            <a:avLst/>
          </a:prstGeom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изучение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социума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ребёнка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55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БЛОКИ    ИПР</a:t>
            </a:r>
            <a:r>
              <a:rPr lang="ru-RU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: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7092" name="AutoShape 52"/>
          <p:cNvSpPr>
            <a:spLocks noChangeArrowheads="1"/>
          </p:cNvSpPr>
          <p:nvPr/>
        </p:nvSpPr>
        <p:spPr bwMode="gray">
          <a:xfrm>
            <a:off x="1143000" y="2365375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4E91D4"/>
              </a:gs>
              <a:gs pos="100000">
                <a:srgbClr val="3477A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093" name="AutoShape 53"/>
          <p:cNvSpPr>
            <a:spLocks noChangeArrowheads="1"/>
          </p:cNvSpPr>
          <p:nvPr/>
        </p:nvSpPr>
        <p:spPr bwMode="gray">
          <a:xfrm>
            <a:off x="1176338" y="2373313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094" name="AutoShape 54"/>
          <p:cNvSpPr>
            <a:spLocks noChangeArrowheads="1"/>
          </p:cNvSpPr>
          <p:nvPr/>
        </p:nvSpPr>
        <p:spPr bwMode="gray">
          <a:xfrm>
            <a:off x="1193800" y="4437063"/>
            <a:ext cx="2070100" cy="709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alpha val="0"/>
                </a:srgbClr>
              </a:gs>
              <a:gs pos="100000">
                <a:srgbClr val="3CA1E6">
                  <a:gamma/>
                  <a:tint val="51373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095" name="AutoShape 55"/>
          <p:cNvSpPr>
            <a:spLocks noChangeArrowheads="1"/>
          </p:cNvSpPr>
          <p:nvPr/>
        </p:nvSpPr>
        <p:spPr bwMode="gray">
          <a:xfrm>
            <a:off x="1210057" y="2378869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gamma/>
                  <a:tint val="33333"/>
                  <a:invGamma/>
                </a:srgbClr>
              </a:gs>
              <a:gs pos="100000">
                <a:srgbClr val="3CA1E6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096" name="AutoShape 56"/>
          <p:cNvSpPr>
            <a:spLocks noChangeArrowheads="1"/>
          </p:cNvSpPr>
          <p:nvPr/>
        </p:nvSpPr>
        <p:spPr bwMode="hidden">
          <a:xfrm>
            <a:off x="1149350" y="5222875"/>
            <a:ext cx="2163763" cy="792163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chemeClr val="bg2"/>
              </a:gs>
              <a:gs pos="100000">
                <a:srgbClr val="002A7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097" name="AutoShape 57"/>
          <p:cNvSpPr>
            <a:spLocks noChangeArrowheads="1"/>
          </p:cNvSpPr>
          <p:nvPr/>
        </p:nvSpPr>
        <p:spPr bwMode="hidden">
          <a:xfrm>
            <a:off x="1193800" y="5246688"/>
            <a:ext cx="2070100" cy="7032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2A7F6"/>
              </a:gs>
              <a:gs pos="100000">
                <a:srgbClr val="002A7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7098" name="Group 58"/>
          <p:cNvGrpSpPr>
            <a:grpSpLocks/>
          </p:cNvGrpSpPr>
          <p:nvPr/>
        </p:nvGrpSpPr>
        <p:grpSpPr bwMode="auto">
          <a:xfrm>
            <a:off x="1403648" y="1340768"/>
            <a:ext cx="1631606" cy="1478632"/>
            <a:chOff x="1289" y="582"/>
            <a:chExt cx="668" cy="668"/>
          </a:xfrm>
        </p:grpSpPr>
        <p:sp>
          <p:nvSpPr>
            <p:cNvPr id="87099" name="Oval 59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7100" name="Oval 60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7101" name="Oval 61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7102" name="Oval 62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7103" name="Oval 63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87104" name="Text Box 64"/>
          <p:cNvSpPr txBox="1">
            <a:spLocks noChangeArrowheads="1"/>
          </p:cNvSpPr>
          <p:nvPr/>
        </p:nvSpPr>
        <p:spPr bwMode="gray">
          <a:xfrm>
            <a:off x="1435884" y="1626255"/>
            <a:ext cx="15906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eaLnBrk="0" hangingPunct="0"/>
            <a:r>
              <a:rPr lang="ru-RU" sz="1400" b="1" dirty="0">
                <a:solidFill>
                  <a:srgbClr val="002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</a:t>
            </a:r>
          </a:p>
          <a:p>
            <a:pPr lvl="0" eaLnBrk="0" hangingPunct="0"/>
            <a:r>
              <a:rPr lang="ru-RU" sz="1400" b="1" dirty="0">
                <a:solidFill>
                  <a:srgbClr val="002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  <a:endParaRPr lang="en-US" sz="1400" b="1" dirty="0">
              <a:solidFill>
                <a:srgbClr val="00257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105" name="Text Box 65"/>
          <p:cNvSpPr txBox="1">
            <a:spLocks noChangeArrowheads="1"/>
          </p:cNvSpPr>
          <p:nvPr/>
        </p:nvSpPr>
        <p:spPr bwMode="gray">
          <a:xfrm>
            <a:off x="1185333" y="3274997"/>
            <a:ext cx="2057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Коррекция и профилактика личностной  сферы ребёнка</a:t>
            </a:r>
            <a:r>
              <a:rPr lang="en-US" sz="1400" dirty="0" smtClean="0">
                <a:solidFill>
                  <a:srgbClr val="000000"/>
                </a:solidFill>
                <a:latin typeface="Verdana" pitchFamily="34" charset="0"/>
              </a:rPr>
              <a:t>.</a:t>
            </a:r>
            <a:endParaRPr lang="en-US" dirty="0"/>
          </a:p>
        </p:txBody>
      </p:sp>
      <p:sp>
        <p:nvSpPr>
          <p:cNvPr id="87107" name="AutoShape 67"/>
          <p:cNvSpPr>
            <a:spLocks noChangeArrowheads="1"/>
          </p:cNvSpPr>
          <p:nvPr/>
        </p:nvSpPr>
        <p:spPr bwMode="gray">
          <a:xfrm>
            <a:off x="3505200" y="2365375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34B034"/>
              </a:gs>
              <a:gs pos="100000">
                <a:srgbClr val="3F8B4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08" name="AutoShape 68"/>
          <p:cNvSpPr>
            <a:spLocks noChangeArrowheads="1"/>
          </p:cNvSpPr>
          <p:nvPr/>
        </p:nvSpPr>
        <p:spPr bwMode="gray">
          <a:xfrm>
            <a:off x="3538538" y="2373313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09" name="AutoShape 69"/>
          <p:cNvSpPr>
            <a:spLocks noChangeArrowheads="1"/>
          </p:cNvSpPr>
          <p:nvPr/>
        </p:nvSpPr>
        <p:spPr bwMode="gray">
          <a:xfrm>
            <a:off x="3556000" y="4437063"/>
            <a:ext cx="2070100" cy="709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/>
              </a:gs>
              <a:gs pos="100000">
                <a:srgbClr val="73E77E">
                  <a:gamma/>
                  <a:tint val="5451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10" name="AutoShape 70"/>
          <p:cNvSpPr>
            <a:spLocks noChangeArrowheads="1"/>
          </p:cNvSpPr>
          <p:nvPr/>
        </p:nvSpPr>
        <p:spPr bwMode="gray">
          <a:xfrm>
            <a:off x="3556000" y="2395538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>
                  <a:gamma/>
                  <a:tint val="33333"/>
                  <a:invGamma/>
                </a:srgbClr>
              </a:gs>
              <a:gs pos="100000">
                <a:srgbClr val="73E77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11" name="Oval 71"/>
          <p:cNvSpPr>
            <a:spLocks noChangeArrowheads="1"/>
          </p:cNvSpPr>
          <p:nvPr/>
        </p:nvSpPr>
        <p:spPr bwMode="gray">
          <a:xfrm>
            <a:off x="4249738" y="2057400"/>
            <a:ext cx="642937" cy="642938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7112" name="Oval 72"/>
          <p:cNvSpPr>
            <a:spLocks noChangeArrowheads="1"/>
          </p:cNvSpPr>
          <p:nvPr/>
        </p:nvSpPr>
        <p:spPr bwMode="gray">
          <a:xfrm>
            <a:off x="4256088" y="2062163"/>
            <a:ext cx="622300" cy="6223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87113" name="Oval 73"/>
          <p:cNvSpPr>
            <a:spLocks noChangeArrowheads="1"/>
          </p:cNvSpPr>
          <p:nvPr/>
        </p:nvSpPr>
        <p:spPr bwMode="gray">
          <a:xfrm>
            <a:off x="4305300" y="2149475"/>
            <a:ext cx="573088" cy="52387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87114" name="Oval 74"/>
          <p:cNvSpPr>
            <a:spLocks noChangeArrowheads="1"/>
          </p:cNvSpPr>
          <p:nvPr/>
        </p:nvSpPr>
        <p:spPr bwMode="gray">
          <a:xfrm>
            <a:off x="4270375" y="2071688"/>
            <a:ext cx="577850" cy="5667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87115" name="Oval 75"/>
          <p:cNvSpPr>
            <a:spLocks noChangeArrowheads="1"/>
          </p:cNvSpPr>
          <p:nvPr/>
        </p:nvSpPr>
        <p:spPr bwMode="gray">
          <a:xfrm>
            <a:off x="4305300" y="2087563"/>
            <a:ext cx="542925" cy="460375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87117" name="Text Box 77"/>
          <p:cNvSpPr txBox="1">
            <a:spLocks noChangeArrowheads="1"/>
          </p:cNvSpPr>
          <p:nvPr/>
        </p:nvSpPr>
        <p:spPr bwMode="gray">
          <a:xfrm>
            <a:off x="3614738" y="3490440"/>
            <a:ext cx="20574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Коррекция и развитие речи ребёнка.</a:t>
            </a:r>
            <a:endParaRPr lang="en-US" dirty="0"/>
          </a:p>
        </p:txBody>
      </p:sp>
      <p:sp>
        <p:nvSpPr>
          <p:cNvPr id="87118" name="AutoShape 78"/>
          <p:cNvSpPr>
            <a:spLocks noChangeArrowheads="1"/>
          </p:cNvSpPr>
          <p:nvPr/>
        </p:nvSpPr>
        <p:spPr bwMode="hidden">
          <a:xfrm>
            <a:off x="3508375" y="5222875"/>
            <a:ext cx="2163763" cy="792163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669900"/>
              </a:gs>
              <a:gs pos="100000">
                <a:srgbClr val="002F8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19" name="AutoShape 79"/>
          <p:cNvSpPr>
            <a:spLocks noChangeArrowheads="1"/>
          </p:cNvSpPr>
          <p:nvPr/>
        </p:nvSpPr>
        <p:spPr bwMode="hidden">
          <a:xfrm>
            <a:off x="3552825" y="5246688"/>
            <a:ext cx="2070100" cy="773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/>
              </a:gs>
              <a:gs pos="100000">
                <a:srgbClr val="002F8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21" name="AutoShape 81"/>
          <p:cNvSpPr>
            <a:spLocks noChangeArrowheads="1"/>
          </p:cNvSpPr>
          <p:nvPr/>
        </p:nvSpPr>
        <p:spPr bwMode="gray">
          <a:xfrm>
            <a:off x="5867400" y="2365375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B59F43"/>
              </a:gs>
              <a:gs pos="100000">
                <a:srgbClr val="8F8849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22" name="AutoShape 82"/>
          <p:cNvSpPr>
            <a:spLocks noChangeArrowheads="1"/>
          </p:cNvSpPr>
          <p:nvPr/>
        </p:nvSpPr>
        <p:spPr bwMode="gray">
          <a:xfrm>
            <a:off x="5900738" y="2373313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23" name="AutoShape 83"/>
          <p:cNvSpPr>
            <a:spLocks noChangeArrowheads="1"/>
          </p:cNvSpPr>
          <p:nvPr/>
        </p:nvSpPr>
        <p:spPr bwMode="gray">
          <a:xfrm>
            <a:off x="5918200" y="4437063"/>
            <a:ext cx="2070100" cy="709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/>
              </a:gs>
              <a:gs pos="100000">
                <a:srgbClr val="E9E065">
                  <a:gamma/>
                  <a:tint val="5764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24" name="AutoShape 84"/>
          <p:cNvSpPr>
            <a:spLocks noChangeArrowheads="1"/>
          </p:cNvSpPr>
          <p:nvPr/>
        </p:nvSpPr>
        <p:spPr bwMode="gray">
          <a:xfrm>
            <a:off x="5918200" y="2395538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>
                  <a:gamma/>
                  <a:tint val="33333"/>
                  <a:invGamma/>
                </a:srgbClr>
              </a:gs>
              <a:gs pos="100000">
                <a:srgbClr val="E9E06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7125" name="Group 85"/>
          <p:cNvGrpSpPr>
            <a:grpSpLocks/>
          </p:cNvGrpSpPr>
          <p:nvPr/>
        </p:nvGrpSpPr>
        <p:grpSpPr bwMode="auto">
          <a:xfrm>
            <a:off x="6118524" y="1247122"/>
            <a:ext cx="1693835" cy="1524902"/>
            <a:chOff x="1289" y="582"/>
            <a:chExt cx="668" cy="668"/>
          </a:xfrm>
        </p:grpSpPr>
        <p:sp>
          <p:nvSpPr>
            <p:cNvPr id="87126" name="Oval 86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7127" name="Oval 87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7128" name="Oval 88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7129" name="Oval 89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7130" name="Oval 90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87131" name="Text Box 91"/>
          <p:cNvSpPr txBox="1">
            <a:spLocks noChangeArrowheads="1"/>
          </p:cNvSpPr>
          <p:nvPr/>
        </p:nvSpPr>
        <p:spPr bwMode="gray">
          <a:xfrm>
            <a:off x="6174309" y="1636234"/>
            <a:ext cx="160377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eaLnBrk="0" hangingPunct="0"/>
            <a:r>
              <a:rPr lang="ru-RU" sz="1500" b="1" dirty="0">
                <a:solidFill>
                  <a:srgbClr val="002A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</a:t>
            </a:r>
            <a:endParaRPr lang="ru-RU" sz="1500" b="1" dirty="0" smtClean="0">
              <a:solidFill>
                <a:srgbClr val="002A7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/>
            <a:r>
              <a:rPr lang="ru-RU" sz="1500" b="1" dirty="0" smtClean="0">
                <a:solidFill>
                  <a:srgbClr val="002A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  <a:endParaRPr lang="en-US" sz="1500" b="1" dirty="0">
              <a:solidFill>
                <a:srgbClr val="002A7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132" name="Text Box 92"/>
          <p:cNvSpPr txBox="1">
            <a:spLocks noChangeArrowheads="1"/>
          </p:cNvSpPr>
          <p:nvPr/>
        </p:nvSpPr>
        <p:spPr bwMode="gray">
          <a:xfrm>
            <a:off x="5943600" y="2974856"/>
            <a:ext cx="20574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Обучение навыкам выполнения учебных заданий, навыков самообслуживания, социальной адаптации.</a:t>
            </a:r>
            <a:endParaRPr lang="en-US" dirty="0"/>
          </a:p>
        </p:txBody>
      </p:sp>
      <p:sp>
        <p:nvSpPr>
          <p:cNvPr id="87133" name="AutoShape 93"/>
          <p:cNvSpPr>
            <a:spLocks noChangeArrowheads="1"/>
          </p:cNvSpPr>
          <p:nvPr/>
        </p:nvSpPr>
        <p:spPr bwMode="hidden">
          <a:xfrm>
            <a:off x="5861050" y="5222875"/>
            <a:ext cx="2163763" cy="792163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A39446"/>
              </a:gs>
              <a:gs pos="100000">
                <a:srgbClr val="00329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34" name="AutoShape 94"/>
          <p:cNvSpPr>
            <a:spLocks noChangeArrowheads="1"/>
          </p:cNvSpPr>
          <p:nvPr/>
        </p:nvSpPr>
        <p:spPr bwMode="hidden">
          <a:xfrm>
            <a:off x="5905500" y="5246688"/>
            <a:ext cx="2070100" cy="773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/>
              </a:gs>
              <a:gs pos="100000">
                <a:srgbClr val="00329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1247122"/>
            <a:ext cx="1633537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7911" y="1626255"/>
            <a:ext cx="1482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/>
            <a:r>
              <a:rPr lang="ru-RU" sz="1400" b="1" dirty="0">
                <a:solidFill>
                  <a:srgbClr val="002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Логопедическое</a:t>
            </a:r>
          </a:p>
          <a:p>
            <a:pPr lvl="0" eaLnBrk="0" hangingPunct="0"/>
            <a:r>
              <a:rPr lang="ru-RU" sz="1400" b="1" dirty="0">
                <a:solidFill>
                  <a:srgbClr val="002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сопровождение</a:t>
            </a:r>
            <a:endParaRPr lang="en-US" sz="1400" b="1" dirty="0">
              <a:solidFill>
                <a:srgbClr val="00257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 создания программы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683" name="Freeform 3"/>
          <p:cNvSpPr>
            <a:spLocks/>
          </p:cNvSpPr>
          <p:nvPr/>
        </p:nvSpPr>
        <p:spPr bwMode="invGray">
          <a:xfrm>
            <a:off x="7761288" y="1752600"/>
            <a:ext cx="614362" cy="981075"/>
          </a:xfrm>
          <a:custGeom>
            <a:avLst/>
            <a:gdLst>
              <a:gd name="T0" fmla="*/ 308 w 308"/>
              <a:gd name="T1" fmla="*/ 120 h 444"/>
              <a:gd name="T2" fmla="*/ 0 w 308"/>
              <a:gd name="T3" fmla="*/ 444 h 444"/>
              <a:gd name="T4" fmla="*/ 0 w 308"/>
              <a:gd name="T5" fmla="*/ 286 h 444"/>
              <a:gd name="T6" fmla="*/ 308 w 308"/>
              <a:gd name="T7" fmla="*/ 0 h 444"/>
              <a:gd name="T8" fmla="*/ 308 w 308"/>
              <a:gd name="T9" fmla="*/ 12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563F">
                  <a:gamma/>
                  <a:shade val="46275"/>
                  <a:invGamma/>
                </a:srgbClr>
              </a:gs>
              <a:gs pos="50000">
                <a:srgbClr val="00563F"/>
              </a:gs>
              <a:gs pos="100000">
                <a:srgbClr val="00563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D1D1D1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4" name="Freeform 4"/>
          <p:cNvSpPr>
            <a:spLocks/>
          </p:cNvSpPr>
          <p:nvPr/>
        </p:nvSpPr>
        <p:spPr bwMode="invGray">
          <a:xfrm>
            <a:off x="4821238" y="1758950"/>
            <a:ext cx="3560762" cy="627063"/>
          </a:xfrm>
          <a:custGeom>
            <a:avLst/>
            <a:gdLst>
              <a:gd name="T0" fmla="*/ 1478 w 1786"/>
              <a:gd name="T1" fmla="*/ 284 h 284"/>
              <a:gd name="T2" fmla="*/ 0 w 1786"/>
              <a:gd name="T3" fmla="*/ 284 h 284"/>
              <a:gd name="T4" fmla="*/ 446 w 1786"/>
              <a:gd name="T5" fmla="*/ 0 h 284"/>
              <a:gd name="T6" fmla="*/ 1786 w 1786"/>
              <a:gd name="T7" fmla="*/ 0 h 284"/>
              <a:gd name="T8" fmla="*/ 1478 w 1786"/>
              <a:gd name="T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80808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dirty="0" smtClean="0">
                <a:solidFill>
                  <a:srgbClr val="002570"/>
                </a:solidFill>
              </a:rPr>
              <a:t>заключительный</a:t>
            </a:r>
            <a:endParaRPr lang="ru-RU" b="1" dirty="0">
              <a:solidFill>
                <a:srgbClr val="002570"/>
              </a:solidFill>
            </a:endParaRPr>
          </a:p>
        </p:txBody>
      </p:sp>
      <p:sp>
        <p:nvSpPr>
          <p:cNvPr id="71685" name="Freeform 5"/>
          <p:cNvSpPr>
            <a:spLocks/>
          </p:cNvSpPr>
          <p:nvPr/>
        </p:nvSpPr>
        <p:spPr bwMode="gray">
          <a:xfrm>
            <a:off x="7143750" y="2727325"/>
            <a:ext cx="612775" cy="974725"/>
          </a:xfrm>
          <a:custGeom>
            <a:avLst/>
            <a:gdLst>
              <a:gd name="T0" fmla="*/ 308 w 308"/>
              <a:gd name="T1" fmla="*/ 120 h 442"/>
              <a:gd name="T2" fmla="*/ 0 w 308"/>
              <a:gd name="T3" fmla="*/ 442 h 442"/>
              <a:gd name="T4" fmla="*/ 0 w 308"/>
              <a:gd name="T5" fmla="*/ 286 h 442"/>
              <a:gd name="T6" fmla="*/ 308 w 308"/>
              <a:gd name="T7" fmla="*/ 0 h 442"/>
              <a:gd name="T8" fmla="*/ 308 w 308"/>
              <a:gd name="T9" fmla="*/ 12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4B1092">
                  <a:gamma/>
                  <a:shade val="46275"/>
                  <a:invGamma/>
                </a:srgbClr>
              </a:gs>
              <a:gs pos="50000">
                <a:srgbClr val="4B1092"/>
              </a:gs>
              <a:gs pos="100000">
                <a:srgbClr val="4B1092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D1D1D1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6" name="Freeform 6"/>
          <p:cNvSpPr>
            <a:spLocks/>
          </p:cNvSpPr>
          <p:nvPr/>
        </p:nvSpPr>
        <p:spPr bwMode="gray">
          <a:xfrm>
            <a:off x="3937000" y="2727325"/>
            <a:ext cx="3827463" cy="625475"/>
          </a:xfrm>
          <a:custGeom>
            <a:avLst/>
            <a:gdLst>
              <a:gd name="T0" fmla="*/ 1612 w 1920"/>
              <a:gd name="T1" fmla="*/ 284 h 284"/>
              <a:gd name="T2" fmla="*/ 0 w 1920"/>
              <a:gd name="T3" fmla="*/ 284 h 284"/>
              <a:gd name="T4" fmla="*/ 446 w 1920"/>
              <a:gd name="T5" fmla="*/ 0 h 284"/>
              <a:gd name="T6" fmla="*/ 1920 w 1920"/>
              <a:gd name="T7" fmla="*/ 0 h 284"/>
              <a:gd name="T8" fmla="*/ 1612 w 1920"/>
              <a:gd name="T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rgbClr val="A77B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80808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dirty="0" smtClean="0">
                <a:solidFill>
                  <a:srgbClr val="002570"/>
                </a:solidFill>
              </a:rPr>
              <a:t>коррекционно-</a:t>
            </a:r>
          </a:p>
          <a:p>
            <a:r>
              <a:rPr lang="ru-RU" b="1" dirty="0" smtClean="0">
                <a:solidFill>
                  <a:srgbClr val="002570"/>
                </a:solidFill>
              </a:rPr>
              <a:t>развивающий</a:t>
            </a:r>
            <a:endParaRPr lang="ru-RU" b="1" dirty="0">
              <a:solidFill>
                <a:srgbClr val="002570"/>
              </a:solidFill>
            </a:endParaRPr>
          </a:p>
        </p:txBody>
      </p:sp>
      <p:sp>
        <p:nvSpPr>
          <p:cNvPr id="71687" name="Freeform 7"/>
          <p:cNvSpPr>
            <a:spLocks/>
          </p:cNvSpPr>
          <p:nvPr/>
        </p:nvSpPr>
        <p:spPr bwMode="gray">
          <a:xfrm>
            <a:off x="6524625" y="3690938"/>
            <a:ext cx="611188" cy="981075"/>
          </a:xfrm>
          <a:custGeom>
            <a:avLst/>
            <a:gdLst>
              <a:gd name="T0" fmla="*/ 306 w 306"/>
              <a:gd name="T1" fmla="*/ 122 h 444"/>
              <a:gd name="T2" fmla="*/ 0 w 306"/>
              <a:gd name="T3" fmla="*/ 444 h 444"/>
              <a:gd name="T4" fmla="*/ 0 w 306"/>
              <a:gd name="T5" fmla="*/ 286 h 444"/>
              <a:gd name="T6" fmla="*/ 306 w 306"/>
              <a:gd name="T7" fmla="*/ 0 h 444"/>
              <a:gd name="T8" fmla="*/ 306 w 306"/>
              <a:gd name="T9" fmla="*/ 12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rgbClr val="90330A">
                  <a:gamma/>
                  <a:shade val="46275"/>
                  <a:invGamma/>
                </a:srgbClr>
              </a:gs>
              <a:gs pos="50000">
                <a:srgbClr val="90330A"/>
              </a:gs>
              <a:gs pos="100000">
                <a:srgbClr val="90330A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D1D1D1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8" name="Freeform 8"/>
          <p:cNvSpPr>
            <a:spLocks/>
          </p:cNvSpPr>
          <p:nvPr/>
        </p:nvSpPr>
        <p:spPr bwMode="gray">
          <a:xfrm>
            <a:off x="5910263" y="4657725"/>
            <a:ext cx="614362" cy="981075"/>
          </a:xfrm>
          <a:custGeom>
            <a:avLst/>
            <a:gdLst>
              <a:gd name="T0" fmla="*/ 308 w 308"/>
              <a:gd name="T1" fmla="*/ 122 h 444"/>
              <a:gd name="T2" fmla="*/ 0 w 308"/>
              <a:gd name="T3" fmla="*/ 444 h 444"/>
              <a:gd name="T4" fmla="*/ 0 w 308"/>
              <a:gd name="T5" fmla="*/ 286 h 444"/>
              <a:gd name="T6" fmla="*/ 308 w 308"/>
              <a:gd name="T7" fmla="*/ 0 h 444"/>
              <a:gd name="T8" fmla="*/ 308 w 308"/>
              <a:gd name="T9" fmla="*/ 12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906B0E">
                  <a:gamma/>
                  <a:shade val="46275"/>
                  <a:invGamma/>
                </a:srgbClr>
              </a:gs>
              <a:gs pos="50000">
                <a:srgbClr val="906B0E"/>
              </a:gs>
              <a:gs pos="100000">
                <a:srgbClr val="906B0E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D1D1D1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9" name="Freeform 9"/>
          <p:cNvSpPr>
            <a:spLocks/>
          </p:cNvSpPr>
          <p:nvPr/>
        </p:nvSpPr>
        <p:spPr bwMode="gray">
          <a:xfrm>
            <a:off x="2178050" y="4662488"/>
            <a:ext cx="4346575" cy="627062"/>
          </a:xfrm>
          <a:custGeom>
            <a:avLst/>
            <a:gdLst>
              <a:gd name="T0" fmla="*/ 1872 w 2180"/>
              <a:gd name="T1" fmla="*/ 284 h 284"/>
              <a:gd name="T2" fmla="*/ 0 w 2180"/>
              <a:gd name="T3" fmla="*/ 284 h 284"/>
              <a:gd name="T4" fmla="*/ 446 w 2180"/>
              <a:gd name="T5" fmla="*/ 0 h 284"/>
              <a:gd name="T6" fmla="*/ 2180 w 2180"/>
              <a:gd name="T7" fmla="*/ 0 h 284"/>
              <a:gd name="T8" fmla="*/ 1872 w 2180"/>
              <a:gd name="T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2E16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80808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dirty="0" smtClean="0">
                <a:solidFill>
                  <a:srgbClr val="002A7C"/>
                </a:solidFill>
              </a:rPr>
              <a:t>предварительный</a:t>
            </a:r>
            <a:endParaRPr lang="ru-RU" b="1" dirty="0">
              <a:solidFill>
                <a:srgbClr val="002A7C"/>
              </a:solidFill>
            </a:endParaRPr>
          </a:p>
        </p:txBody>
      </p:sp>
      <p:sp>
        <p:nvSpPr>
          <p:cNvPr id="71690" name="Line 10"/>
          <p:cNvSpPr>
            <a:spLocks noChangeShapeType="1"/>
          </p:cNvSpPr>
          <p:nvPr/>
        </p:nvSpPr>
        <p:spPr bwMode="auto">
          <a:xfrm flipH="1">
            <a:off x="914400" y="5632450"/>
            <a:ext cx="1263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1" name="Line 11"/>
          <p:cNvSpPr>
            <a:spLocks noChangeShapeType="1"/>
          </p:cNvSpPr>
          <p:nvPr/>
        </p:nvSpPr>
        <p:spPr bwMode="auto">
          <a:xfrm flipH="1">
            <a:off x="914400" y="4657725"/>
            <a:ext cx="214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2" name="Line 12"/>
          <p:cNvSpPr>
            <a:spLocks noChangeShapeType="1"/>
          </p:cNvSpPr>
          <p:nvPr/>
        </p:nvSpPr>
        <p:spPr bwMode="auto">
          <a:xfrm flipH="1">
            <a:off x="914400" y="3695700"/>
            <a:ext cx="3030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3" name="Line 13"/>
          <p:cNvSpPr>
            <a:spLocks noChangeShapeType="1"/>
          </p:cNvSpPr>
          <p:nvPr/>
        </p:nvSpPr>
        <p:spPr bwMode="auto">
          <a:xfrm flipH="1">
            <a:off x="914400" y="2735263"/>
            <a:ext cx="391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 flipH="1">
            <a:off x="914400" y="1758950"/>
            <a:ext cx="4797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>
            <a:off x="1104900" y="1752600"/>
            <a:ext cx="0" cy="1011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6" name="Line 16"/>
          <p:cNvSpPr>
            <a:spLocks noChangeShapeType="1"/>
          </p:cNvSpPr>
          <p:nvPr/>
        </p:nvSpPr>
        <p:spPr bwMode="auto">
          <a:xfrm>
            <a:off x="1104900" y="2763838"/>
            <a:ext cx="0" cy="94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1104900" y="3709988"/>
            <a:ext cx="0" cy="94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1104900" y="4657725"/>
            <a:ext cx="0" cy="94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99" name="Freeform 19"/>
          <p:cNvSpPr>
            <a:spLocks/>
          </p:cNvSpPr>
          <p:nvPr/>
        </p:nvSpPr>
        <p:spPr bwMode="invGray">
          <a:xfrm>
            <a:off x="2808288" y="1941513"/>
            <a:ext cx="1957387" cy="315753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00" name="Rectangle 20"/>
          <p:cNvSpPr>
            <a:spLocks noChangeArrowheads="1"/>
          </p:cNvSpPr>
          <p:nvPr/>
        </p:nvSpPr>
        <p:spPr bwMode="gray">
          <a:xfrm>
            <a:off x="4827588" y="2379663"/>
            <a:ext cx="2947987" cy="352425"/>
          </a:xfrm>
          <a:prstGeom prst="rect">
            <a:avLst/>
          </a:prstGeom>
          <a:gradFill rotWithShape="1">
            <a:gsLst>
              <a:gs pos="0">
                <a:srgbClr val="00906A">
                  <a:gamma/>
                  <a:shade val="72549"/>
                  <a:invGamma/>
                </a:srgbClr>
              </a:gs>
              <a:gs pos="50000">
                <a:srgbClr val="00906A"/>
              </a:gs>
              <a:gs pos="100000">
                <a:srgbClr val="00906A">
                  <a:gamma/>
                  <a:shade val="72549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1701" name="Rectangle 21"/>
          <p:cNvSpPr>
            <a:spLocks noChangeArrowheads="1"/>
          </p:cNvSpPr>
          <p:nvPr/>
        </p:nvSpPr>
        <p:spPr bwMode="gray">
          <a:xfrm>
            <a:off x="3938588" y="3352800"/>
            <a:ext cx="3211512" cy="346075"/>
          </a:xfrm>
          <a:prstGeom prst="rect">
            <a:avLst/>
          </a:prstGeom>
          <a:gradFill rotWithShape="1">
            <a:gsLst>
              <a:gs pos="0">
                <a:srgbClr val="8041FF">
                  <a:gamma/>
                  <a:shade val="72549"/>
                  <a:invGamma/>
                </a:srgbClr>
              </a:gs>
              <a:gs pos="50000">
                <a:srgbClr val="8041FF"/>
              </a:gs>
              <a:gs pos="100000">
                <a:srgbClr val="8041FF">
                  <a:gamma/>
                  <a:shade val="72549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1702" name="Freeform 22"/>
          <p:cNvSpPr>
            <a:spLocks/>
          </p:cNvSpPr>
          <p:nvPr/>
        </p:nvSpPr>
        <p:spPr bwMode="gray">
          <a:xfrm>
            <a:off x="3059113" y="3690938"/>
            <a:ext cx="4083050" cy="631825"/>
          </a:xfrm>
          <a:custGeom>
            <a:avLst/>
            <a:gdLst>
              <a:gd name="T0" fmla="*/ 1742 w 2048"/>
              <a:gd name="T1" fmla="*/ 286 h 286"/>
              <a:gd name="T2" fmla="*/ 0 w 2048"/>
              <a:gd name="T3" fmla="*/ 286 h 286"/>
              <a:gd name="T4" fmla="*/ 446 w 2048"/>
              <a:gd name="T5" fmla="*/ 0 h 286"/>
              <a:gd name="T6" fmla="*/ 2048 w 2048"/>
              <a:gd name="T7" fmla="*/ 0 h 286"/>
              <a:gd name="T8" fmla="*/ 1742 w 2048"/>
              <a:gd name="T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80808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dirty="0" smtClean="0">
                <a:solidFill>
                  <a:srgbClr val="002A7C"/>
                </a:solidFill>
              </a:rPr>
              <a:t>диагностический</a:t>
            </a:r>
            <a:endParaRPr lang="ru-RU" b="1" dirty="0">
              <a:solidFill>
                <a:srgbClr val="002A7C"/>
              </a:solidFill>
            </a:endParaRPr>
          </a:p>
        </p:txBody>
      </p:sp>
      <p:sp>
        <p:nvSpPr>
          <p:cNvPr id="71703" name="Rectangle 23"/>
          <p:cNvSpPr>
            <a:spLocks noChangeArrowheads="1"/>
          </p:cNvSpPr>
          <p:nvPr/>
        </p:nvSpPr>
        <p:spPr bwMode="gray">
          <a:xfrm>
            <a:off x="3060700" y="4322763"/>
            <a:ext cx="3478213" cy="344487"/>
          </a:xfrm>
          <a:prstGeom prst="rect">
            <a:avLst/>
          </a:prstGeom>
          <a:gradFill rotWithShape="1">
            <a:gsLst>
              <a:gs pos="0">
                <a:srgbClr val="DC7150">
                  <a:gamma/>
                  <a:shade val="72549"/>
                  <a:invGamma/>
                </a:srgbClr>
              </a:gs>
              <a:gs pos="50000">
                <a:srgbClr val="DC7150"/>
              </a:gs>
              <a:gs pos="100000">
                <a:srgbClr val="DC7150">
                  <a:gamma/>
                  <a:shade val="72549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1704" name="Rectangle 24"/>
          <p:cNvSpPr>
            <a:spLocks noChangeArrowheads="1"/>
          </p:cNvSpPr>
          <p:nvPr/>
        </p:nvSpPr>
        <p:spPr bwMode="gray">
          <a:xfrm>
            <a:off x="2176463" y="5291138"/>
            <a:ext cx="3741737" cy="344487"/>
          </a:xfrm>
          <a:prstGeom prst="rect">
            <a:avLst/>
          </a:prstGeom>
          <a:gradFill rotWithShape="1">
            <a:gsLst>
              <a:gs pos="0">
                <a:srgbClr val="D0A11C">
                  <a:gamma/>
                  <a:shade val="72549"/>
                  <a:invGamma/>
                </a:srgbClr>
              </a:gs>
              <a:gs pos="50000">
                <a:srgbClr val="D0A11C"/>
              </a:gs>
              <a:gs pos="100000">
                <a:srgbClr val="D0A11C">
                  <a:gamma/>
                  <a:shade val="72549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ПРОГРАММЫ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851" name="AutoShape 3"/>
          <p:cNvSpPr>
            <a:spLocks noChangeArrowheads="1"/>
          </p:cNvSpPr>
          <p:nvPr/>
        </p:nvSpPr>
        <p:spPr bwMode="gray">
          <a:xfrm>
            <a:off x="6395392" y="2753651"/>
            <a:ext cx="2547392" cy="2819400"/>
          </a:xfrm>
          <a:prstGeom prst="chevron">
            <a:avLst>
              <a:gd name="adj" fmla="val 16468"/>
            </a:avLst>
          </a:prstGeom>
          <a:solidFill>
            <a:schemeClr val="accent2"/>
          </a:soli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gray">
          <a:xfrm>
            <a:off x="4310608" y="2770832"/>
            <a:ext cx="2547392" cy="2819400"/>
          </a:xfrm>
          <a:prstGeom prst="chevron">
            <a:avLst>
              <a:gd name="adj" fmla="val 17384"/>
            </a:avLst>
          </a:prstGeom>
          <a:solidFill>
            <a:schemeClr val="hlink"/>
          </a:solidFill>
          <a:ln w="38100">
            <a:solidFill>
              <a:schemeClr val="tx2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78853" name="AutoShape 5"/>
          <p:cNvSpPr>
            <a:spLocks noChangeArrowheads="1"/>
          </p:cNvSpPr>
          <p:nvPr/>
        </p:nvSpPr>
        <p:spPr bwMode="gray">
          <a:xfrm>
            <a:off x="2195736" y="2770832"/>
            <a:ext cx="2594496" cy="2819400"/>
          </a:xfrm>
          <a:prstGeom prst="chevron">
            <a:avLst>
              <a:gd name="adj" fmla="val 17384"/>
            </a:avLst>
          </a:prstGeom>
          <a:solidFill>
            <a:schemeClr val="accent1"/>
          </a:soli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endParaRPr lang="ru-RU" dirty="0"/>
          </a:p>
        </p:txBody>
      </p:sp>
      <p:sp>
        <p:nvSpPr>
          <p:cNvPr id="78854" name="AutoShape 6"/>
          <p:cNvSpPr>
            <a:spLocks noChangeArrowheads="1"/>
          </p:cNvSpPr>
          <p:nvPr/>
        </p:nvSpPr>
        <p:spPr bwMode="gray">
          <a:xfrm>
            <a:off x="2771800" y="3429001"/>
            <a:ext cx="1656184" cy="151216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pPr eaLnBrk="0" hangingPunct="0"/>
            <a:r>
              <a:rPr lang="ru-RU" sz="1400" b="1" dirty="0" smtClean="0">
                <a:solidFill>
                  <a:srgbClr val="002570"/>
                </a:solidFill>
              </a:rPr>
              <a:t>Разработка </a:t>
            </a:r>
          </a:p>
          <a:p>
            <a:pPr eaLnBrk="0" hangingPunct="0"/>
            <a:r>
              <a:rPr lang="ru-RU" sz="1400" b="1" dirty="0" smtClean="0">
                <a:solidFill>
                  <a:srgbClr val="002570"/>
                </a:solidFill>
              </a:rPr>
              <a:t>путей</a:t>
            </a:r>
          </a:p>
          <a:p>
            <a:pPr eaLnBrk="0" hangingPunct="0"/>
            <a:r>
              <a:rPr lang="ru-RU" sz="1400" b="1" dirty="0" smtClean="0">
                <a:solidFill>
                  <a:srgbClr val="002570"/>
                </a:solidFill>
              </a:rPr>
              <a:t> поддержки и</a:t>
            </a:r>
          </a:p>
          <a:p>
            <a:pPr eaLnBrk="0" hangingPunct="0"/>
            <a:r>
              <a:rPr lang="ru-RU" sz="1400" b="1" dirty="0" smtClean="0">
                <a:solidFill>
                  <a:srgbClr val="002570"/>
                </a:solidFill>
              </a:rPr>
              <a:t>коррекции</a:t>
            </a:r>
            <a:endParaRPr lang="en-US" sz="1400" b="1" dirty="0">
              <a:solidFill>
                <a:srgbClr val="002570"/>
              </a:solidFill>
            </a:endParaRPr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gray">
          <a:xfrm>
            <a:off x="5004048" y="3429001"/>
            <a:ext cx="1584176" cy="151216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ru-RU" sz="1400" b="1" dirty="0" smtClean="0">
                <a:solidFill>
                  <a:srgbClr val="002570"/>
                </a:solidFill>
              </a:rPr>
              <a:t>Составление </a:t>
            </a:r>
          </a:p>
          <a:p>
            <a:r>
              <a:rPr lang="ru-RU" sz="1400" b="1" dirty="0" smtClean="0">
                <a:solidFill>
                  <a:srgbClr val="002570"/>
                </a:solidFill>
              </a:rPr>
              <a:t>индивидуальной</a:t>
            </a:r>
          </a:p>
          <a:p>
            <a:r>
              <a:rPr lang="ru-RU" sz="1400" b="1" dirty="0" smtClean="0">
                <a:solidFill>
                  <a:srgbClr val="002570"/>
                </a:solidFill>
              </a:rPr>
              <a:t>программы</a:t>
            </a:r>
          </a:p>
          <a:p>
            <a:r>
              <a:rPr lang="ru-RU" sz="1400" b="1" dirty="0" smtClean="0">
                <a:solidFill>
                  <a:srgbClr val="002570"/>
                </a:solidFill>
              </a:rPr>
              <a:t> сопровождения</a:t>
            </a:r>
            <a:endParaRPr lang="en-US" sz="1400" b="1" dirty="0">
              <a:solidFill>
                <a:srgbClr val="002570"/>
              </a:solidFill>
            </a:endParaRPr>
          </a:p>
        </p:txBody>
      </p:sp>
      <p:sp>
        <p:nvSpPr>
          <p:cNvPr id="78856" name="AutoShape 8"/>
          <p:cNvSpPr>
            <a:spLocks noChangeArrowheads="1"/>
          </p:cNvSpPr>
          <p:nvPr/>
        </p:nvSpPr>
        <p:spPr bwMode="gray">
          <a:xfrm>
            <a:off x="7092280" y="3429002"/>
            <a:ext cx="1512168" cy="151216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ru-RU" sz="1400" b="1" dirty="0" smtClean="0">
                <a:solidFill>
                  <a:srgbClr val="002570"/>
                </a:solidFill>
              </a:rPr>
              <a:t>Реализация</a:t>
            </a:r>
          </a:p>
          <a:p>
            <a:r>
              <a:rPr lang="ru-RU" sz="1400" b="1" dirty="0" smtClean="0">
                <a:solidFill>
                  <a:srgbClr val="002570"/>
                </a:solidFill>
              </a:rPr>
              <a:t>намеченной</a:t>
            </a:r>
          </a:p>
          <a:p>
            <a:r>
              <a:rPr lang="ru-RU" sz="1400" b="1" dirty="0" smtClean="0">
                <a:solidFill>
                  <a:srgbClr val="002570"/>
                </a:solidFill>
              </a:rPr>
              <a:t> программы</a:t>
            </a:r>
            <a:endParaRPr lang="en-US" sz="1400" b="1" dirty="0">
              <a:solidFill>
                <a:srgbClr val="002570"/>
              </a:solidFill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gray">
          <a:xfrm>
            <a:off x="128713" y="2792288"/>
            <a:ext cx="2536574" cy="2819400"/>
          </a:xfrm>
          <a:prstGeom prst="chevron">
            <a:avLst>
              <a:gd name="adj" fmla="val 17384"/>
            </a:avLst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endParaRPr lang="ru-RU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gray">
          <a:xfrm>
            <a:off x="755576" y="3429001"/>
            <a:ext cx="1584176" cy="1512168"/>
          </a:xfrm>
          <a:prstGeom prst="roundRect">
            <a:avLst>
              <a:gd name="adj" fmla="val 50000"/>
            </a:avLst>
          </a:prstGeom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6350" stA="50000" endA="300" endPos="90000" dist="50800" dir="5400000" sy="-100000" algn="bl" rotWithShape="0"/>
            <a:softEdge rad="1270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200" b="1" dirty="0" smtClean="0">
                <a:solidFill>
                  <a:srgbClr val="002570"/>
                </a:solidFill>
              </a:rPr>
              <a:t>Выявление</a:t>
            </a:r>
          </a:p>
          <a:p>
            <a:r>
              <a:rPr lang="ru-RU" sz="1200" b="1" dirty="0" smtClean="0">
                <a:solidFill>
                  <a:srgbClr val="002570"/>
                </a:solidFill>
              </a:rPr>
              <a:t>актуальных </a:t>
            </a:r>
          </a:p>
          <a:p>
            <a:r>
              <a:rPr lang="ru-RU" sz="1200" b="1" dirty="0" smtClean="0">
                <a:solidFill>
                  <a:srgbClr val="002570"/>
                </a:solidFill>
              </a:rPr>
              <a:t>проблем</a:t>
            </a:r>
            <a:endParaRPr lang="en-US" sz="1200" b="1" dirty="0">
              <a:solidFill>
                <a:srgbClr val="0025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ИПР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611" name="Freeform 3"/>
          <p:cNvSpPr>
            <a:spLocks noEditPoints="1"/>
          </p:cNvSpPr>
          <p:nvPr/>
        </p:nvSpPr>
        <p:spPr bwMode="gray">
          <a:xfrm rot="-1358056">
            <a:off x="1160463" y="2690813"/>
            <a:ext cx="6853237" cy="2803525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9412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7C16B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626" name="Oval 18"/>
          <p:cNvSpPr>
            <a:spLocks noChangeArrowheads="1"/>
          </p:cNvSpPr>
          <p:nvPr/>
        </p:nvSpPr>
        <p:spPr bwMode="gray">
          <a:xfrm rot="-1543677">
            <a:off x="4572000" y="2667000"/>
            <a:ext cx="1066800" cy="304800"/>
          </a:xfrm>
          <a:prstGeom prst="ellipse">
            <a:avLst/>
          </a:prstGeom>
          <a:gradFill rotWithShape="1">
            <a:gsLst>
              <a:gs pos="0">
                <a:srgbClr val="020A53"/>
              </a:gs>
              <a:gs pos="100000">
                <a:srgbClr val="02258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gray">
          <a:xfrm rot="-1543677">
            <a:off x="7467600" y="2895600"/>
            <a:ext cx="1066800" cy="304800"/>
          </a:xfrm>
          <a:prstGeom prst="ellipse">
            <a:avLst/>
          </a:prstGeom>
          <a:gradFill rotWithShape="1">
            <a:gsLst>
              <a:gs pos="0">
                <a:srgbClr val="020A53"/>
              </a:gs>
              <a:gs pos="100000">
                <a:srgbClr val="02258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28" name="Oval 20"/>
          <p:cNvSpPr>
            <a:spLocks noChangeArrowheads="1"/>
          </p:cNvSpPr>
          <p:nvPr/>
        </p:nvSpPr>
        <p:spPr bwMode="gray">
          <a:xfrm rot="-1543677">
            <a:off x="2971800" y="5867400"/>
            <a:ext cx="1066800" cy="304800"/>
          </a:xfrm>
          <a:prstGeom prst="ellipse">
            <a:avLst/>
          </a:prstGeom>
          <a:gradFill rotWithShape="1">
            <a:gsLst>
              <a:gs pos="0">
                <a:srgbClr val="020A53"/>
              </a:gs>
              <a:gs pos="100000">
                <a:srgbClr val="02258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29" name="Oval 21"/>
          <p:cNvSpPr>
            <a:spLocks noChangeArrowheads="1"/>
          </p:cNvSpPr>
          <p:nvPr/>
        </p:nvSpPr>
        <p:spPr bwMode="gray">
          <a:xfrm rot="-1543677">
            <a:off x="5715000" y="5257800"/>
            <a:ext cx="1066800" cy="304800"/>
          </a:xfrm>
          <a:prstGeom prst="ellipse">
            <a:avLst/>
          </a:prstGeom>
          <a:gradFill rotWithShape="1">
            <a:gsLst>
              <a:gs pos="0">
                <a:srgbClr val="020A53"/>
              </a:gs>
              <a:gs pos="100000">
                <a:srgbClr val="02258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30" name="Oval 22"/>
          <p:cNvSpPr>
            <a:spLocks noChangeArrowheads="1"/>
          </p:cNvSpPr>
          <p:nvPr/>
        </p:nvSpPr>
        <p:spPr bwMode="gray">
          <a:xfrm rot="-1543677">
            <a:off x="2057400" y="4191000"/>
            <a:ext cx="1066800" cy="304800"/>
          </a:xfrm>
          <a:prstGeom prst="ellipse">
            <a:avLst/>
          </a:prstGeom>
          <a:gradFill rotWithShape="1">
            <a:gsLst>
              <a:gs pos="0">
                <a:srgbClr val="020A53"/>
              </a:gs>
              <a:gs pos="100000">
                <a:srgbClr val="02258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2" name="Oval 4"/>
          <p:cNvSpPr>
            <a:spLocks noChangeArrowheads="1"/>
          </p:cNvSpPr>
          <p:nvPr/>
        </p:nvSpPr>
        <p:spPr bwMode="gray">
          <a:xfrm>
            <a:off x="3892549" y="1828800"/>
            <a:ext cx="1759529" cy="1746393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rgbClr val="001D3A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3" name="Oval 5"/>
          <p:cNvSpPr>
            <a:spLocks noChangeArrowheads="1"/>
          </p:cNvSpPr>
          <p:nvPr/>
        </p:nvSpPr>
        <p:spPr bwMode="gray">
          <a:xfrm>
            <a:off x="1187624" y="3188241"/>
            <a:ext cx="1675432" cy="1688559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373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rgbClr val="001D3A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4" name="Oval 6"/>
          <p:cNvSpPr>
            <a:spLocks noChangeArrowheads="1"/>
          </p:cNvSpPr>
          <p:nvPr/>
        </p:nvSpPr>
        <p:spPr bwMode="gray">
          <a:xfrm>
            <a:off x="2247487" y="4954768"/>
            <a:ext cx="1804392" cy="1750331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3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rgbClr val="001D3A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5" name="Oval 7"/>
          <p:cNvSpPr>
            <a:spLocks noChangeArrowheads="1"/>
          </p:cNvSpPr>
          <p:nvPr/>
        </p:nvSpPr>
        <p:spPr bwMode="gray">
          <a:xfrm>
            <a:off x="5017079" y="4096434"/>
            <a:ext cx="1828800" cy="1727419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2353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rgbClr val="001D3A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6" name="Oval 8"/>
          <p:cNvSpPr>
            <a:spLocks noChangeArrowheads="1"/>
          </p:cNvSpPr>
          <p:nvPr/>
        </p:nvSpPr>
        <p:spPr bwMode="gray">
          <a:xfrm>
            <a:off x="6795079" y="2057400"/>
            <a:ext cx="1752599" cy="1757363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rgbClr val="001D3A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gray">
          <a:xfrm>
            <a:off x="1393943" y="3575193"/>
            <a:ext cx="13195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 err="1" smtClean="0">
                <a:solidFill>
                  <a:srgbClr val="000000"/>
                </a:solidFill>
                <a:latin typeface="Verdana" pitchFamily="34" charset="0"/>
              </a:rPr>
              <a:t>Адаптаци</a:t>
            </a:r>
            <a:endParaRPr lang="ru-RU" dirty="0" smtClean="0">
              <a:solidFill>
                <a:srgbClr val="000000"/>
              </a:solidFill>
              <a:latin typeface="Verdana" pitchFamily="34" charset="0"/>
            </a:endParaRPr>
          </a:p>
          <a:p>
            <a:pPr eaLnBrk="0" hangingPunct="0"/>
            <a:r>
              <a:rPr lang="ru-RU" dirty="0" err="1" smtClean="0">
                <a:solidFill>
                  <a:srgbClr val="000000"/>
                </a:solidFill>
                <a:latin typeface="Verdana" pitchFamily="34" charset="0"/>
              </a:rPr>
              <a:t>онная</a:t>
            </a:r>
            <a:endParaRPr lang="en-US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gray">
          <a:xfrm>
            <a:off x="3806899" y="2286000"/>
            <a:ext cx="18451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>
                <a:solidFill>
                  <a:srgbClr val="000000"/>
                </a:solidFill>
                <a:latin typeface="Verdana" pitchFamily="34" charset="0"/>
              </a:rPr>
              <a:t>Социальная</a:t>
            </a:r>
            <a:r>
              <a:rPr lang="ru-RU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</a:p>
          <a:p>
            <a:pPr algn="l" eaLnBrk="0" hangingPunct="0"/>
            <a:endParaRPr lang="en-US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gray">
          <a:xfrm>
            <a:off x="6795880" y="2563813"/>
            <a:ext cx="1822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>
                <a:solidFill>
                  <a:srgbClr val="000000"/>
                </a:solidFill>
                <a:latin typeface="Verdana" pitchFamily="34" charset="0"/>
              </a:rPr>
              <a:t>Коррекционно-</a:t>
            </a:r>
          </a:p>
          <a:p>
            <a:pPr eaLnBrk="0" hangingPunct="0"/>
            <a:r>
              <a:rPr lang="ru-RU" sz="1600" dirty="0" smtClean="0">
                <a:solidFill>
                  <a:srgbClr val="000000"/>
                </a:solidFill>
                <a:latin typeface="Verdana" pitchFamily="34" charset="0"/>
              </a:rPr>
              <a:t>развивающая</a:t>
            </a:r>
            <a:endParaRPr lang="en-US" sz="16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gray">
          <a:xfrm>
            <a:off x="4886325" y="4301713"/>
            <a:ext cx="224472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Психолого-</a:t>
            </a:r>
          </a:p>
          <a:p>
            <a:pPr eaLnBrk="0" hangingPunct="0"/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педагогического  </a:t>
            </a:r>
          </a:p>
          <a:p>
            <a:pPr eaLnBrk="0" hangingPunct="0"/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и медико-</a:t>
            </a:r>
          </a:p>
          <a:p>
            <a:pPr eaLnBrk="0" hangingPunct="0"/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социального </a:t>
            </a:r>
          </a:p>
          <a:p>
            <a:pPr eaLnBrk="0" hangingPunct="0"/>
            <a:r>
              <a:rPr lang="ru-RU" sz="1400" dirty="0" smtClean="0">
                <a:solidFill>
                  <a:srgbClr val="000000"/>
                </a:solidFill>
                <a:latin typeface="Verdana" pitchFamily="34" charset="0"/>
              </a:rPr>
              <a:t>сопровождения</a:t>
            </a:r>
          </a:p>
          <a:p>
            <a:pPr eaLnBrk="0" hangingPunct="0"/>
            <a:endParaRPr lang="en-US" sz="1400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gray">
          <a:xfrm>
            <a:off x="2349087" y="5500688"/>
            <a:ext cx="14578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>
                <a:solidFill>
                  <a:srgbClr val="000000"/>
                </a:solidFill>
                <a:latin typeface="Verdana" pitchFamily="34" charset="0"/>
              </a:rPr>
              <a:t>Профилактическая</a:t>
            </a:r>
            <a:endParaRPr lang="en-US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426896" cy="949672"/>
          </a:xfrm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программа психолого-педагогического и медико-социального сопровождения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779" name="AutoShape 3"/>
          <p:cNvSpPr>
            <a:spLocks noChangeArrowheads="1"/>
          </p:cNvSpPr>
          <p:nvPr/>
        </p:nvSpPr>
        <p:spPr bwMode="invGray">
          <a:xfrm rot="39573186">
            <a:off x="4777581" y="24582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invGray">
          <a:xfrm rot="3465783">
            <a:off x="4777582" y="462200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1" name="AutoShape 5"/>
          <p:cNvSpPr>
            <a:spLocks noChangeArrowheads="1"/>
          </p:cNvSpPr>
          <p:nvPr/>
        </p:nvSpPr>
        <p:spPr bwMode="invGray">
          <a:xfrm rot="35969022">
            <a:off x="3558381" y="25344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2" name="AutoShape 6"/>
          <p:cNvSpPr>
            <a:spLocks noChangeArrowheads="1"/>
          </p:cNvSpPr>
          <p:nvPr/>
        </p:nvSpPr>
        <p:spPr bwMode="invGray">
          <a:xfrm rot="7535209">
            <a:off x="3520281" y="4588669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3" name="AutoShape 7"/>
          <p:cNvSpPr>
            <a:spLocks noChangeArrowheads="1"/>
          </p:cNvSpPr>
          <p:nvPr/>
        </p:nvSpPr>
        <p:spPr bwMode="invGray">
          <a:xfrm>
            <a:off x="5356225" y="3586163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4" name="AutoShape 8"/>
          <p:cNvSpPr>
            <a:spLocks noChangeArrowheads="1"/>
          </p:cNvSpPr>
          <p:nvPr/>
        </p:nvSpPr>
        <p:spPr bwMode="invGray">
          <a:xfrm rot="-10800000">
            <a:off x="2946400" y="35798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5" name="Oval 9"/>
          <p:cNvSpPr>
            <a:spLocks noChangeArrowheads="1"/>
          </p:cNvSpPr>
          <p:nvPr/>
        </p:nvSpPr>
        <p:spPr bwMode="black">
          <a:xfrm>
            <a:off x="2692400" y="1817688"/>
            <a:ext cx="3743325" cy="3744912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5798" name="Group 22"/>
          <p:cNvGrpSpPr>
            <a:grpSpLocks/>
          </p:cNvGrpSpPr>
          <p:nvPr/>
        </p:nvGrpSpPr>
        <p:grpSpPr bwMode="auto">
          <a:xfrm>
            <a:off x="6177769" y="2973487"/>
            <a:ext cx="1202544" cy="1181002"/>
            <a:chOff x="3923" y="2659"/>
            <a:chExt cx="227" cy="227"/>
          </a:xfrm>
        </p:grpSpPr>
        <p:sp>
          <p:nvSpPr>
            <p:cNvPr id="75799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0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5801" name="Group 25"/>
          <p:cNvGrpSpPr>
            <a:grpSpLocks/>
          </p:cNvGrpSpPr>
          <p:nvPr/>
        </p:nvGrpSpPr>
        <p:grpSpPr bwMode="auto">
          <a:xfrm>
            <a:off x="5090515" y="5088562"/>
            <a:ext cx="1345209" cy="1181002"/>
            <a:chOff x="3515" y="3521"/>
            <a:chExt cx="227" cy="227"/>
          </a:xfrm>
        </p:grpSpPr>
        <p:sp>
          <p:nvSpPr>
            <p:cNvPr id="75802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3" name="Oval 27"/>
            <p:cNvSpPr>
              <a:spLocks noChangeArrowheads="1"/>
            </p:cNvSpPr>
            <p:nvPr/>
          </p:nvSpPr>
          <p:spPr bwMode="gray">
            <a:xfrm>
              <a:off x="3561" y="355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Социально-</a:t>
              </a:r>
            </a:p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правовое</a:t>
              </a:r>
            </a:p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</a:t>
              </a:r>
              <a:endPara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5804" name="Oval 28"/>
          <p:cNvSpPr>
            <a:spLocks noChangeArrowheads="1"/>
          </p:cNvSpPr>
          <p:nvPr/>
        </p:nvSpPr>
        <p:spPr bwMode="gray">
          <a:xfrm>
            <a:off x="3581400" y="2773363"/>
            <a:ext cx="1944688" cy="1944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5805" name="Oval 29"/>
          <p:cNvSpPr>
            <a:spLocks noChangeArrowheads="1"/>
          </p:cNvSpPr>
          <p:nvPr/>
        </p:nvSpPr>
        <p:spPr bwMode="gray">
          <a:xfrm>
            <a:off x="3586163" y="2779713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5806" name="Oval 30"/>
          <p:cNvSpPr>
            <a:spLocks noChangeArrowheads="1"/>
          </p:cNvSpPr>
          <p:nvPr/>
        </p:nvSpPr>
        <p:spPr bwMode="gray">
          <a:xfrm>
            <a:off x="3708400" y="2900363"/>
            <a:ext cx="1690688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5807" name="Oval 31"/>
          <p:cNvSpPr>
            <a:spLocks noChangeArrowheads="1"/>
          </p:cNvSpPr>
          <p:nvPr/>
        </p:nvSpPr>
        <p:spPr bwMode="gray">
          <a:xfrm>
            <a:off x="3690938" y="2873375"/>
            <a:ext cx="1690687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5820" name="Group 44"/>
          <p:cNvGrpSpPr>
            <a:grpSpLocks/>
          </p:cNvGrpSpPr>
          <p:nvPr/>
        </p:nvGrpSpPr>
        <p:grpSpPr bwMode="auto">
          <a:xfrm>
            <a:off x="3876676" y="3034392"/>
            <a:ext cx="1522412" cy="1522413"/>
            <a:chOff x="2416" y="1878"/>
            <a:chExt cx="959" cy="959"/>
          </a:xfrm>
        </p:grpSpPr>
        <p:sp>
          <p:nvSpPr>
            <p:cNvPr id="75808" name="Oval 32"/>
            <p:cNvSpPr>
              <a:spLocks noChangeArrowheads="1"/>
            </p:cNvSpPr>
            <p:nvPr/>
          </p:nvSpPr>
          <p:spPr bwMode="gray">
            <a:xfrm>
              <a:off x="2416" y="1878"/>
              <a:ext cx="959" cy="95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5809" name="Oval 33"/>
            <p:cNvSpPr>
              <a:spLocks noChangeArrowheads="1"/>
            </p:cNvSpPr>
            <p:nvPr/>
          </p:nvSpPr>
          <p:spPr bwMode="gray">
            <a:xfrm>
              <a:off x="2430" y="1890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5810" name="Oval 34"/>
            <p:cNvSpPr>
              <a:spLocks noChangeArrowheads="1"/>
            </p:cNvSpPr>
            <p:nvPr/>
          </p:nvSpPr>
          <p:spPr bwMode="gray">
            <a:xfrm>
              <a:off x="2441" y="1896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5811" name="Oval 35"/>
            <p:cNvSpPr>
              <a:spLocks noChangeArrowheads="1"/>
            </p:cNvSpPr>
            <p:nvPr/>
          </p:nvSpPr>
          <p:spPr bwMode="gray">
            <a:xfrm>
              <a:off x="2451" y="1905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5812" name="Oval 36"/>
            <p:cNvSpPr>
              <a:spLocks noChangeArrowheads="1"/>
            </p:cNvSpPr>
            <p:nvPr/>
          </p:nvSpPr>
          <p:spPr bwMode="gray">
            <a:xfrm>
              <a:off x="2502" y="1928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5813" name="Text Box 37"/>
          <p:cNvSpPr txBox="1">
            <a:spLocks noChangeArrowheads="1"/>
          </p:cNvSpPr>
          <p:nvPr/>
        </p:nvSpPr>
        <p:spPr bwMode="gray">
          <a:xfrm>
            <a:off x="4005859" y="3473450"/>
            <a:ext cx="10846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блоки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814" name="Text Box 38"/>
          <p:cNvSpPr txBox="1">
            <a:spLocks noChangeArrowheads="1"/>
          </p:cNvSpPr>
          <p:nvPr/>
        </p:nvSpPr>
        <p:spPr bwMode="auto">
          <a:xfrm>
            <a:off x="7165699" y="1177372"/>
            <a:ext cx="161544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/>
              <a:t>Формирование</a:t>
            </a:r>
          </a:p>
          <a:p>
            <a:pPr eaLnBrk="0" hangingPunct="0"/>
            <a:r>
              <a:rPr lang="ru-RU" sz="1600" dirty="0" smtClean="0"/>
              <a:t>привычек к</a:t>
            </a:r>
          </a:p>
          <a:p>
            <a:pPr eaLnBrk="0" hangingPunct="0"/>
            <a:r>
              <a:rPr lang="ru-RU" sz="1600" dirty="0" smtClean="0"/>
              <a:t>постоянному </a:t>
            </a:r>
          </a:p>
          <a:p>
            <a:pPr eaLnBrk="0" hangingPunct="0"/>
            <a:r>
              <a:rPr lang="ru-RU" sz="1600" dirty="0" smtClean="0"/>
              <a:t>труду</a:t>
            </a:r>
            <a:endParaRPr lang="en-US" sz="1600" dirty="0"/>
          </a:p>
        </p:txBody>
      </p:sp>
      <p:sp>
        <p:nvSpPr>
          <p:cNvPr id="75815" name="Text Box 39"/>
          <p:cNvSpPr txBox="1">
            <a:spLocks noChangeArrowheads="1"/>
          </p:cNvSpPr>
          <p:nvPr/>
        </p:nvSpPr>
        <p:spPr bwMode="auto">
          <a:xfrm>
            <a:off x="87508" y="1227187"/>
            <a:ext cx="199926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/>
              <a:t>коррекция и </a:t>
            </a:r>
          </a:p>
          <a:p>
            <a:pPr eaLnBrk="0" hangingPunct="0"/>
            <a:r>
              <a:rPr lang="ru-RU" sz="1600" dirty="0" smtClean="0"/>
              <a:t>профилактика</a:t>
            </a:r>
          </a:p>
          <a:p>
            <a:pPr eaLnBrk="0" hangingPunct="0"/>
            <a:r>
              <a:rPr lang="ru-RU" sz="1600" dirty="0"/>
              <a:t>л</a:t>
            </a:r>
            <a:r>
              <a:rPr lang="ru-RU" sz="1600" dirty="0" smtClean="0"/>
              <a:t>ичностной сферы</a:t>
            </a:r>
            <a:endParaRPr lang="en-US" sz="1600" dirty="0"/>
          </a:p>
        </p:txBody>
      </p:sp>
      <p:sp>
        <p:nvSpPr>
          <p:cNvPr id="75816" name="Text Box 40"/>
          <p:cNvSpPr txBox="1">
            <a:spLocks noChangeArrowheads="1"/>
          </p:cNvSpPr>
          <p:nvPr/>
        </p:nvSpPr>
        <p:spPr bwMode="auto">
          <a:xfrm>
            <a:off x="7537884" y="3307775"/>
            <a:ext cx="167315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/>
              <a:t>Формирование </a:t>
            </a:r>
          </a:p>
          <a:p>
            <a:pPr eaLnBrk="0" hangingPunct="0"/>
            <a:r>
              <a:rPr lang="ru-RU" sz="1600" dirty="0" smtClean="0"/>
              <a:t>привычек </a:t>
            </a:r>
          </a:p>
          <a:p>
            <a:pPr eaLnBrk="0" hangingPunct="0"/>
            <a:r>
              <a:rPr lang="ru-RU" sz="1600" dirty="0" smtClean="0"/>
              <a:t>здорового </a:t>
            </a:r>
          </a:p>
          <a:p>
            <a:pPr eaLnBrk="0" hangingPunct="0"/>
            <a:r>
              <a:rPr lang="ru-RU" sz="1600" dirty="0" smtClean="0"/>
              <a:t>образа жизни</a:t>
            </a:r>
            <a:endParaRPr lang="en-US" sz="1600" dirty="0"/>
          </a:p>
        </p:txBody>
      </p:sp>
      <p:sp>
        <p:nvSpPr>
          <p:cNvPr id="75817" name="Text Box 41"/>
          <p:cNvSpPr txBox="1">
            <a:spLocks noChangeArrowheads="1"/>
          </p:cNvSpPr>
          <p:nvPr/>
        </p:nvSpPr>
        <p:spPr bwMode="auto">
          <a:xfrm>
            <a:off x="7029636" y="5330825"/>
            <a:ext cx="175150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/>
              <a:t>Ознакомление с</a:t>
            </a:r>
          </a:p>
          <a:p>
            <a:pPr eaLnBrk="0" hangingPunct="0"/>
            <a:r>
              <a:rPr lang="ru-RU" sz="1600" dirty="0" smtClean="0"/>
              <a:t> правами</a:t>
            </a:r>
          </a:p>
          <a:p>
            <a:pPr eaLnBrk="0" hangingPunct="0"/>
            <a:r>
              <a:rPr lang="ru-RU" sz="1600" dirty="0" smtClean="0"/>
              <a:t>и основными </a:t>
            </a:r>
          </a:p>
          <a:p>
            <a:pPr eaLnBrk="0" hangingPunct="0"/>
            <a:r>
              <a:rPr lang="ru-RU" sz="1600" dirty="0" smtClean="0"/>
              <a:t>свободами</a:t>
            </a:r>
          </a:p>
          <a:p>
            <a:pPr eaLnBrk="0" hangingPunct="0"/>
            <a:r>
              <a:rPr lang="ru-RU" sz="1600" dirty="0" smtClean="0"/>
              <a:t>человека</a:t>
            </a:r>
            <a:endParaRPr lang="en-US" sz="1600" dirty="0"/>
          </a:p>
        </p:txBody>
      </p:sp>
      <p:sp>
        <p:nvSpPr>
          <p:cNvPr id="75818" name="Text Box 42"/>
          <p:cNvSpPr txBox="1">
            <a:spLocks noChangeArrowheads="1"/>
          </p:cNvSpPr>
          <p:nvPr/>
        </p:nvSpPr>
        <p:spPr bwMode="auto">
          <a:xfrm>
            <a:off x="0" y="3256990"/>
            <a:ext cx="14339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Коррекция</a:t>
            </a:r>
          </a:p>
          <a:p>
            <a:pPr eaLnBrk="0" hangingPunct="0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</a:p>
          <a:p>
            <a:pPr eaLnBrk="0" hangingPunct="0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</a:t>
            </a:r>
          </a:p>
          <a:p>
            <a:pPr eaLnBrk="0" hangingPunct="0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речи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819" name="Text Box 43"/>
          <p:cNvSpPr txBox="1">
            <a:spLocks noChangeArrowheads="1"/>
          </p:cNvSpPr>
          <p:nvPr/>
        </p:nvSpPr>
        <p:spPr bwMode="auto">
          <a:xfrm>
            <a:off x="0" y="5120289"/>
            <a:ext cx="235513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/>
              <a:t>Обучение детей</a:t>
            </a:r>
          </a:p>
          <a:p>
            <a:pPr eaLnBrk="0" hangingPunct="0"/>
            <a:r>
              <a:rPr lang="ru-RU" sz="1600" dirty="0" smtClean="0"/>
              <a:t> навыкам выполнения </a:t>
            </a:r>
          </a:p>
          <a:p>
            <a:pPr eaLnBrk="0" hangingPunct="0"/>
            <a:r>
              <a:rPr lang="ru-RU" sz="1600" dirty="0" smtClean="0"/>
              <a:t>учебных заданий, </a:t>
            </a:r>
          </a:p>
          <a:p>
            <a:pPr eaLnBrk="0" hangingPunct="0"/>
            <a:r>
              <a:rPr lang="ru-RU" sz="1600" dirty="0" smtClean="0"/>
              <a:t>получения  знаний,</a:t>
            </a:r>
          </a:p>
          <a:p>
            <a:pPr eaLnBrk="0" hangingPunct="0"/>
            <a:r>
              <a:rPr lang="ru-RU" sz="1600" dirty="0" smtClean="0"/>
              <a:t>социальной  </a:t>
            </a:r>
          </a:p>
          <a:p>
            <a:pPr eaLnBrk="0" hangingPunct="0"/>
            <a:r>
              <a:rPr lang="ru-RU" sz="1600" dirty="0" smtClean="0"/>
              <a:t>адаптации.</a:t>
            </a:r>
            <a:endParaRPr lang="en-US" sz="1600" dirty="0"/>
          </a:p>
        </p:txBody>
      </p:sp>
      <p:grpSp>
        <p:nvGrpSpPr>
          <p:cNvPr id="49" name="Group 22"/>
          <p:cNvGrpSpPr>
            <a:grpSpLocks/>
          </p:cNvGrpSpPr>
          <p:nvPr/>
        </p:nvGrpSpPr>
        <p:grpSpPr bwMode="auto">
          <a:xfrm>
            <a:off x="2776927" y="1227187"/>
            <a:ext cx="1202544" cy="1181002"/>
            <a:chOff x="3923" y="2659"/>
            <a:chExt cx="227" cy="227"/>
          </a:xfrm>
        </p:grpSpPr>
        <p:sp>
          <p:nvSpPr>
            <p:cNvPr id="50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24"/>
            <p:cNvSpPr>
              <a:spLocks noChangeArrowheads="1"/>
            </p:cNvSpPr>
            <p:nvPr/>
          </p:nvSpPr>
          <p:spPr bwMode="gray">
            <a:xfrm>
              <a:off x="3974" y="2687"/>
              <a:ext cx="144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10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Психологическое </a:t>
              </a:r>
            </a:p>
            <a:p>
              <a:r>
                <a:rPr lang="ru-RU" sz="10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</a:t>
              </a:r>
              <a:endPara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Group 22"/>
          <p:cNvGrpSpPr>
            <a:grpSpLocks/>
          </p:cNvGrpSpPr>
          <p:nvPr/>
        </p:nvGrpSpPr>
        <p:grpSpPr bwMode="auto">
          <a:xfrm>
            <a:off x="1743855" y="3084208"/>
            <a:ext cx="1202544" cy="1181002"/>
            <a:chOff x="3923" y="2659"/>
            <a:chExt cx="227" cy="227"/>
          </a:xfrm>
        </p:grpSpPr>
        <p:sp>
          <p:nvSpPr>
            <p:cNvPr id="53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24"/>
            <p:cNvSpPr>
              <a:spLocks noChangeArrowheads="1"/>
            </p:cNvSpPr>
            <p:nvPr/>
          </p:nvSpPr>
          <p:spPr bwMode="gray">
            <a:xfrm>
              <a:off x="3971" y="2702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1100" b="1" dirty="0" smtClean="0">
                  <a:solidFill>
                    <a:srgbClr val="000000"/>
                  </a:solidFill>
                </a:rPr>
                <a:t>Логопедическое </a:t>
              </a:r>
            </a:p>
            <a:p>
              <a:r>
                <a:rPr lang="ru-RU" sz="1100" b="1" dirty="0" smtClean="0">
                  <a:solidFill>
                    <a:srgbClr val="000000"/>
                  </a:solidFill>
                </a:rPr>
                <a:t>сопровождение</a:t>
              </a:r>
              <a:endParaRPr lang="ru-RU" sz="11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" name="Group 22"/>
          <p:cNvGrpSpPr>
            <a:grpSpLocks/>
          </p:cNvGrpSpPr>
          <p:nvPr/>
        </p:nvGrpSpPr>
        <p:grpSpPr bwMode="auto">
          <a:xfrm>
            <a:off x="2692400" y="5088562"/>
            <a:ext cx="1202544" cy="1181002"/>
            <a:chOff x="3923" y="2659"/>
            <a:chExt cx="227" cy="227"/>
          </a:xfrm>
        </p:grpSpPr>
        <p:sp>
          <p:nvSpPr>
            <p:cNvPr id="56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gray">
            <a:xfrm>
              <a:off x="3965" y="2696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Педагогическое </a:t>
              </a:r>
            </a:p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</a:t>
              </a:r>
              <a:endPara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Group 22"/>
          <p:cNvGrpSpPr>
            <a:grpSpLocks/>
          </p:cNvGrpSpPr>
          <p:nvPr/>
        </p:nvGrpSpPr>
        <p:grpSpPr bwMode="auto">
          <a:xfrm>
            <a:off x="5092517" y="1152019"/>
            <a:ext cx="1202544" cy="1181002"/>
            <a:chOff x="3933" y="2662"/>
            <a:chExt cx="227" cy="227"/>
          </a:xfrm>
        </p:grpSpPr>
        <p:sp>
          <p:nvSpPr>
            <p:cNvPr id="59" name="Oval 23"/>
            <p:cNvSpPr>
              <a:spLocks noChangeArrowheads="1"/>
            </p:cNvSpPr>
            <p:nvPr/>
          </p:nvSpPr>
          <p:spPr bwMode="gray">
            <a:xfrm>
              <a:off x="3933" y="266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1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Oval 24"/>
            <p:cNvSpPr>
              <a:spLocks noChangeArrowheads="1"/>
            </p:cNvSpPr>
            <p:nvPr/>
          </p:nvSpPr>
          <p:spPr bwMode="gray">
            <a:xfrm>
              <a:off x="3973" y="2682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Воспитательное </a:t>
              </a:r>
            </a:p>
            <a:p>
              <a:r>
                <a:rPr lang="ru-RU" sz="11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</a:t>
              </a:r>
              <a:endPara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flipH="1">
            <a:off x="6230745" y="3123091"/>
            <a:ext cx="10657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Лечебно-</a:t>
            </a:r>
          </a:p>
          <a:p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оздоровительное</a:t>
            </a:r>
          </a:p>
          <a:p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">
  <a:themeElements>
    <a:clrScheme name="sample 3">
      <a:dk1>
        <a:srgbClr val="0066CC"/>
      </a:dk1>
      <a:lt1>
        <a:srgbClr val="B1E2FB"/>
      </a:lt1>
      <a:dk2>
        <a:srgbClr val="003399"/>
      </a:dk2>
      <a:lt2>
        <a:srgbClr val="FFFFFF"/>
      </a:lt2>
      <a:accent1>
        <a:srgbClr val="FDC529"/>
      </a:accent1>
      <a:accent2>
        <a:srgbClr val="52C828"/>
      </a:accent2>
      <a:accent3>
        <a:srgbClr val="AAADCA"/>
      </a:accent3>
      <a:accent4>
        <a:srgbClr val="97C1D6"/>
      </a:accent4>
      <a:accent5>
        <a:srgbClr val="FEDFAC"/>
      </a:accent5>
      <a:accent6>
        <a:srgbClr val="49B523"/>
      </a:accent6>
      <a:hlink>
        <a:srgbClr val="72A7F6"/>
      </a:hlink>
      <a:folHlink>
        <a:srgbClr val="A5A5FF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7E25CF"/>
        </a:dk1>
        <a:lt1>
          <a:srgbClr val="C6D3FE"/>
        </a:lt1>
        <a:dk2>
          <a:srgbClr val="512175"/>
        </a:dk2>
        <a:lt2>
          <a:srgbClr val="FFFFFF"/>
        </a:lt2>
        <a:accent1>
          <a:srgbClr val="FFCC66"/>
        </a:accent1>
        <a:accent2>
          <a:srgbClr val="6ABA42"/>
        </a:accent2>
        <a:accent3>
          <a:srgbClr val="B3ABBD"/>
        </a:accent3>
        <a:accent4>
          <a:srgbClr val="A9B4D9"/>
        </a:accent4>
        <a:accent5>
          <a:srgbClr val="FFE2B8"/>
        </a:accent5>
        <a:accent6>
          <a:srgbClr val="5FA83B"/>
        </a:accent6>
        <a:hlink>
          <a:srgbClr val="3399FF"/>
        </a:hlink>
        <a:folHlink>
          <a:srgbClr val="43A8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2">
        <a:dk1>
          <a:srgbClr val="009999"/>
        </a:dk1>
        <a:lt1>
          <a:srgbClr val="E2E2D6"/>
        </a:lt1>
        <a:dk2>
          <a:srgbClr val="005986"/>
        </a:dk2>
        <a:lt2>
          <a:srgbClr val="FFFFFF"/>
        </a:lt2>
        <a:accent1>
          <a:srgbClr val="12D2C9"/>
        </a:accent1>
        <a:accent2>
          <a:srgbClr val="3574C7"/>
        </a:accent2>
        <a:accent3>
          <a:srgbClr val="AAB5C3"/>
        </a:accent3>
        <a:accent4>
          <a:srgbClr val="C1C1B7"/>
        </a:accent4>
        <a:accent5>
          <a:srgbClr val="AAE5E1"/>
        </a:accent5>
        <a:accent6>
          <a:srgbClr val="2F68B4"/>
        </a:accent6>
        <a:hlink>
          <a:srgbClr val="1EBABA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3">
        <a:dk1>
          <a:srgbClr val="0066CC"/>
        </a:dk1>
        <a:lt1>
          <a:srgbClr val="B1E2FB"/>
        </a:lt1>
        <a:dk2>
          <a:srgbClr val="003399"/>
        </a:dk2>
        <a:lt2>
          <a:srgbClr val="FFFFFF"/>
        </a:lt2>
        <a:accent1>
          <a:srgbClr val="FDC529"/>
        </a:accent1>
        <a:accent2>
          <a:srgbClr val="52C828"/>
        </a:accent2>
        <a:accent3>
          <a:srgbClr val="AAADCA"/>
        </a:accent3>
        <a:accent4>
          <a:srgbClr val="97C1D6"/>
        </a:accent4>
        <a:accent5>
          <a:srgbClr val="FEDFAC"/>
        </a:accent5>
        <a:accent6>
          <a:srgbClr val="49B523"/>
        </a:accent6>
        <a:hlink>
          <a:srgbClr val="72A7F6"/>
        </a:hlink>
        <a:folHlink>
          <a:srgbClr val="A5A5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426</TotalTime>
  <Words>220</Words>
  <Application>Microsoft Office PowerPoint</Application>
  <PresentationFormat>Экран (4:3)</PresentationFormat>
  <Paragraphs>118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6</vt:lpstr>
      <vt:lpstr>Image</vt:lpstr>
      <vt:lpstr> Индивидуальная программа развития ребенка с задержкой психического развития. </vt:lpstr>
      <vt:lpstr>Цель :</vt:lpstr>
      <vt:lpstr>ЗАДАЧИ:  </vt:lpstr>
      <vt:lpstr>Презентация PowerPoint</vt:lpstr>
      <vt:lpstr>БЛОКИ    ИПР:</vt:lpstr>
      <vt:lpstr>Этапы  создания программы</vt:lpstr>
      <vt:lpstr>ДИНАМИКА ПРОГРАММЫ:</vt:lpstr>
      <vt:lpstr> ВИДЫ   ИПР</vt:lpstr>
      <vt:lpstr>Индивидуальная программа психолого-педагогического и медико-социального сопровождения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User</cp:lastModifiedBy>
  <cp:revision>37</cp:revision>
  <dcterms:created xsi:type="dcterms:W3CDTF">2015-10-30T16:19:00Z</dcterms:created>
  <dcterms:modified xsi:type="dcterms:W3CDTF">2015-11-02T14:10:57Z</dcterms:modified>
</cp:coreProperties>
</file>