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0"/>
  </p:handoutMasterIdLst>
  <p:sldIdLst>
    <p:sldId id="256" r:id="rId2"/>
    <p:sldId id="281" r:id="rId3"/>
    <p:sldId id="283" r:id="rId4"/>
    <p:sldId id="284" r:id="rId5"/>
    <p:sldId id="290" r:id="rId6"/>
    <p:sldId id="285" r:id="rId7"/>
    <p:sldId id="289" r:id="rId8"/>
    <p:sldId id="276" r:id="rId9"/>
  </p:sldIdLst>
  <p:sldSz cx="9144000" cy="6858000" type="screen4x3"/>
  <p:notesSz cx="7102475" cy="89916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570"/>
    <a:srgbClr val="000000"/>
    <a:srgbClr val="002A7C"/>
    <a:srgbClr val="FF0000"/>
    <a:srgbClr val="003295"/>
    <a:srgbClr val="002F8D"/>
    <a:srgbClr val="72A7F6"/>
    <a:srgbClr val="FDC529"/>
    <a:srgbClr val="52C828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ABFCF23-3B69-468F-B69F-88F6DE6A72F2}" styleName="Средний стиль 1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D27102A9-8310-4765-A935-A1911B00CA55}" styleName="Светлый стиль 1 - акцент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ED083AE6-46FA-4A59-8FB0-9F97EB10719F}" styleName="Светлый стиль 3 - акцент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046" autoAdjust="0"/>
    <p:restoredTop sz="94393" autoAdjust="0"/>
  </p:normalViewPr>
  <p:slideViewPr>
    <p:cSldViewPr>
      <p:cViewPr>
        <p:scale>
          <a:sx n="90" d="100"/>
          <a:sy n="90" d="100"/>
        </p:scale>
        <p:origin x="-642" y="-62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6" y="42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1738150-B51E-4758-9A05-B5F4E0514F38}" type="doc">
      <dgm:prSet loTypeId="urn:microsoft.com/office/officeart/2005/8/layout/v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BFACF45-7FB4-4E18-8208-6C38EE4FBD2C}">
      <dgm:prSet phldrT="[Текст]"/>
      <dgm:spPr/>
      <dgm:t>
        <a:bodyPr/>
        <a:lstStyle/>
        <a:p>
          <a:r>
            <a:rPr lang="ru-RU" dirty="0" smtClean="0">
              <a:solidFill>
                <a:schemeClr val="bg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1 вариант</a:t>
          </a:r>
          <a:endParaRPr lang="ru-RU" dirty="0">
            <a:solidFill>
              <a:schemeClr val="bg2">
                <a:lumMod val="50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B6BA322-1076-4B43-A258-991AF9B81298}" type="parTrans" cxnId="{DC667765-5D4A-45F3-8E85-4410D1D1DB18}">
      <dgm:prSet/>
      <dgm:spPr/>
      <dgm:t>
        <a:bodyPr/>
        <a:lstStyle/>
        <a:p>
          <a:endParaRPr lang="ru-RU"/>
        </a:p>
      </dgm:t>
    </dgm:pt>
    <dgm:pt modelId="{4A784A62-9B7D-4E94-956B-35FA52047B30}" type="sibTrans" cxnId="{DC667765-5D4A-45F3-8E85-4410D1D1DB18}">
      <dgm:prSet/>
      <dgm:spPr/>
      <dgm:t>
        <a:bodyPr/>
        <a:lstStyle/>
        <a:p>
          <a:endParaRPr lang="ru-RU"/>
        </a:p>
      </dgm:t>
    </dgm:pt>
    <dgm:pt modelId="{5BE386FB-5254-4D21-8C7B-B138936C0F81}">
      <dgm:prSet phldrT="[Текст]"/>
      <dgm:spPr/>
      <dgm:t>
        <a:bodyPr/>
        <a:lstStyle/>
        <a:p>
          <a:pPr algn="ctr"/>
          <a:r>
            <a:rPr lang="ru-RU" dirty="0" smtClean="0"/>
            <a:t>предназначен </a:t>
          </a:r>
          <a:r>
            <a:rPr lang="ru-RU" dirty="0" smtClean="0"/>
            <a:t>для обучающихся с лёгкой умственной отсталостью</a:t>
          </a:r>
          <a:endParaRPr lang="ru-RU" dirty="0"/>
        </a:p>
      </dgm:t>
    </dgm:pt>
    <dgm:pt modelId="{D81A1998-35CE-4F86-A8D7-232C91127BDD}" type="parTrans" cxnId="{86BFC525-E4D0-4A2D-8E3D-EEE84A593732}">
      <dgm:prSet/>
      <dgm:spPr/>
      <dgm:t>
        <a:bodyPr/>
        <a:lstStyle/>
        <a:p>
          <a:endParaRPr lang="ru-RU"/>
        </a:p>
      </dgm:t>
    </dgm:pt>
    <dgm:pt modelId="{92A11311-9ECD-4270-9741-B3C2953D8797}" type="sibTrans" cxnId="{86BFC525-E4D0-4A2D-8E3D-EEE84A593732}">
      <dgm:prSet/>
      <dgm:spPr/>
      <dgm:t>
        <a:bodyPr/>
        <a:lstStyle/>
        <a:p>
          <a:endParaRPr lang="ru-RU"/>
        </a:p>
      </dgm:t>
    </dgm:pt>
    <dgm:pt modelId="{89B9EAD3-C640-4BAC-BC68-0A1A34F58E28}">
      <dgm:prSet phldrT="[Текст]"/>
      <dgm:spPr/>
      <dgm:t>
        <a:bodyPr/>
        <a:lstStyle/>
        <a:p>
          <a:r>
            <a:rPr lang="ru-RU" dirty="0" smtClean="0">
              <a:solidFill>
                <a:schemeClr val="bg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2 вариант</a:t>
          </a:r>
          <a:endParaRPr lang="ru-RU" dirty="0">
            <a:solidFill>
              <a:schemeClr val="bg2">
                <a:lumMod val="50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BC20D54-0397-451E-ACAC-DACAEF6A860B}" type="parTrans" cxnId="{1658292C-1F1F-497B-86DE-01A5AE6E07EB}">
      <dgm:prSet/>
      <dgm:spPr/>
      <dgm:t>
        <a:bodyPr/>
        <a:lstStyle/>
        <a:p>
          <a:endParaRPr lang="ru-RU"/>
        </a:p>
      </dgm:t>
    </dgm:pt>
    <dgm:pt modelId="{DAA5946A-BB12-466B-AF78-0EFAB3CB7E14}" type="sibTrans" cxnId="{1658292C-1F1F-497B-86DE-01A5AE6E07EB}">
      <dgm:prSet/>
      <dgm:spPr/>
      <dgm:t>
        <a:bodyPr/>
        <a:lstStyle/>
        <a:p>
          <a:endParaRPr lang="ru-RU"/>
        </a:p>
      </dgm:t>
    </dgm:pt>
    <dgm:pt modelId="{6DC105FC-5A6F-4F97-9456-2EC72E7EBC84}">
      <dgm:prSet phldrT="[Текст]"/>
      <dgm:spPr/>
      <dgm:t>
        <a:bodyPr/>
        <a:lstStyle/>
        <a:p>
          <a:pPr algn="ctr"/>
          <a:r>
            <a:rPr lang="ru-RU" smtClean="0"/>
            <a:t>предназначен </a:t>
          </a:r>
          <a:r>
            <a:rPr lang="ru-RU" dirty="0" smtClean="0"/>
            <a:t>для </a:t>
          </a:r>
          <a:r>
            <a:rPr lang="ru-RU" dirty="0" smtClean="0"/>
            <a:t>обучающихся с ТМНР</a:t>
          </a:r>
          <a:endParaRPr lang="ru-RU" dirty="0"/>
        </a:p>
      </dgm:t>
    </dgm:pt>
    <dgm:pt modelId="{FED9207B-8179-4110-A7F7-A71E3790498F}" type="parTrans" cxnId="{5D29CA73-7B9F-426D-BBF0-01F0CCE98831}">
      <dgm:prSet/>
      <dgm:spPr/>
      <dgm:t>
        <a:bodyPr/>
        <a:lstStyle/>
        <a:p>
          <a:endParaRPr lang="ru-RU"/>
        </a:p>
      </dgm:t>
    </dgm:pt>
    <dgm:pt modelId="{8C502AF5-4637-4C62-811D-35B53F551CBA}" type="sibTrans" cxnId="{5D29CA73-7B9F-426D-BBF0-01F0CCE98831}">
      <dgm:prSet/>
      <dgm:spPr/>
      <dgm:t>
        <a:bodyPr/>
        <a:lstStyle/>
        <a:p>
          <a:endParaRPr lang="ru-RU"/>
        </a:p>
      </dgm:t>
    </dgm:pt>
    <dgm:pt modelId="{965593F6-A8C3-477A-9466-5CC97B7FA915}" type="pres">
      <dgm:prSet presAssocID="{B1738150-B51E-4758-9A05-B5F4E0514F38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E651D207-BB76-43C8-93BD-056CAC995671}" type="pres">
      <dgm:prSet presAssocID="{3BFACF45-7FB4-4E18-8208-6C38EE4FBD2C}" presName="linNode" presStyleCnt="0"/>
      <dgm:spPr/>
    </dgm:pt>
    <dgm:pt modelId="{6E657D7F-528C-4C6D-8DEC-2C7A222B97D2}" type="pres">
      <dgm:prSet presAssocID="{3BFACF45-7FB4-4E18-8208-6C38EE4FBD2C}" presName="parentShp" presStyleLbl="node1" presStyleIdx="0" presStyleCnt="2" custScaleY="27288" custLinFactNeighborX="-4165" custLinFactNeighborY="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128787F-120E-4C85-9EC6-2329ACFEA5FD}" type="pres">
      <dgm:prSet presAssocID="{3BFACF45-7FB4-4E18-8208-6C38EE4FBD2C}" presName="childShp" presStyleLbl="bgAccFollowNode1" presStyleIdx="0" presStyleCnt="2" custScaleY="3860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26D12C4-C416-41F9-97F5-07CF43043B35}" type="pres">
      <dgm:prSet presAssocID="{4A784A62-9B7D-4E94-956B-35FA52047B30}" presName="spacing" presStyleCnt="0"/>
      <dgm:spPr/>
    </dgm:pt>
    <dgm:pt modelId="{1337BF74-13C9-4AFB-92A1-176BC7BFE2D2}" type="pres">
      <dgm:prSet presAssocID="{89B9EAD3-C640-4BAC-BC68-0A1A34F58E28}" presName="linNode" presStyleCnt="0"/>
      <dgm:spPr/>
    </dgm:pt>
    <dgm:pt modelId="{B625D952-4BAA-4AA5-BBF8-116479FEC89D}" type="pres">
      <dgm:prSet presAssocID="{89B9EAD3-C640-4BAC-BC68-0A1A34F58E28}" presName="parentShp" presStyleLbl="node1" presStyleIdx="1" presStyleCnt="2" custScaleY="2960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4A2C22E-662E-4949-8BCF-32C72CAE4EFF}" type="pres">
      <dgm:prSet presAssocID="{89B9EAD3-C640-4BAC-BC68-0A1A34F58E28}" presName="childShp" presStyleLbl="bgAccFollowNode1" presStyleIdx="1" presStyleCnt="2" custScaleY="3885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9BCC90B-52D2-4103-8F7B-7B3852C4BDE0}" type="presOf" srcId="{B1738150-B51E-4758-9A05-B5F4E0514F38}" destId="{965593F6-A8C3-477A-9466-5CC97B7FA915}" srcOrd="0" destOrd="0" presId="urn:microsoft.com/office/officeart/2005/8/layout/vList6"/>
    <dgm:cxn modelId="{DC667765-5D4A-45F3-8E85-4410D1D1DB18}" srcId="{B1738150-B51E-4758-9A05-B5F4E0514F38}" destId="{3BFACF45-7FB4-4E18-8208-6C38EE4FBD2C}" srcOrd="0" destOrd="0" parTransId="{6B6BA322-1076-4B43-A258-991AF9B81298}" sibTransId="{4A784A62-9B7D-4E94-956B-35FA52047B30}"/>
    <dgm:cxn modelId="{9D0BE35A-FFF8-4757-9A74-3693E93C49E2}" type="presOf" srcId="{3BFACF45-7FB4-4E18-8208-6C38EE4FBD2C}" destId="{6E657D7F-528C-4C6D-8DEC-2C7A222B97D2}" srcOrd="0" destOrd="0" presId="urn:microsoft.com/office/officeart/2005/8/layout/vList6"/>
    <dgm:cxn modelId="{5900AC1E-E433-43E9-9383-2F404E1D15A1}" type="presOf" srcId="{6DC105FC-5A6F-4F97-9456-2EC72E7EBC84}" destId="{F4A2C22E-662E-4949-8BCF-32C72CAE4EFF}" srcOrd="0" destOrd="0" presId="urn:microsoft.com/office/officeart/2005/8/layout/vList6"/>
    <dgm:cxn modelId="{86BFC525-E4D0-4A2D-8E3D-EEE84A593732}" srcId="{3BFACF45-7FB4-4E18-8208-6C38EE4FBD2C}" destId="{5BE386FB-5254-4D21-8C7B-B138936C0F81}" srcOrd="0" destOrd="0" parTransId="{D81A1998-35CE-4F86-A8D7-232C91127BDD}" sibTransId="{92A11311-9ECD-4270-9741-B3C2953D8797}"/>
    <dgm:cxn modelId="{BD92AE40-B3B0-4CC5-BD0A-F39516D368DD}" type="presOf" srcId="{5BE386FB-5254-4D21-8C7B-B138936C0F81}" destId="{2128787F-120E-4C85-9EC6-2329ACFEA5FD}" srcOrd="0" destOrd="0" presId="urn:microsoft.com/office/officeart/2005/8/layout/vList6"/>
    <dgm:cxn modelId="{9EB78712-19C5-4AAA-A56C-032AB5D4CA02}" type="presOf" srcId="{89B9EAD3-C640-4BAC-BC68-0A1A34F58E28}" destId="{B625D952-4BAA-4AA5-BBF8-116479FEC89D}" srcOrd="0" destOrd="0" presId="urn:microsoft.com/office/officeart/2005/8/layout/vList6"/>
    <dgm:cxn modelId="{1658292C-1F1F-497B-86DE-01A5AE6E07EB}" srcId="{B1738150-B51E-4758-9A05-B5F4E0514F38}" destId="{89B9EAD3-C640-4BAC-BC68-0A1A34F58E28}" srcOrd="1" destOrd="0" parTransId="{CBC20D54-0397-451E-ACAC-DACAEF6A860B}" sibTransId="{DAA5946A-BB12-466B-AF78-0EFAB3CB7E14}"/>
    <dgm:cxn modelId="{5D29CA73-7B9F-426D-BBF0-01F0CCE98831}" srcId="{89B9EAD3-C640-4BAC-BC68-0A1A34F58E28}" destId="{6DC105FC-5A6F-4F97-9456-2EC72E7EBC84}" srcOrd="0" destOrd="0" parTransId="{FED9207B-8179-4110-A7F7-A71E3790498F}" sibTransId="{8C502AF5-4637-4C62-811D-35B53F551CBA}"/>
    <dgm:cxn modelId="{F49A1993-9262-480C-9A5A-0F7C5D29CF80}" type="presParOf" srcId="{965593F6-A8C3-477A-9466-5CC97B7FA915}" destId="{E651D207-BB76-43C8-93BD-056CAC995671}" srcOrd="0" destOrd="0" presId="urn:microsoft.com/office/officeart/2005/8/layout/vList6"/>
    <dgm:cxn modelId="{0B9302B8-0370-4422-A802-1A4FF6C359FE}" type="presParOf" srcId="{E651D207-BB76-43C8-93BD-056CAC995671}" destId="{6E657D7F-528C-4C6D-8DEC-2C7A222B97D2}" srcOrd="0" destOrd="0" presId="urn:microsoft.com/office/officeart/2005/8/layout/vList6"/>
    <dgm:cxn modelId="{D0765200-0440-4292-ACC1-1FB73F4CCF00}" type="presParOf" srcId="{E651D207-BB76-43C8-93BD-056CAC995671}" destId="{2128787F-120E-4C85-9EC6-2329ACFEA5FD}" srcOrd="1" destOrd="0" presId="urn:microsoft.com/office/officeart/2005/8/layout/vList6"/>
    <dgm:cxn modelId="{8D9505D3-586B-41C1-ACCE-E8325F584D93}" type="presParOf" srcId="{965593F6-A8C3-477A-9466-5CC97B7FA915}" destId="{A26D12C4-C416-41F9-97F5-07CF43043B35}" srcOrd="1" destOrd="0" presId="urn:microsoft.com/office/officeart/2005/8/layout/vList6"/>
    <dgm:cxn modelId="{C4F0451D-E890-49FB-8E18-62F7411C9C4E}" type="presParOf" srcId="{965593F6-A8C3-477A-9466-5CC97B7FA915}" destId="{1337BF74-13C9-4AFB-92A1-176BC7BFE2D2}" srcOrd="2" destOrd="0" presId="urn:microsoft.com/office/officeart/2005/8/layout/vList6"/>
    <dgm:cxn modelId="{7EDA81C4-E111-4DF4-A054-34F4958804E8}" type="presParOf" srcId="{1337BF74-13C9-4AFB-92A1-176BC7BFE2D2}" destId="{B625D952-4BAA-4AA5-BBF8-116479FEC89D}" srcOrd="0" destOrd="0" presId="urn:microsoft.com/office/officeart/2005/8/layout/vList6"/>
    <dgm:cxn modelId="{DD73A2C0-5B19-45F6-9AE8-A794D201D98D}" type="presParOf" srcId="{1337BF74-13C9-4AFB-92A1-176BC7BFE2D2}" destId="{F4A2C22E-662E-4949-8BCF-32C72CAE4EFF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128787F-120E-4C85-9EC6-2329ACFEA5FD}">
      <dsp:nvSpPr>
        <dsp:cNvPr id="0" name=""/>
        <dsp:cNvSpPr/>
      </dsp:nvSpPr>
      <dsp:spPr>
        <a:xfrm>
          <a:off x="3291839" y="329198"/>
          <a:ext cx="4937760" cy="2025886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510" tIns="16510" rIns="16510" bIns="16510" numCol="1" spcCol="1270" anchor="t" anchorCtr="0">
          <a:noAutofit/>
        </a:bodyPr>
        <a:lstStyle/>
        <a:p>
          <a:pPr marL="228600" lvl="1" indent="-228600" algn="ctr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600" kern="1200" dirty="0" smtClean="0"/>
            <a:t>предназначен </a:t>
          </a:r>
          <a:r>
            <a:rPr lang="ru-RU" sz="2600" kern="1200" dirty="0" smtClean="0"/>
            <a:t>для обучающихся с лёгкой умственной отсталостью</a:t>
          </a:r>
          <a:endParaRPr lang="ru-RU" sz="2600" kern="1200" dirty="0"/>
        </a:p>
      </dsp:txBody>
      <dsp:txXfrm>
        <a:off x="3291839" y="329198"/>
        <a:ext cx="4937760" cy="2025886"/>
      </dsp:txXfrm>
    </dsp:sp>
    <dsp:sp modelId="{6E657D7F-528C-4C6D-8DEC-2C7A222B97D2}">
      <dsp:nvSpPr>
        <dsp:cNvPr id="0" name=""/>
        <dsp:cNvSpPr/>
      </dsp:nvSpPr>
      <dsp:spPr>
        <a:xfrm>
          <a:off x="0" y="626066"/>
          <a:ext cx="3291840" cy="143214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8120" tIns="99060" rIns="198120" bIns="99060" numCol="1" spcCol="1270" anchor="ctr" anchorCtr="0">
          <a:noAutofit/>
        </a:bodyPr>
        <a:lstStyle/>
        <a:p>
          <a:pPr lvl="0" algn="ctr" defTabSz="2311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200" kern="1200" dirty="0" smtClean="0">
              <a:solidFill>
                <a:schemeClr val="bg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1 вариант</a:t>
          </a:r>
          <a:endParaRPr lang="ru-RU" sz="5200" kern="1200" dirty="0">
            <a:solidFill>
              <a:schemeClr val="bg2">
                <a:lumMod val="50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0" y="626066"/>
        <a:ext cx="3291840" cy="1432149"/>
      </dsp:txXfrm>
    </dsp:sp>
    <dsp:sp modelId="{F4A2C22E-662E-4949-8BCF-32C72CAE4EFF}">
      <dsp:nvSpPr>
        <dsp:cNvPr id="0" name=""/>
        <dsp:cNvSpPr/>
      </dsp:nvSpPr>
      <dsp:spPr>
        <a:xfrm>
          <a:off x="3291839" y="2879912"/>
          <a:ext cx="4937760" cy="2039164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510" tIns="16510" rIns="16510" bIns="16510" numCol="1" spcCol="1270" anchor="t" anchorCtr="0">
          <a:noAutofit/>
        </a:bodyPr>
        <a:lstStyle/>
        <a:p>
          <a:pPr marL="228600" lvl="1" indent="-228600" algn="ctr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600" kern="1200" smtClean="0"/>
            <a:t>предназначен </a:t>
          </a:r>
          <a:r>
            <a:rPr lang="ru-RU" sz="2600" kern="1200" dirty="0" smtClean="0"/>
            <a:t>для </a:t>
          </a:r>
          <a:r>
            <a:rPr lang="ru-RU" sz="2600" kern="1200" dirty="0" smtClean="0"/>
            <a:t>обучающихся с ТМНР</a:t>
          </a:r>
          <a:endParaRPr lang="ru-RU" sz="2600" kern="1200" dirty="0"/>
        </a:p>
      </dsp:txBody>
      <dsp:txXfrm>
        <a:off x="3291839" y="2879912"/>
        <a:ext cx="4937760" cy="2039164"/>
      </dsp:txXfrm>
    </dsp:sp>
    <dsp:sp modelId="{B625D952-4BAA-4AA5-BBF8-116479FEC89D}">
      <dsp:nvSpPr>
        <dsp:cNvPr id="0" name=""/>
        <dsp:cNvSpPr/>
      </dsp:nvSpPr>
      <dsp:spPr>
        <a:xfrm>
          <a:off x="0" y="3122539"/>
          <a:ext cx="3291840" cy="155390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8120" tIns="99060" rIns="198120" bIns="99060" numCol="1" spcCol="1270" anchor="ctr" anchorCtr="0">
          <a:noAutofit/>
        </a:bodyPr>
        <a:lstStyle/>
        <a:p>
          <a:pPr lvl="0" algn="ctr" defTabSz="2311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200" kern="1200" dirty="0" smtClean="0">
              <a:solidFill>
                <a:schemeClr val="bg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2 вариант</a:t>
          </a:r>
          <a:endParaRPr lang="ru-RU" sz="5200" kern="1200" dirty="0">
            <a:solidFill>
              <a:schemeClr val="bg2">
                <a:lumMod val="50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0" y="3122539"/>
        <a:ext cx="3291840" cy="155390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8163" cy="449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8806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2725" y="0"/>
            <a:ext cx="3078163" cy="449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8806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540750"/>
            <a:ext cx="3078163" cy="449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8806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2725" y="8540750"/>
            <a:ext cx="3078163" cy="449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935D9929-5195-434A-8C4B-EDD1CAC493C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0689363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2.v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89" name="Object 17"/>
          <p:cNvGraphicFramePr>
            <a:graphicFrameLocks noChangeAspect="1"/>
          </p:cNvGraphicFramePr>
          <p:nvPr/>
        </p:nvGraphicFramePr>
        <p:xfrm>
          <a:off x="0" y="2371725"/>
          <a:ext cx="9144000" cy="4486275"/>
        </p:xfrm>
        <a:graphic>
          <a:graphicData uri="http://schemas.openxmlformats.org/presentationml/2006/ole">
            <p:oleObj spid="_x0000_s3126" name="Image" r:id="rId3" imgW="10438095" imgH="5980952" progId="">
              <p:embed/>
            </p:oleObj>
          </a:graphicData>
        </a:graphic>
      </p:graphicFrame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90600" y="6324600"/>
            <a:ext cx="7086600" cy="5334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1800" b="0">
                <a:solidFill>
                  <a:schemeClr val="tx2"/>
                </a:solidFill>
              </a:defRPr>
            </a:lvl1pPr>
          </a:lstStyle>
          <a:p>
            <a:pPr lvl="0"/>
            <a:r>
              <a:rPr lang="ru-RU" noProof="0" smtClean="0"/>
              <a:t>Образец подзаголовка</a:t>
            </a:r>
            <a:endParaRPr lang="en-US" noProof="0" smtClean="0"/>
          </a:p>
        </p:txBody>
      </p:sp>
      <p:sp>
        <p:nvSpPr>
          <p:cNvPr id="3086" name="Text Box 14"/>
          <p:cNvSpPr txBox="1">
            <a:spLocks noChangeArrowheads="1"/>
          </p:cNvSpPr>
          <p:nvPr/>
        </p:nvSpPr>
        <p:spPr bwMode="auto">
          <a:xfrm>
            <a:off x="381000" y="304800"/>
            <a:ext cx="10795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US" sz="2000" b="1">
                <a:latin typeface="Verdana" pitchFamily="34" charset="0"/>
              </a:rPr>
              <a:t>LOGO</a:t>
            </a:r>
          </a:p>
        </p:txBody>
      </p:sp>
      <p:sp>
        <p:nvSpPr>
          <p:cNvPr id="3090" name="Rectangle 18"/>
          <p:cNvSpPr>
            <a:spLocks noChangeArrowheads="1"/>
          </p:cNvSpPr>
          <p:nvPr/>
        </p:nvSpPr>
        <p:spPr bwMode="gray">
          <a:xfrm>
            <a:off x="0" y="2349500"/>
            <a:ext cx="9144000" cy="73025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50000">
                <a:schemeClr val="accent1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091" name="Rectangle 19"/>
          <p:cNvSpPr>
            <a:spLocks noGrp="1" noChangeArrowheads="1"/>
          </p:cNvSpPr>
          <p:nvPr>
            <p:ph type="ctrTitle" sz="quarter"/>
          </p:nvPr>
        </p:nvSpPr>
        <p:spPr>
          <a:xfrm>
            <a:off x="468313" y="1412875"/>
            <a:ext cx="7993062" cy="720725"/>
          </a:xfrm>
          <a:effectLst>
            <a:outerShdw dist="28398" dir="3806097" algn="ctr" rotWithShape="0">
              <a:srgbClr val="000066">
                <a:alpha val="50000"/>
              </a:srgbClr>
            </a:outerShdw>
          </a:effectLst>
        </p:spPr>
        <p:txBody>
          <a:bodyPr/>
          <a:lstStyle>
            <a:lvl1pPr algn="ctr">
              <a:defRPr sz="4400" b="1">
                <a:solidFill>
                  <a:schemeClr val="accent1"/>
                </a:solidFill>
                <a:latin typeface="Verdana" pitchFamily="34" charset="0"/>
              </a:defRPr>
            </a:lvl1pPr>
          </a:lstStyle>
          <a:p>
            <a:pPr lvl="0"/>
            <a:r>
              <a:rPr lang="ru-RU" altLang="ko-KR" noProof="0" smtClean="0"/>
              <a:t>Образец заголовка</a:t>
            </a:r>
            <a:endParaRPr lang="en-US" altLang="ko-KR" noProof="0" smtClean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E2EA33-BBEB-4223-BE33-041E944EFE5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389736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319088"/>
            <a:ext cx="2057400" cy="630078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19088"/>
            <a:ext cx="6019800" cy="630078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E1699F-D452-4377-AF18-562095F61DF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8355968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90600" y="319088"/>
            <a:ext cx="7543800" cy="56356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371600"/>
            <a:ext cx="8229600" cy="5248275"/>
          </a:xfrm>
        </p:spPr>
        <p:txBody>
          <a:bodyPr/>
          <a:lstStyle/>
          <a:p>
            <a:r>
              <a:rPr lang="ru-RU" smtClean="0"/>
              <a:t>Вставка таблицы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400800"/>
            <a:ext cx="2133600" cy="320675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400800"/>
            <a:ext cx="2895600" cy="320675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400800"/>
            <a:ext cx="2133600" cy="320675"/>
          </a:xfrm>
        </p:spPr>
        <p:txBody>
          <a:bodyPr/>
          <a:lstStyle>
            <a:lvl1pPr>
              <a:defRPr/>
            </a:lvl1pPr>
          </a:lstStyle>
          <a:p>
            <a:fld id="{72FF740A-C704-4805-B097-B9E3341BEB4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5684129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3A7BA1-20BD-49EE-8C80-1F9AF95F80A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403426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4967A4-F6F3-4FE5-90D1-D8CCB974421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729097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371600"/>
            <a:ext cx="4038600" cy="5248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4038600" cy="5248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EE9EE5-36CF-42F2-B840-08DA112416D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4952319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21F145-1E63-44A9-AAB4-EAC6D3C5C38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551258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BD28E0-166D-41BD-936F-8FA8C1318EF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684160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F43111-245A-4E25-A640-FF3F8B5CEAB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016194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1BB0F8-CC86-47CB-83AE-73B31C00E67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748603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EB465C-4200-45D9-B263-218CC5918A5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417809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oleObject" Target="../embeddings/oleObject1.bin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vmlDrawing" Target="../drawings/vmlDrawing1.v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>
                <a:gamma/>
                <a:shade val="46275"/>
                <a:invGamma/>
              </a:schemeClr>
            </a:gs>
            <a:gs pos="100000">
              <a:schemeClr val="bg1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39" name="Object 15"/>
          <p:cNvGraphicFramePr>
            <a:graphicFrameLocks noChangeAspect="1"/>
          </p:cNvGraphicFramePr>
          <p:nvPr/>
        </p:nvGraphicFramePr>
        <p:xfrm>
          <a:off x="0" y="0"/>
          <a:ext cx="9144000" cy="1062038"/>
        </p:xfrm>
        <a:graphic>
          <a:graphicData uri="http://schemas.openxmlformats.org/presentationml/2006/ole">
            <p:oleObj spid="_x0000_s1076" name="Image" r:id="rId15" imgW="10387302" imgH="1205924" progId="">
              <p:embed/>
            </p:oleObj>
          </a:graphicData>
        </a:graphic>
      </p:graphicFrame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371600"/>
            <a:ext cx="8229600" cy="524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00800"/>
            <a:ext cx="2133600" cy="32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32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00800"/>
            <a:ext cx="2133600" cy="32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0F3D9EE9-67ED-4AAD-8CBE-58D4ED3A04D2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90600" y="319088"/>
            <a:ext cx="7543800" cy="563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gray">
          <a:xfrm>
            <a:off x="0" y="1066800"/>
            <a:ext cx="9144000" cy="73025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50000">
                <a:schemeClr val="accent1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2pPr>
      <a:lvl3pPr algn="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3pPr>
      <a:lvl4pPr algn="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4pPr>
      <a:lvl5pPr algn="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5pPr>
      <a:lvl6pPr marL="457200" algn="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6pPr>
      <a:lvl7pPr marL="914400" algn="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7pPr>
      <a:lvl8pPr marL="1371600" algn="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8pPr>
      <a:lvl9pPr marL="1828800" algn="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v"/>
        <a:defRPr sz="28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800">
          <a:solidFill>
            <a:schemeClr val="tx2"/>
          </a:solidFill>
          <a:latin typeface="+mj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2"/>
          </a:solidFill>
          <a:latin typeface="+mj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2"/>
          </a:solidFill>
          <a:latin typeface="+mj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2"/>
          </a:solidFill>
          <a:latin typeface="+mj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2"/>
          </a:solidFill>
          <a:latin typeface="+mj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2"/>
          </a:solidFill>
          <a:latin typeface="+mj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2"/>
          </a:solidFill>
          <a:latin typeface="+mj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2"/>
          </a:solidFill>
          <a:latin typeface="+mj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332656"/>
            <a:ext cx="9144000" cy="2160240"/>
          </a:xfrm>
        </p:spPr>
        <p:txBody>
          <a:bodyPr/>
          <a:lstStyle/>
          <a:p>
            <a:r>
              <a:rPr lang="ru-RU" sz="4000" dirty="0">
                <a:solidFill>
                  <a:schemeClr val="tx2"/>
                </a:solidFill>
              </a:rPr>
              <a:t/>
            </a:r>
            <a:br>
              <a:rPr lang="ru-RU" sz="4000" dirty="0">
                <a:solidFill>
                  <a:schemeClr val="tx2"/>
                </a:solidFill>
              </a:rPr>
            </a:br>
            <a:r>
              <a:rPr lang="ru-RU" sz="4000" dirty="0" smtClean="0">
                <a:solidFill>
                  <a:schemeClr val="tx2"/>
                </a:solidFill>
              </a:rPr>
              <a:t>Рабочие программы учебных предметов, курсов.</a:t>
            </a:r>
            <a:br>
              <a:rPr lang="ru-RU" sz="4000" dirty="0" smtClean="0">
                <a:solidFill>
                  <a:schemeClr val="tx2"/>
                </a:solidFill>
              </a:rPr>
            </a:br>
            <a:r>
              <a:rPr lang="ru-RU" sz="4000" dirty="0" smtClean="0">
                <a:solidFill>
                  <a:schemeClr val="tx2"/>
                </a:solidFill>
              </a:rPr>
              <a:t>СИПР</a:t>
            </a:r>
            <a:r>
              <a:rPr lang="ru-RU" sz="4000" dirty="0">
                <a:solidFill>
                  <a:schemeClr val="tx2"/>
                </a:solidFill>
              </a:rPr>
              <a:t/>
            </a:r>
            <a:br>
              <a:rPr lang="ru-RU" sz="4000" dirty="0">
                <a:solidFill>
                  <a:schemeClr val="tx2"/>
                </a:solidFill>
              </a:rPr>
            </a:br>
            <a:endParaRPr lang="en-US" sz="4000" dirty="0">
              <a:solidFill>
                <a:schemeClr val="tx2"/>
              </a:solidFill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835696" y="5157192"/>
            <a:ext cx="7086600" cy="1469504"/>
          </a:xfrm>
        </p:spPr>
        <p:txBody>
          <a:bodyPr/>
          <a:lstStyle/>
          <a:p>
            <a:pPr algn="r"/>
            <a:r>
              <a:rPr lang="ru-RU" dirty="0" smtClean="0"/>
              <a:t>Руководитель  МС </a:t>
            </a:r>
          </a:p>
          <a:p>
            <a:pPr algn="r"/>
            <a:r>
              <a:rPr lang="ru-RU" dirty="0" err="1" smtClean="0"/>
              <a:t>Шахтинской</a:t>
            </a:r>
            <a:r>
              <a:rPr lang="ru-RU" dirty="0" smtClean="0"/>
              <a:t>  специальной  школы-интерната №16</a:t>
            </a:r>
          </a:p>
          <a:p>
            <a:pPr algn="r"/>
            <a:r>
              <a:rPr lang="ru-RU" dirty="0" smtClean="0"/>
              <a:t>Шевченко О.С.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5046"/>
            <a:ext cx="9144000" cy="1381720"/>
          </a:xfrm>
        </p:spPr>
        <p:txBody>
          <a:bodyPr/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Aharoni" panose="02010803020104030203" pitchFamily="2" charset="-79"/>
              </a:rPr>
              <a:t>Цель введения </a:t>
            </a:r>
            <a:r>
              <a:rPr lang="ru-RU" b="1" dirty="0" smtClean="0">
                <a:latin typeface="Times New Roman" panose="02020603050405020304" pitchFamily="18" charset="0"/>
                <a:cs typeface="Aharoni" panose="02010803020104030203" pitchFamily="2" charset="-79"/>
              </a:rPr>
              <a:t>ФГОС для</a:t>
            </a:r>
            <a:br>
              <a:rPr lang="ru-RU" b="1" dirty="0" smtClean="0">
                <a:latin typeface="Times New Roman" panose="02020603050405020304" pitchFamily="18" charset="0"/>
                <a:cs typeface="Aharoni" panose="02010803020104030203" pitchFamily="2" charset="-79"/>
              </a:rPr>
            </a:br>
            <a:r>
              <a:rPr lang="ru-RU" b="1" dirty="0" smtClean="0">
                <a:latin typeface="Times New Roman" panose="02020603050405020304" pitchFamily="18" charset="0"/>
                <a:cs typeface="Aharoni" panose="02010803020104030203" pitchFamily="2" charset="-79"/>
              </a:rPr>
              <a:t>обучающихся </a:t>
            </a:r>
            <a:r>
              <a:rPr lang="ru-RU" b="1" dirty="0">
                <a:latin typeface="Times New Roman" panose="02020603050405020304" pitchFamily="18" charset="0"/>
                <a:cs typeface="Aharoni" panose="02010803020104030203" pitchFamily="2" charset="-79"/>
              </a:rPr>
              <a:t>с </a:t>
            </a:r>
            <a:r>
              <a:rPr lang="ru-RU" b="1" dirty="0" smtClean="0">
                <a:latin typeface="Times New Roman" panose="02020603050405020304" pitchFamily="18" charset="0"/>
                <a:cs typeface="Aharoni" panose="02010803020104030203" pitchFamily="2" charset="-79"/>
              </a:rPr>
              <a:t>умственной отсталостью:</a:t>
            </a:r>
            <a:endParaRPr lang="ru-RU" b="1" dirty="0">
              <a:latin typeface="Times New Roman" panose="02020603050405020304" pitchFamily="18" charset="0"/>
              <a:cs typeface="Aharoni" panose="02010803020104030203" pitchFamily="2" charset="-79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204864"/>
            <a:ext cx="8229600" cy="3456384"/>
          </a:xfrm>
        </p:spPr>
        <p:txBody>
          <a:bodyPr/>
          <a:lstStyle/>
          <a:p>
            <a:pPr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введение в образовательное пространство всех детей с ОВЗ вне зависимости от тяжести их проблем.</a:t>
            </a:r>
          </a:p>
          <a:p>
            <a:pPr indent="0" algn="ctr">
              <a:lnSpc>
                <a:spcPct val="115000"/>
              </a:lnSpc>
              <a:spcAft>
                <a:spcPts val="1000"/>
              </a:spcAft>
              <a:buNone/>
            </a:pPr>
            <a:endParaRPr lang="ru-RU" sz="2400" dirty="0">
              <a:latin typeface="Times New Roman"/>
              <a:ea typeface="Calibri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38677" y="3933056"/>
            <a:ext cx="3292475" cy="2719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553245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7969" y="260648"/>
            <a:ext cx="8229600" cy="706090"/>
          </a:xfrm>
        </p:spPr>
        <p:txBody>
          <a:bodyPr/>
          <a:lstStyle/>
          <a:p>
            <a:pPr algn="ctr"/>
            <a:r>
              <a:rPr lang="ru-RU" sz="2200" b="1" dirty="0">
                <a:solidFill>
                  <a:srgbClr val="FFFFFF"/>
                </a:solidFill>
                <a:latin typeface="Times New Roman" panose="02020603050405020304" pitchFamily="18" charset="0"/>
                <a:cs typeface="Aharoni" panose="02010803020104030203" pitchFamily="2" charset="-79"/>
              </a:rPr>
              <a:t>Нормативно-правовая база введения федеральных государственных образовательных стандартов образования обучающихся с ограниченными возможностями здоровья:</a:t>
            </a:r>
            <a:endParaRPr lang="ru-RU" sz="22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2109912"/>
          </a:xfrm>
        </p:spPr>
        <p:txBody>
          <a:bodyPr/>
          <a:lstStyle/>
          <a:p>
            <a:pPr lvl="0" algn="ctr">
              <a:spcBef>
                <a:spcPct val="0"/>
              </a:spcBef>
              <a:buClrTx/>
            </a:pPr>
            <a:r>
              <a:rPr lang="ru-RU" altLang="ru-RU" sz="1800" i="1" kern="1200" dirty="0">
                <a:solidFill>
                  <a:schemeClr val="accent4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Федеральный государственный образовательный стандарт образования обучающихся с ограниченными возможностями здоровья</a:t>
            </a:r>
          </a:p>
          <a:p>
            <a:pPr algn="ctr"/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495" y="1700808"/>
            <a:ext cx="4041775" cy="1872208"/>
          </a:xfrm>
        </p:spPr>
        <p:txBody>
          <a:bodyPr/>
          <a:lstStyle/>
          <a:p>
            <a:pPr algn="ctr"/>
            <a:r>
              <a:rPr lang="ru-RU" sz="1800" i="1" dirty="0">
                <a:solidFill>
                  <a:schemeClr val="accent4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Федеральный государственный образовательный стандарт образования обучающихся с умственной отсталостью (интеллектуальными нарушениями)</a:t>
            </a:r>
          </a:p>
          <a:p>
            <a:endParaRPr lang="ru-RU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63688" y="3902113"/>
            <a:ext cx="548688" cy="8230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92039" y="3902113"/>
            <a:ext cx="548688" cy="8230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4725144"/>
            <a:ext cx="3365500" cy="1755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32040" y="4725144"/>
            <a:ext cx="3468687" cy="1755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76908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2776"/>
          </a:xfrm>
        </p:spPr>
        <p:txBody>
          <a:bodyPr/>
          <a:lstStyle/>
          <a:p>
            <a:pPr algn="ctr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Дифференциация специального стандарта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образования умственно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отсталых детей</a:t>
            </a:r>
          </a:p>
        </p:txBody>
      </p:sp>
      <p:graphicFrame>
        <p:nvGraphicFramePr>
          <p:cNvPr id="8" name="Объект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328459681"/>
              </p:ext>
            </p:extLst>
          </p:nvPr>
        </p:nvGraphicFramePr>
        <p:xfrm>
          <a:off x="457200" y="1371600"/>
          <a:ext cx="8229600" cy="52482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2432030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 рабочих программ по предмету, учебному курсу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940798508"/>
              </p:ext>
            </p:extLst>
          </p:nvPr>
        </p:nvGraphicFramePr>
        <p:xfrm>
          <a:off x="611560" y="1371600"/>
          <a:ext cx="7920880" cy="4937760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910944"/>
                <a:gridCol w="7009936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Титульный лист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Пояснительная записка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Нормативно-правовое обеспечение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Общая</a:t>
                      </a:r>
                      <a:r>
                        <a:rPr lang="ru-RU" sz="24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характеристика  учебного предмета, курса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Место</a:t>
                      </a:r>
                      <a:r>
                        <a:rPr lang="ru-RU" sz="24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учебного предмета, курса в учебном плане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Результаты освоения учебного предмета, курса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Планируемые результаты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Содержание учебного предмета, курса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Тематическое планирование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Материально-техническое обеспечение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318006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284984"/>
            <a:ext cx="7772400" cy="1362075"/>
          </a:xfrm>
        </p:spPr>
        <p:txBody>
          <a:bodyPr/>
          <a:lstStyle/>
          <a:p>
            <a:pPr algn="ctr"/>
            <a:r>
              <a:rPr lang="ru-RU" sz="2000" dirty="0" smtClean="0"/>
              <a:t>Подразумевает   индивидуальную  работу  </a:t>
            </a:r>
            <a:r>
              <a:rPr lang="ru-RU" sz="2000" dirty="0"/>
              <a:t>с </a:t>
            </a:r>
            <a:r>
              <a:rPr lang="ru-RU" sz="2000" dirty="0" smtClean="0"/>
              <a:t>учетом  всех   </a:t>
            </a:r>
            <a:r>
              <a:rPr lang="ru-RU" sz="2000" dirty="0"/>
              <a:t>их </a:t>
            </a:r>
            <a:r>
              <a:rPr lang="ru-RU" sz="2000" dirty="0" smtClean="0"/>
              <a:t>  индивидуальных    </a:t>
            </a:r>
            <a:r>
              <a:rPr lang="ru-RU" sz="2000" dirty="0"/>
              <a:t>возможностей и </a:t>
            </a:r>
            <a:r>
              <a:rPr lang="ru-RU" sz="2000" dirty="0" smtClean="0"/>
              <a:t>особых    </a:t>
            </a:r>
            <a:r>
              <a:rPr lang="ru-RU" sz="2000" dirty="0"/>
              <a:t>образовательных </a:t>
            </a:r>
            <a:r>
              <a:rPr lang="ru-RU" sz="2000" dirty="0" smtClean="0"/>
              <a:t>    потребностей    обучающихся</a:t>
            </a:r>
            <a:endParaRPr lang="ru-RU" sz="20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9552" y="1124744"/>
            <a:ext cx="7772400" cy="1500187"/>
          </a:xfrm>
        </p:spPr>
        <p:txBody>
          <a:bodyPr/>
          <a:lstStyle/>
          <a:p>
            <a:pPr algn="ctr"/>
            <a:r>
              <a:rPr lang="ru-RU" sz="2800" dirty="0" smtClean="0"/>
              <a:t>Специальная  индивидуальная  программа </a:t>
            </a:r>
            <a:r>
              <a:rPr lang="ru-RU" sz="2800" dirty="0"/>
              <a:t>развития (СИПР)</a:t>
            </a:r>
          </a:p>
        </p:txBody>
      </p:sp>
    </p:spTree>
    <p:extLst>
      <p:ext uri="{BB962C8B-B14F-4D97-AF65-F5344CB8AC3E}">
        <p14:creationId xmlns:p14="http://schemas.microsoft.com/office/powerpoint/2010/main" xmlns="" val="3941504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 СИПР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xmlns="" val="415413883"/>
              </p:ext>
            </p:extLst>
          </p:nvPr>
        </p:nvGraphicFramePr>
        <p:xfrm>
          <a:off x="971600" y="1340768"/>
          <a:ext cx="7632848" cy="4740996"/>
        </p:xfrm>
        <a:graphic>
          <a:graphicData uri="http://schemas.openxmlformats.org/drawingml/2006/table">
            <a:tbl>
              <a:tblPr firstRow="1" bandRow="1">
                <a:tableStyleId>{D27102A9-8310-4765-A935-A1911B00CA55}</a:tableStyleId>
              </a:tblPr>
              <a:tblGrid>
                <a:gridCol w="576064"/>
                <a:gridCol w="7056784"/>
              </a:tblGrid>
              <a:tr h="448884">
                <a:tc>
                  <a:txBody>
                    <a:bodyPr/>
                    <a:lstStyle/>
                    <a:p>
                      <a:r>
                        <a:rPr lang="ru-RU" b="1" dirty="0" smtClean="0"/>
                        <a:t>1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/>
                        <a:t>Общие сведения</a:t>
                      </a:r>
                    </a:p>
                  </a:txBody>
                  <a:tcPr/>
                </a:tc>
              </a:tr>
              <a:tr h="448884">
                <a:tc>
                  <a:txBody>
                    <a:bodyPr/>
                    <a:lstStyle/>
                    <a:p>
                      <a:r>
                        <a:rPr lang="ru-RU" b="1" dirty="0" smtClean="0"/>
                        <a:t>2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/>
                        <a:t>Характеристика ребёнка</a:t>
                      </a:r>
                    </a:p>
                  </a:txBody>
                  <a:tcPr/>
                </a:tc>
              </a:tr>
              <a:tr h="448884">
                <a:tc>
                  <a:txBody>
                    <a:bodyPr/>
                    <a:lstStyle/>
                    <a:p>
                      <a:r>
                        <a:rPr lang="ru-RU" b="1" dirty="0" smtClean="0"/>
                        <a:t>3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/>
                        <a:t>Индивидуальный учебный</a:t>
                      </a:r>
                      <a:r>
                        <a:rPr lang="ru-RU" sz="2000" b="1" baseline="0" dirty="0" smtClean="0"/>
                        <a:t> план</a:t>
                      </a:r>
                      <a:endParaRPr lang="ru-RU" sz="2000" b="1" dirty="0" smtClean="0"/>
                    </a:p>
                  </a:txBody>
                  <a:tcPr/>
                </a:tc>
              </a:tr>
              <a:tr h="448884">
                <a:tc>
                  <a:txBody>
                    <a:bodyPr/>
                    <a:lstStyle/>
                    <a:p>
                      <a:r>
                        <a:rPr lang="ru-RU" b="1" dirty="0" smtClean="0"/>
                        <a:t>4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/>
                        <a:t>Содержание образования </a:t>
                      </a:r>
                    </a:p>
                  </a:txBody>
                  <a:tcPr/>
                </a:tc>
              </a:tr>
              <a:tr h="448884">
                <a:tc>
                  <a:txBody>
                    <a:bodyPr/>
                    <a:lstStyle/>
                    <a:p>
                      <a:r>
                        <a:rPr lang="ru-RU" b="1" dirty="0" smtClean="0"/>
                        <a:t>5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/>
                        <a:t>Организация реализации потребности в уходе и </a:t>
                      </a:r>
                      <a:r>
                        <a:rPr lang="ru-RU" sz="2000" b="1" dirty="0" smtClean="0"/>
                        <a:t>присмотре</a:t>
                      </a:r>
                      <a:endParaRPr lang="ru-RU" sz="2000" b="1" dirty="0" smtClean="0"/>
                    </a:p>
                  </a:txBody>
                  <a:tcPr/>
                </a:tc>
              </a:tr>
              <a:tr h="448884">
                <a:tc>
                  <a:txBody>
                    <a:bodyPr/>
                    <a:lstStyle/>
                    <a:p>
                      <a:r>
                        <a:rPr lang="ru-RU" b="1" dirty="0" smtClean="0"/>
                        <a:t>6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Внеурочная деятельность</a:t>
                      </a:r>
                      <a:endParaRPr lang="ru-RU" sz="2000" b="1" dirty="0"/>
                    </a:p>
                  </a:txBody>
                  <a:tcPr/>
                </a:tc>
              </a:tr>
              <a:tr h="448884">
                <a:tc>
                  <a:txBody>
                    <a:bodyPr/>
                    <a:lstStyle/>
                    <a:p>
                      <a:r>
                        <a:rPr lang="ru-RU" b="1" dirty="0" smtClean="0"/>
                        <a:t>7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/>
                        <a:t>Перечень специалистов</a:t>
                      </a:r>
                    </a:p>
                  </a:txBody>
                  <a:tcPr/>
                </a:tc>
              </a:tr>
              <a:tr h="448884">
                <a:tc>
                  <a:txBody>
                    <a:bodyPr/>
                    <a:lstStyle/>
                    <a:p>
                      <a:r>
                        <a:rPr lang="ru-RU" b="1" dirty="0" smtClean="0"/>
                        <a:t>8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/>
                        <a:t>Программа сотрудничества с семьёй</a:t>
                      </a:r>
                    </a:p>
                  </a:txBody>
                  <a:tcPr/>
                </a:tc>
              </a:tr>
              <a:tr h="448884">
                <a:tc>
                  <a:txBody>
                    <a:bodyPr/>
                    <a:lstStyle/>
                    <a:p>
                      <a:r>
                        <a:rPr lang="ru-RU" b="1" dirty="0" smtClean="0"/>
                        <a:t>9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/>
                        <a:t>Необходимые технические</a:t>
                      </a:r>
                      <a:r>
                        <a:rPr lang="ru-RU" sz="2000" b="1" baseline="0" dirty="0" smtClean="0"/>
                        <a:t> средства</a:t>
                      </a:r>
                      <a:endParaRPr lang="ru-RU" sz="2000" b="1" dirty="0" smtClean="0"/>
                    </a:p>
                  </a:txBody>
                  <a:tcPr/>
                </a:tc>
              </a:tr>
              <a:tr h="448884">
                <a:tc>
                  <a:txBody>
                    <a:bodyPr/>
                    <a:lstStyle/>
                    <a:p>
                      <a:r>
                        <a:rPr lang="ru-RU" b="1" dirty="0" smtClean="0"/>
                        <a:t>10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/>
                        <a:t>Средства мониторинга и оценка динамики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294558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4038600" y="3722688"/>
            <a:ext cx="3886200" cy="457200"/>
          </a:xfrm>
        </p:spPr>
        <p:txBody>
          <a:bodyPr/>
          <a:lstStyle/>
          <a:p>
            <a:endParaRPr lang="en-US" sz="1600" dirty="0"/>
          </a:p>
        </p:txBody>
      </p:sp>
      <p:sp>
        <p:nvSpPr>
          <p:cNvPr id="83971" name="WordArt 3"/>
          <p:cNvSpPr>
            <a:spLocks noChangeArrowheads="1" noChangeShapeType="1" noTextEdit="1"/>
          </p:cNvSpPr>
          <p:nvPr/>
        </p:nvSpPr>
        <p:spPr bwMode="gray">
          <a:xfrm>
            <a:off x="3131840" y="2819400"/>
            <a:ext cx="4885928" cy="762000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0"/>
              </a:avLst>
            </a:prstTxWarp>
          </a:bodyPr>
          <a:lstStyle/>
          <a:p>
            <a:r>
              <a:rPr lang="ru-RU" sz="5400" b="1" kern="10" dirty="0" smtClean="0">
                <a:ln w="19050">
                  <a:solidFill>
                    <a:schemeClr val="tx2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chemeClr val="accent1"/>
                    </a:gs>
                    <a:gs pos="100000">
                      <a:schemeClr val="hlink"/>
                    </a:gs>
                  </a:gsLst>
                  <a:lin ang="5400000" scaled="1"/>
                </a:gradFill>
                <a:effectLst>
                  <a:outerShdw dist="89803" dir="2700000" algn="ctr" rotWithShape="0">
                    <a:srgbClr val="000000">
                      <a:alpha val="50000"/>
                    </a:srgbClr>
                  </a:outerShdw>
                </a:effectLst>
                <a:latin typeface="Verdana"/>
                <a:ea typeface="Verdana"/>
                <a:cs typeface="Verdana"/>
              </a:rPr>
              <a:t>Спасибо за внимание</a:t>
            </a:r>
            <a:r>
              <a:rPr lang="en-US" sz="5400" b="1" kern="10" dirty="0" smtClean="0">
                <a:ln w="19050">
                  <a:solidFill>
                    <a:schemeClr val="tx2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chemeClr val="accent1"/>
                    </a:gs>
                    <a:gs pos="100000">
                      <a:schemeClr val="hlink"/>
                    </a:gs>
                  </a:gsLst>
                  <a:lin ang="5400000" scaled="1"/>
                </a:gradFill>
                <a:effectLst>
                  <a:outerShdw dist="89803" dir="2700000" algn="ctr" rotWithShape="0">
                    <a:srgbClr val="000000">
                      <a:alpha val="50000"/>
                    </a:srgbClr>
                  </a:outerShdw>
                </a:effectLst>
                <a:latin typeface="Verdana"/>
                <a:ea typeface="Verdana"/>
                <a:cs typeface="Verdana"/>
              </a:rPr>
              <a:t>!</a:t>
            </a:r>
            <a:endParaRPr lang="ru-RU" sz="5400" b="1" kern="10" dirty="0">
              <a:ln w="19050">
                <a:solidFill>
                  <a:schemeClr val="tx2"/>
                </a:solidFill>
                <a:round/>
                <a:headEnd/>
                <a:tailEnd/>
              </a:ln>
              <a:gradFill rotWithShape="1">
                <a:gsLst>
                  <a:gs pos="0">
                    <a:schemeClr val="accent1"/>
                  </a:gs>
                  <a:gs pos="100000">
                    <a:schemeClr val="hlink"/>
                  </a:gs>
                </a:gsLst>
                <a:lin ang="5400000" scaled="1"/>
              </a:gradFill>
              <a:effectLst>
                <a:outerShdw dist="89803" dir="2700000" algn="ctr" rotWithShape="0">
                  <a:srgbClr val="000000">
                    <a:alpha val="50000"/>
                  </a:srgbClr>
                </a:outerShdw>
              </a:effectLst>
              <a:latin typeface="Verdana"/>
              <a:ea typeface="Verdana"/>
              <a:cs typeface="Verdan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8397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971" grpId="0"/>
    </p:bldLst>
  </p:timing>
</p:sld>
</file>

<file path=ppt/theme/theme1.xml><?xml version="1.0" encoding="utf-8"?>
<a:theme xmlns:a="http://schemas.openxmlformats.org/drawingml/2006/main" name="6">
  <a:themeElements>
    <a:clrScheme name="sample 3">
      <a:dk1>
        <a:srgbClr val="0066CC"/>
      </a:dk1>
      <a:lt1>
        <a:srgbClr val="B1E2FB"/>
      </a:lt1>
      <a:dk2>
        <a:srgbClr val="003399"/>
      </a:dk2>
      <a:lt2>
        <a:srgbClr val="FFFFFF"/>
      </a:lt2>
      <a:accent1>
        <a:srgbClr val="FDC529"/>
      </a:accent1>
      <a:accent2>
        <a:srgbClr val="52C828"/>
      </a:accent2>
      <a:accent3>
        <a:srgbClr val="AAADCA"/>
      </a:accent3>
      <a:accent4>
        <a:srgbClr val="97C1D6"/>
      </a:accent4>
      <a:accent5>
        <a:srgbClr val="FEDFAC"/>
      </a:accent5>
      <a:accent6>
        <a:srgbClr val="49B523"/>
      </a:accent6>
      <a:hlink>
        <a:srgbClr val="72A7F6"/>
      </a:hlink>
      <a:folHlink>
        <a:srgbClr val="A5A5FF"/>
      </a:folHlink>
    </a:clrScheme>
    <a:fontScheme name="sample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Перспектив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alpha val="100000"/>
                <a:satMod val="160000"/>
                <a:lumMod val="105000"/>
              </a:schemeClr>
            </a:gs>
            <a:gs pos="41000">
              <a:schemeClr val="phClr">
                <a:tint val="57000"/>
                <a:satMod val="180000"/>
                <a:lumMod val="99000"/>
              </a:schemeClr>
            </a:gs>
            <a:gs pos="100000">
              <a:schemeClr val="phClr">
                <a:tint val="80000"/>
                <a:satMod val="200000"/>
                <a:lumMod val="10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6000"/>
                <a:satMod val="130000"/>
                <a:lumMod val="114000"/>
              </a:schemeClr>
            </a:gs>
            <a:gs pos="60000">
              <a:schemeClr val="phClr">
                <a:tint val="100000"/>
                <a:satMod val="106000"/>
                <a:lumMod val="110000"/>
              </a:schemeClr>
            </a:gs>
            <a:gs pos="100000">
              <a:schemeClr val="phClr"/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47625" dist="38100" dir="5400000" sy="98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woPt" dir="br">
              <a:rot lat="0" lon="0" rev="8700000"/>
            </a:lightRig>
          </a:scene3d>
          <a:sp3d prstMaterial="matte">
            <a:bevelT w="25400" h="53975"/>
          </a:sp3d>
        </a:effectStyle>
        <a:effectStyle>
          <a:effectLst>
            <a:reflection blurRad="12700" stA="24000" endPos="28000" dist="50800" dir="5400000" sy="-100000" rotWithShape="0"/>
          </a:effectLst>
          <a:scene3d>
            <a:camera prst="orthographicFront">
              <a:rot lat="0" lon="0" rev="0"/>
            </a:camera>
            <a:lightRig rig="threePt" dir="t">
              <a:rot lat="0" lon="0" rev="4800000"/>
            </a:lightRig>
          </a:scene3d>
          <a:sp3d>
            <a:bevelT w="69850" h="3175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>
          <a:noFill/>
        </a:ln>
        <a:effectLst/>
        <a:extLst>
          <a:ext uri="{91240B29-F687-4F45-9708-019B960494DF}">
            <a14:hiddenLine xmlns:a14="http://schemas.microsoft.com/office/drawing/2010/main" xmlns="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>
          <a:noFill/>
        </a:ln>
        <a:effectLst/>
        <a:extLst>
          <a:ext uri="{91240B29-F687-4F45-9708-019B960494DF}">
            <a14:hiddenLine xmlns:a14="http://schemas.microsoft.com/office/drawing/2010/main" xmlns="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sample 1">
        <a:dk1>
          <a:srgbClr val="7E25CF"/>
        </a:dk1>
        <a:lt1>
          <a:srgbClr val="C6D3FE"/>
        </a:lt1>
        <a:dk2>
          <a:srgbClr val="512175"/>
        </a:dk2>
        <a:lt2>
          <a:srgbClr val="FFFFFF"/>
        </a:lt2>
        <a:accent1>
          <a:srgbClr val="FFCC66"/>
        </a:accent1>
        <a:accent2>
          <a:srgbClr val="6ABA42"/>
        </a:accent2>
        <a:accent3>
          <a:srgbClr val="B3ABBD"/>
        </a:accent3>
        <a:accent4>
          <a:srgbClr val="A9B4D9"/>
        </a:accent4>
        <a:accent5>
          <a:srgbClr val="FFE2B8"/>
        </a:accent5>
        <a:accent6>
          <a:srgbClr val="5FA83B"/>
        </a:accent6>
        <a:hlink>
          <a:srgbClr val="3399FF"/>
        </a:hlink>
        <a:folHlink>
          <a:srgbClr val="43A8C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ample 2">
        <a:dk1>
          <a:srgbClr val="009999"/>
        </a:dk1>
        <a:lt1>
          <a:srgbClr val="E2E2D6"/>
        </a:lt1>
        <a:dk2>
          <a:srgbClr val="005986"/>
        </a:dk2>
        <a:lt2>
          <a:srgbClr val="FFFFFF"/>
        </a:lt2>
        <a:accent1>
          <a:srgbClr val="12D2C9"/>
        </a:accent1>
        <a:accent2>
          <a:srgbClr val="3574C7"/>
        </a:accent2>
        <a:accent3>
          <a:srgbClr val="AAB5C3"/>
        </a:accent3>
        <a:accent4>
          <a:srgbClr val="C1C1B7"/>
        </a:accent4>
        <a:accent5>
          <a:srgbClr val="AAE5E1"/>
        </a:accent5>
        <a:accent6>
          <a:srgbClr val="2F68B4"/>
        </a:accent6>
        <a:hlink>
          <a:srgbClr val="1EBABA"/>
        </a:hlink>
        <a:folHlink>
          <a:srgbClr val="33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ample 3">
        <a:dk1>
          <a:srgbClr val="0066CC"/>
        </a:dk1>
        <a:lt1>
          <a:srgbClr val="B1E2FB"/>
        </a:lt1>
        <a:dk2>
          <a:srgbClr val="003399"/>
        </a:dk2>
        <a:lt2>
          <a:srgbClr val="FFFFFF"/>
        </a:lt2>
        <a:accent1>
          <a:srgbClr val="FDC529"/>
        </a:accent1>
        <a:accent2>
          <a:srgbClr val="52C828"/>
        </a:accent2>
        <a:accent3>
          <a:srgbClr val="AAADCA"/>
        </a:accent3>
        <a:accent4>
          <a:srgbClr val="97C1D6"/>
        </a:accent4>
        <a:accent5>
          <a:srgbClr val="FEDFAC"/>
        </a:accent5>
        <a:accent6>
          <a:srgbClr val="49B523"/>
        </a:accent6>
        <a:hlink>
          <a:srgbClr val="72A7F6"/>
        </a:hlink>
        <a:folHlink>
          <a:srgbClr val="A5A5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6</Template>
  <TotalTime>746</TotalTime>
  <Words>213</Words>
  <Application>Microsoft Office PowerPoint</Application>
  <PresentationFormat>Экран (4:3)</PresentationFormat>
  <Paragraphs>59</Paragraphs>
  <Slides>8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0" baseType="lpstr">
      <vt:lpstr>6</vt:lpstr>
      <vt:lpstr>Image</vt:lpstr>
      <vt:lpstr> Рабочие программы учебных предметов, курсов. СИПР </vt:lpstr>
      <vt:lpstr>Цель введения ФГОС для обучающихся с умственной отсталостью:</vt:lpstr>
      <vt:lpstr>Нормативно-правовая база введения федеральных государственных образовательных стандартов образования обучающихся с ограниченными возможностями здоровья:</vt:lpstr>
      <vt:lpstr>Дифференциация специального стандарта образования умственно отсталых детей</vt:lpstr>
      <vt:lpstr>Структура рабочих программ по предмету, учебному курсу</vt:lpstr>
      <vt:lpstr>Подразумевает   индивидуальную  работу  с учетом  всех   их   индивидуальных    возможностей и особых    образовательных     потребностей    обучающихся</vt:lpstr>
      <vt:lpstr>Структура СИПР</vt:lpstr>
      <vt:lpstr>Слайд 8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Template</dc:title>
  <dc:creator>User</dc:creator>
  <cp:lastModifiedBy>2.7</cp:lastModifiedBy>
  <cp:revision>68</cp:revision>
  <dcterms:created xsi:type="dcterms:W3CDTF">2015-10-30T16:19:00Z</dcterms:created>
  <dcterms:modified xsi:type="dcterms:W3CDTF">2016-11-03T06:09:36Z</dcterms:modified>
</cp:coreProperties>
</file>