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1" r:id="rId2"/>
    <p:sldId id="257" r:id="rId3"/>
    <p:sldId id="256" r:id="rId4"/>
    <p:sldId id="259" r:id="rId5"/>
    <p:sldId id="258" r:id="rId6"/>
    <p:sldId id="262" r:id="rId7"/>
    <p:sldId id="260" r:id="rId8"/>
    <p:sldId id="264" r:id="rId9"/>
    <p:sldId id="265" r:id="rId10"/>
    <p:sldId id="266" r:id="rId11"/>
    <p:sldId id="278" r:id="rId12"/>
    <p:sldId id="267" r:id="rId13"/>
    <p:sldId id="268" r:id="rId14"/>
    <p:sldId id="269" r:id="rId15"/>
    <p:sldId id="275" r:id="rId16"/>
    <p:sldId id="270" r:id="rId17"/>
    <p:sldId id="277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C1EFFF"/>
    <a:srgbClr val="FFFFCC"/>
    <a:srgbClr val="FFFF85"/>
    <a:srgbClr val="FCD8BA"/>
    <a:srgbClr val="E8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3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83713355048886"/>
          <c:y val="6.8965517241379323E-2"/>
          <c:w val="0.8355048859934856"/>
          <c:h val="0.79310344827586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FFC000"/>
            </a:solidFill>
            <a:ln w="14315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8629">
                <a:noFill/>
              </a:ln>
            </c:spPr>
            <c:txPr>
              <a:bodyPr/>
              <a:lstStyle/>
              <a:p>
                <a:pPr>
                  <a:defRPr sz="1578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25.9</c:v>
                </c:pt>
                <c:pt idx="1">
                  <c:v>33.4</c:v>
                </c:pt>
                <c:pt idx="2">
                  <c:v>40.700000000000003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D6-4464-A4E0-C84F3AE46FC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1170560"/>
        <c:axId val="121172352"/>
      </c:barChart>
      <c:catAx>
        <c:axId val="121170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57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8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117235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1172352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578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/>
                  <a:t>% испытуемых</a:t>
                </a:r>
              </a:p>
            </c:rich>
          </c:tx>
          <c:layout>
            <c:manualLayout>
              <c:xMode val="edge"/>
              <c:yMode val="edge"/>
              <c:x val="1.7915309446254093E-2"/>
              <c:y val="0.29310344827586227"/>
            </c:manualLayout>
          </c:layout>
          <c:overlay val="0"/>
          <c:spPr>
            <a:noFill/>
            <a:ln w="2862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57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78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1170560"/>
        <c:crosses val="autoZero"/>
        <c:crossBetween val="between"/>
        <c:majorUnit val="10"/>
      </c:valAx>
      <c:spPr>
        <a:solidFill>
          <a:srgbClr val="C1EFFF"/>
        </a:solidFill>
        <a:ln w="14315">
          <a:noFill/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01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983713355048886"/>
          <c:y val="6.8965517241379309E-2"/>
          <c:w val="0.8355048859934856"/>
          <c:h val="0.70689655172413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констатирующий этап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25.9</c:v>
                </c:pt>
                <c:pt idx="1">
                  <c:v>33.4</c:v>
                </c:pt>
                <c:pt idx="2">
                  <c:v>40.700000000000003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D8A-4FDA-BBC4-8A5D07E8008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контрольный этап</c:v>
                </c:pt>
              </c:strCache>
            </c:strRef>
          </c:tx>
          <c:spPr>
            <a:solidFill>
              <a:srgbClr val="00B0F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99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низкий</c:v>
                </c:pt>
                <c:pt idx="1">
                  <c:v>средний</c:v>
                </c:pt>
                <c:pt idx="2">
                  <c:v>высокий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11.1</c:v>
                </c:pt>
                <c:pt idx="1">
                  <c:v>33.4</c:v>
                </c:pt>
                <c:pt idx="2">
                  <c:v>55.5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8A-4FDA-BBC4-8A5D07E8008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9774720"/>
        <c:axId val="129776256"/>
      </c:barChart>
      <c:catAx>
        <c:axId val="129774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97762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9776256"/>
        <c:scaling>
          <c:orientation val="minMax"/>
          <c:max val="100"/>
        </c:scaling>
        <c:delete val="0"/>
        <c:axPos val="l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ru-RU"/>
                  <a:t>% испытуемых</a:t>
                </a:r>
              </a:p>
            </c:rich>
          </c:tx>
          <c:layout>
            <c:manualLayout>
              <c:xMode val="edge"/>
              <c:yMode val="edge"/>
              <c:x val="1.7915309446254083E-2"/>
              <c:y val="0.24876847290640414"/>
            </c:manualLayout>
          </c:layout>
          <c:overlay val="0"/>
          <c:spPr>
            <a:noFill/>
            <a:ln w="25399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9774720"/>
        <c:crosses val="autoZero"/>
        <c:crossBetween val="between"/>
      </c:valAx>
      <c:spPr>
        <a:solidFill>
          <a:srgbClr val="C1EFFF"/>
        </a:solidFill>
        <a:ln w="12700">
          <a:noFill/>
          <a:prstDash val="solid"/>
        </a:ln>
      </c:spPr>
    </c:plotArea>
    <c:legend>
      <c:legendPos val="b"/>
      <c:layout>
        <c:manualLayout>
          <c:xMode val="edge"/>
          <c:yMode val="edge"/>
          <c:x val="0.25407166123778535"/>
          <c:y val="0.91625615763546797"/>
          <c:w val="0.62214983713355188"/>
          <c:h val="7.6354679802955724E-2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285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75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CF3B4-42AC-428C-A606-ED4395D21229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A65DA4-308D-41FA-8118-5DE6A9369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493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A65DA4-308D-41FA-8118-5DE6A936963E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Развитие словесного творчества детей старшей группы  средствами сказки.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4653136"/>
            <a:ext cx="4536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Выполнила: Новикова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Римма Витальевна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Специальность: 44.02.01. Дошкольное образование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Курс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 группа 143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altLang="ru-RU" b="1" i="1" dirty="0" err="1">
                <a:latin typeface="Times New Roman" pitchFamily="18" charset="0"/>
                <a:cs typeface="Times New Roman" pitchFamily="18" charset="0"/>
              </a:rPr>
              <a:t>Гольская</a:t>
            </a:r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 Оксана Геннадьевна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55860"/>
              </p:ext>
            </p:extLst>
          </p:nvPr>
        </p:nvGraphicFramePr>
        <p:xfrm>
          <a:off x="2138" y="33413"/>
          <a:ext cx="9141862" cy="66359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4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1851"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работы на формирующем этапе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just"/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5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Содержание</a:t>
                      </a:r>
                      <a:r>
                        <a:rPr lang="ru-RU" sz="24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формирующем этапе.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 работы.</a:t>
                      </a:r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463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</a:t>
                      </a:r>
                    </a:p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Чтение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авторских и народных сказок. «Маша и Медведь», «Три поросенка», «Волшебное колечко»,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познакомить детей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 композицией  повествования и описания, обогащение 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активизация словаря, обогащение детей новыми знаниями. С особенностью сказки и структурными компонентами.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510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</a:p>
                    <a:p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Проведение с детьми Д/И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 упражнение на развитие воображения</a:t>
                      </a:r>
                    </a:p>
                    <a:p>
                      <a:pPr algn="just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развитие словесного творчества.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0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008658"/>
              </p:ext>
            </p:extLst>
          </p:nvPr>
        </p:nvGraphicFramePr>
        <p:xfrm>
          <a:off x="-54653" y="0"/>
          <a:ext cx="9178374" cy="7242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19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5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30425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  <a:endParaRPr lang="ru-RU" sz="2400" b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Сочинение сказки по моделям   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«Новые приключение лесных зверей».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</a:t>
                      </a:r>
                      <a:r>
                        <a:rPr lang="ru-RU" sz="2400" b="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аучить детей сочинять сказки,</a:t>
                      </a: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научить ребят работать творчески,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логическое мышление, образное воображение, творческую активность. </a:t>
                      </a:r>
                      <a:endParaRPr lang="ru-RU" sz="2400" b="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408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</a:t>
                      </a:r>
                    </a:p>
                    <a:p>
                      <a:pPr algn="just"/>
                      <a:endParaRPr lang="ru-RU" sz="240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Сочинение сказки. «Приключение кляксы»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2400" b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детей, составляя</a:t>
                      </a:r>
                      <a:r>
                        <a:rPr lang="ru-RU" sz="2400" b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самостоятельное описание, руководствоваться планом предложенным воспитателем, рассказывать подробно и интересно, избегая повторов. 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8535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</a:t>
                      </a:r>
                    </a:p>
                    <a:p>
                      <a:pPr algn="just"/>
                      <a:endParaRPr lang="ru-RU" sz="240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Сочинение сказки «Приключение</a:t>
                      </a:r>
                      <a:r>
                        <a:rPr lang="ru-RU" sz="2400" b="0" i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Крошки Енота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».</a:t>
                      </a:r>
                    </a:p>
                    <a:p>
                      <a:pPr algn="just"/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выяснить наличие спонтанных эмоциональных реакций в поведении ребенка при</a:t>
                      </a:r>
                      <a:r>
                        <a:rPr lang="ru-RU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его идентификации с героем сказки.</a:t>
                      </a:r>
                      <a:endParaRPr lang="ru-RU" sz="2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00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916832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911854"/>
              </p:ext>
            </p:extLst>
          </p:nvPr>
        </p:nvGraphicFramePr>
        <p:xfrm>
          <a:off x="-20279" y="-16800"/>
          <a:ext cx="9144000" cy="668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8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53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742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074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</a:p>
                    <a:p>
                      <a:endParaRPr lang="ru-RU" sz="2400" b="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Занятие. Рисование «Придумай узор» Рассказывание по картине «три медведя».</a:t>
                      </a:r>
                    </a:p>
                    <a:p>
                      <a:pPr algn="just"/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сказки про трех котят. </a:t>
                      </a:r>
                      <a:endParaRPr lang="ru-RU" sz="2400" b="0" kern="1200" baseline="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составлять сюжетную сказку по картине, соблюдая последовательность,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точность и выразительность.</a:t>
                      </a:r>
                      <a:endParaRPr lang="ru-RU" sz="2400" b="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5419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Занятие. Аппликация «Избушка в которой жили три медведя», составление сказки про бабу ягу «как она искала внучку».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учить детей составлять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сказку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 заданной теме, придумывать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предшествовавшие и последующие события, учить оценивать содержание рассказа, правильность построения предложений. 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413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3403361"/>
              </p:ext>
            </p:extLst>
          </p:nvPr>
        </p:nvGraphicFramePr>
        <p:xfrm>
          <a:off x="-39488" y="-58755"/>
          <a:ext cx="9147992" cy="68999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35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97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081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8.</a:t>
                      </a:r>
                    </a:p>
                    <a:p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Д/И «Имена любимых героев сказок.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народной  сказки «Маша и Медведь».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сказки  про машу и медведя. </a:t>
                      </a: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u="none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</a:t>
                      </a: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у детей умение связывать в единое целое отдельные части сказки,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передавая текст точно, последовательно.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2400" b="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914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Комплексное занятие на тему «В гостях у сказки».</a:t>
                      </a:r>
                    </a:p>
                    <a:p>
                      <a:pPr algn="just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продолжать знакомить детей с творчеством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К.И.Чуковского.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Развивать творческое воображение, воспитывать любовь к сказке.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Учить детей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составлять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короткий рассказ от простого стишка.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85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739544"/>
              </p:ext>
            </p:extLst>
          </p:nvPr>
        </p:nvGraphicFramePr>
        <p:xfrm>
          <a:off x="-23789" y="0"/>
          <a:ext cx="9167789" cy="6576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5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24944">
                <a:tc>
                  <a:txBody>
                    <a:bodyPr/>
                    <a:lstStyle/>
                    <a:p>
                      <a:pPr algn="just"/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диагностики для детей по сказкам. </a:t>
                      </a:r>
                    </a:p>
                    <a:p>
                      <a:pPr algn="just"/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состоит в том, чтобы наблюдать за спонтанно возникающими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эмоциональными явлениями, которые в поведении ребенка обычно не проявляются, но тем не менее присутствуют в нем.</a:t>
                      </a:r>
                    </a:p>
                  </a:txBody>
                  <a:tcP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1840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анкетирование воспитателей, родителей  по сказкам для детей.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видят ли родители необходимость развития словесного творчества детей  для общего речевого развития. </a:t>
                      </a:r>
                      <a:r>
                        <a:rPr lang="ru-RU" sz="2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какую воспитательно образовательную работу проводят по развитию словесного творчества. 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978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E8F4F8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210625"/>
              </p:ext>
            </p:extLst>
          </p:nvPr>
        </p:nvGraphicFramePr>
        <p:xfrm>
          <a:off x="-23789" y="0"/>
          <a:ext cx="9167789" cy="67413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3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4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5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8934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ru-RU" sz="2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</a:t>
                      </a:r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консультации для родителей </a:t>
                      </a:r>
                    </a:p>
                    <a:p>
                      <a:pPr algn="just"/>
                      <a:r>
                        <a:rPr lang="ru-RU" sz="2400" b="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 страницам нашей сказки».</a:t>
                      </a:r>
                      <a:endParaRPr lang="ru-RU" sz="2400" b="0" kern="1200" dirty="0" smtClean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rgbClr val="00164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b="0" dirty="0" smtClean="0">
                          <a:solidFill>
                            <a:srgbClr val="00164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познакомить родителей с особенностями ознакомления детей дошкольного возраста с Авторскими и Народными сказками. Воспитание сказкой.</a:t>
                      </a:r>
                      <a:endParaRPr lang="ru-RU" sz="2400" b="0" dirty="0">
                        <a:solidFill>
                          <a:srgbClr val="00164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C1E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178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</a:p>
                    <a:p>
                      <a:pPr algn="just"/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Оформление 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газеты для родителей по теме: «Сказки народов Приамурья».</a:t>
                      </a: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ознакомить родителей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особенностями приобщения детей дошкольного возраста к литературному  творчеству народов Приамурья.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4256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</a:p>
                    <a:p>
                      <a:pPr algn="just"/>
                      <a:endParaRPr lang="ru-RU" sz="2400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папки </a:t>
                      </a:r>
                    </a:p>
                    <a:p>
                      <a:pPr algn="just"/>
                      <a:r>
                        <a:rPr lang="ru-RU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передвижки по теме «Сказки народов мира».</a:t>
                      </a:r>
                    </a:p>
                    <a:p>
                      <a:pPr algn="just"/>
                      <a:endParaRPr lang="ru-RU" sz="2400" kern="1200" baseline="0" dirty="0" smtClean="0">
                        <a:solidFill>
                          <a:schemeClr val="dk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Цель: </a:t>
                      </a:r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сравнить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героев сказок народов мира  с героями русских сказок.</a:t>
                      </a:r>
                      <a:endParaRPr lang="ru-RU" sz="2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30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23527" y="118373"/>
            <a:ext cx="880019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zh-TW" sz="3200" b="1" dirty="0">
                <a:latin typeface="Times New Roman" pitchFamily="18" charset="0"/>
                <a:ea typeface="PMingLiU" charset="-120"/>
                <a:cs typeface="Times New Roman" pitchFamily="18" charset="0"/>
              </a:rPr>
              <a:t>Содержание работы на контрольном </a:t>
            </a:r>
            <a:r>
              <a:rPr lang="ru-RU" altLang="zh-TW" sz="3200" b="1" dirty="0" smtClean="0">
                <a:latin typeface="Times New Roman" pitchFamily="18" charset="0"/>
                <a:ea typeface="PMingLiU" charset="-120"/>
                <a:cs typeface="Times New Roman" pitchFamily="18" charset="0"/>
              </a:rPr>
              <a:t>этапе</a:t>
            </a:r>
          </a:p>
          <a:p>
            <a:pPr algn="just"/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: выявление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динамики уровня словесного творчества детей старшего дошкольного возраста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после проведения опытно-экспериментальной работы.</a:t>
            </a:r>
          </a:p>
          <a:p>
            <a:pPr algn="ctr"/>
            <a:endParaRPr lang="ru-RU" altLang="zh-TW" sz="3200" b="1" dirty="0" smtClean="0">
              <a:latin typeface="Times New Roman" pitchFamily="18" charset="0"/>
              <a:ea typeface="PMingLiU" charset="-12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367769"/>
              </p:ext>
            </p:extLst>
          </p:nvPr>
        </p:nvGraphicFramePr>
        <p:xfrm>
          <a:off x="107504" y="2852936"/>
          <a:ext cx="8856984" cy="3567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634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6908" marR="4690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контрольного этапа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6908" marR="4690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1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26.09.2017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6908" marR="46908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Повторная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«Изучение умений придумывать рассказ или сказку  с использованием образных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средств. В.Н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Макарова, 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Е.А.Ставцева, М.Н.Едакова. </a:t>
                      </a:r>
                      <a:endParaRPr lang="ru-RU" sz="2400" dirty="0"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6908" marR="46908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21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5481" y="2059159"/>
            <a:ext cx="88924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118373"/>
            <a:ext cx="828092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Результаты диагностики изучение умений придумывать монологи 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рассказ,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сказку)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 использованием образных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средств.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В.Н.Макарова, Е.А.Ставцева,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М.Н.Едакова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контрольном этапе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altLang="zh-TW" sz="3200" b="1" dirty="0" smtClean="0">
              <a:latin typeface="Times New Roman" pitchFamily="18" charset="0"/>
              <a:ea typeface="PMingLiU" charset="-12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955254"/>
              </p:ext>
            </p:extLst>
          </p:nvPr>
        </p:nvGraphicFramePr>
        <p:xfrm>
          <a:off x="1115616" y="2276872"/>
          <a:ext cx="6572625" cy="43436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539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1556792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Развитие словесного творчества детей средствами сказки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355976" y="4653136"/>
            <a:ext cx="45365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Выполнила: Новикова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Римма Витальевна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Специальность: 44.02.01. Дошкольное образование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Курс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 группа 143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Научный руководитель: </a:t>
            </a:r>
            <a:r>
              <a:rPr lang="ru-RU" altLang="ru-RU" b="1" i="1" dirty="0" err="1">
                <a:latin typeface="Times New Roman" pitchFamily="18" charset="0"/>
                <a:cs typeface="Times New Roman" pitchFamily="18" charset="0"/>
              </a:rPr>
              <a:t>Гольская</a:t>
            </a:r>
            <a:r>
              <a:rPr lang="ru-RU" altLang="ru-RU" b="1" i="1" dirty="0">
                <a:latin typeface="Times New Roman" pitchFamily="18" charset="0"/>
                <a:cs typeface="Times New Roman" pitchFamily="18" charset="0"/>
              </a:rPr>
              <a:t> Оксана Геннадьевна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18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260917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6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ea typeface="Segoe UI Emoji" pitchFamily="34" charset="0"/>
                <a:cs typeface="Times New Roman" pitchFamily="18" charset="0"/>
              </a:rPr>
              <a:t>Цель исследования: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теоретически обосновать и практически доказать эффективность использования сказок </a:t>
            </a:r>
            <a:r>
              <a:rPr lang="ru-RU" sz="3200" dirty="0" smtClean="0">
                <a:latin typeface="Times New Roman" pitchFamily="18" charset="0"/>
                <a:ea typeface="Segoe UI Emoji" pitchFamily="34" charset="0"/>
                <a:cs typeface="Times New Roman" pitchFamily="18" charset="0"/>
              </a:rPr>
              <a:t>для развития словесного творчества детей старшего дошкольного возраста. </a:t>
            </a:r>
          </a:p>
          <a:p>
            <a:pPr algn="just"/>
            <a:endParaRPr lang="ru-RU" sz="3200" dirty="0" smtClean="0">
              <a:latin typeface="Times New Roman" pitchFamily="18" charset="0"/>
              <a:ea typeface="Segoe UI Emoji" pitchFamily="34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2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развитие словесного творчества у детей старшего дошкольного возраста.</a:t>
            </a:r>
          </a:p>
          <a:p>
            <a:pPr algn="just"/>
            <a:endParaRPr lang="ru-RU" sz="32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Segoe UI Emoji" pitchFamily="34" charset="0"/>
              <a:cs typeface="Times New Roman" pitchFamily="18" charset="0"/>
            </a:endParaRPr>
          </a:p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сказка как средство развития словесного творчества.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51520" y="188640"/>
            <a:ext cx="856895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sz="32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изучить психолого-педагогическую и методическую литературу по проблеме использования сказок для развития словесного творчества детей старшего дошкольного возраста;</a:t>
            </a:r>
          </a:p>
          <a:p>
            <a:pPr algn="just"/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подобрать и провести диагностику для выявления уровня словесного творчества детей 6 г.ж;</a:t>
            </a:r>
          </a:p>
          <a:p>
            <a:pPr algn="just">
              <a:buFontTx/>
              <a:buChar char="-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апробировать комплекс мероприятий по использованию  сказки для развития словесного творчества.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40400" y="169137"/>
            <a:ext cx="84969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использование сказки в работе с детьми старшего дошкольного возраста будет эффективным средством развития словесного творчества если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Tx/>
              <a:buChar char="-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азвить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детей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воображение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Tx/>
              <a:buChar char="-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спользовать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методы приемы на развитие словесного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творчества;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85800" indent="-685800" algn="just">
              <a:buFontTx/>
              <a:buChar char="-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беспечить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взаимодействие с семьей по проблеме развитие словесного творчества  детей старшего дошкольного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возраста.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536" y="620688"/>
            <a:ext cx="828092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Метод</a:t>
            </a:r>
            <a:r>
              <a:rPr lang="ru-RU" sz="32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32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: </a:t>
            </a:r>
            <a:endParaRPr lang="ru-RU" sz="3200" b="1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b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психолого-педагогической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методической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литературе по проблеме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исследования;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эксперимент;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количественная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качественная обработка результатов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исследования.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52736"/>
            <a:ext cx="85168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База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Автономное Дошкольное образовательное учреждение детского сада №1 г.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Благовещенска.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1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336957"/>
              </p:ext>
            </p:extLst>
          </p:nvPr>
        </p:nvGraphicFramePr>
        <p:xfrm>
          <a:off x="183227" y="2060848"/>
          <a:ext cx="8781261" cy="4440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003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80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95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16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2400" dirty="0">
                        <a:solidFill>
                          <a:srgbClr val="001642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164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работы на констатирующем этапе</a:t>
                      </a:r>
                      <a:endParaRPr lang="ru-RU" sz="2400" dirty="0">
                        <a:solidFill>
                          <a:srgbClr val="001642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077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«Изучение умений придумывать рассказ или сказку  с использованием образных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средств. В.Н </a:t>
                      </a: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Макарова, 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Е.А.Ставцева, М.Н.Едакова. </a:t>
                      </a:r>
                      <a:endParaRPr lang="ru-RU" sz="2400" dirty="0"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18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Анкетирование для родителей, детей,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воспитателей.</a:t>
                      </a:r>
                      <a:endParaRPr lang="ru-RU" sz="2400" dirty="0"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18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предметно развивающая </a:t>
                      </a:r>
                      <a:r>
                        <a:rPr lang="ru-RU" sz="2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среды.</a:t>
                      </a:r>
                      <a:endParaRPr lang="ru-RU" sz="2400" dirty="0">
                        <a:effectLst/>
                        <a:latin typeface="Times New Roman" pitchFamily="18" charset="0"/>
                        <a:ea typeface="PMingLiU"/>
                        <a:cs typeface="Times New Roman" pitchFamily="18" charset="0"/>
                      </a:endParaRPr>
                    </a:p>
                  </a:txBody>
                  <a:tcPr marL="47365" marR="47365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536" y="-171400"/>
            <a:ext cx="820891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План констатирующего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этапа</a:t>
            </a:r>
          </a:p>
          <a:p>
            <a:pPr algn="just"/>
            <a:r>
              <a:rPr lang="ru-RU" altLang="ru-RU" sz="3200" b="1" i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выявить уровень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словесного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ворчества детей старшего дошкольного </a:t>
            </a:r>
            <a:r>
              <a:rPr lang="ru-RU" altLang="ru-RU" sz="3200" dirty="0">
                <a:latin typeface="Times New Roman" pitchFamily="18" charset="0"/>
                <a:cs typeface="Times New Roman" pitchFamily="18" charset="0"/>
              </a:rPr>
              <a:t>возраста.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80528" y="0"/>
            <a:ext cx="9324528" cy="7101408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Результаты диагностики изучение умений придумывать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монологи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рассказ, сказку) с использованием образных средств. 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В.Н.Макарова, Е.А.Ставцева, М.Н. Едакова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констатирующем этапе</a:t>
            </a:r>
            <a:endParaRPr lang="ru-RU" sz="3200" b="1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6735733"/>
              </p:ext>
            </p:extLst>
          </p:nvPr>
        </p:nvGraphicFramePr>
        <p:xfrm>
          <a:off x="950392" y="2132856"/>
          <a:ext cx="6598084" cy="4674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275856" y="6597351"/>
            <a:ext cx="3224126" cy="290849"/>
          </a:xfrm>
          <a:prstGeom prst="rect">
            <a:avLst/>
          </a:prstGeom>
          <a:solidFill>
            <a:schemeClr val="bg1"/>
          </a:solidFill>
          <a:ln>
            <a:solidFill>
              <a:srgbClr val="00164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90" dirty="0" smtClean="0">
                <a:latin typeface="Times New Roman" pitchFamily="18" charset="0"/>
                <a:cs typeface="Times New Roman" pitchFamily="18" charset="0"/>
              </a:rPr>
              <a:t>Констатирующий этап </a:t>
            </a:r>
            <a:endParaRPr lang="ru-RU" sz="129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3803275" y="6677614"/>
            <a:ext cx="122408" cy="130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51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0279" y="-16799"/>
            <a:ext cx="9144000" cy="6858000"/>
          </a:xfrm>
          <a:prstGeom prst="rect">
            <a:avLst/>
          </a:prstGeom>
          <a:solidFill>
            <a:srgbClr val="C1EFFF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7" y="50250"/>
            <a:ext cx="842493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Содержание работы на формирующем этапе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старшей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группе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развитие словесного творчества детей старшего дошкольного возраста в </a:t>
            </a:r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процессе составления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сказок.</a:t>
            </a:r>
            <a:endParaRPr lang="ru-RU" altLang="ru-RU" sz="3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71958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1885</TotalTime>
  <Words>804</Words>
  <Application>Microsoft Office PowerPoint</Application>
  <PresentationFormat>Экран (4:3)</PresentationFormat>
  <Paragraphs>129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PMingLiU</vt:lpstr>
      <vt:lpstr>Arial</vt:lpstr>
      <vt:lpstr>Calibri</vt:lpstr>
      <vt:lpstr>Segoe UI Emoji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>Гольская Оксана Геннадьевна</Manager>
  <Company>МИНИСТЕРСТВО ОБРАЗОВАНИЯ И НАУКИ АМУРСКОЙ ОБЛАСТИ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ВКР</dc:title>
  <dc:subject>Развитие словесного творчества детей старшей группы средствами сказки</dc:subject>
  <dc:creator>Новикова Римма Витальевна</dc:creator>
  <cp:lastModifiedBy>Admin</cp:lastModifiedBy>
  <cp:revision>119</cp:revision>
  <dcterms:created xsi:type="dcterms:W3CDTF">2017-11-11T04:59:31Z</dcterms:created>
  <dcterms:modified xsi:type="dcterms:W3CDTF">2018-07-10T01:34:33Z</dcterms:modified>
</cp:coreProperties>
</file>