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sldIdLst>
    <p:sldId id="287" r:id="rId2"/>
    <p:sldId id="289" r:id="rId3"/>
    <p:sldId id="276" r:id="rId4"/>
    <p:sldId id="290" r:id="rId5"/>
    <p:sldId id="291" r:id="rId6"/>
    <p:sldId id="292" r:id="rId7"/>
    <p:sldId id="29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99C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69E98E-AC9B-472A-B383-94DDD8235C99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1163B-1C77-4880-8D12-84E6179798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74045B-60D4-4026-890C-D96DC15C3D13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B7F32-18F2-4DAD-B564-75A1D69D25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D28554-057E-4CFD-8066-EBBF3F8214A8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0CE0D-79E8-43D1-82D3-236BB7C77C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7C23F6-7A68-4087-A69F-AF876552D955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D0076-A57A-4802-8F94-C146EA437C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82F593-5DD4-41B6-9448-D4ECC7197175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C7089-7516-41BA-BD56-DBF9DD1E3C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A73DCE-519B-45B0-AA13-08D2994CAD18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4B501-32DC-455C-BD4B-A686243D28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D0FFCE-F539-43AA-8CB9-014AE7276F45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2CE14-D9AF-4CF7-B301-A941357A20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5D2BC-A509-41AB-B56E-313276D37D9F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76EE-AFD2-4CCA-8815-E275F6FCB7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BF0E47-7313-45AD-A3B3-B3C381A5E9AD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335A8-DD48-4D2E-9276-3704933A59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CAD2C5-890F-41AB-B6A7-4F8BD8C80DE5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8E3F6-B2C5-4E20-B769-749F951A8E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EE3037-1EB0-44A9-B2F1-2F90323374AF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1286B-7D0E-436C-BD90-DC601704F8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8B85924-EC7D-4CF5-8998-84BF88A80E91}" type="datetimeFigureOut">
              <a:rPr lang="ru-RU"/>
              <a:pPr/>
              <a:t>10.07.2018</a:t>
            </a:fld>
            <a:endParaRPr 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B8BCB5-6F1D-4CB4-99FB-14DBED0276F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2" name="Picture 6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250825" y="0"/>
            <a:ext cx="8686800" cy="1447800"/>
          </a:xfrm>
          <a:prstGeom prst="rect">
            <a:avLst/>
          </a:prstGeom>
          <a:noFill/>
        </p:spPr>
      </p:pic>
      <p:pic>
        <p:nvPicPr>
          <p:cNvPr id="60423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6" name="Рисунок 7" descr="Клип_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705262"/>
            <a:ext cx="208915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1" name="Picture 15" descr="rb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" y="1158169"/>
            <a:ext cx="1577975" cy="2089150"/>
          </a:xfrm>
          <a:prstGeom prst="rect">
            <a:avLst/>
          </a:prstGeom>
          <a:noFill/>
        </p:spPr>
      </p:pic>
      <p:pic>
        <p:nvPicPr>
          <p:cNvPr id="60432" name="Picture 16" descr="rb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7588" y="1219201"/>
            <a:ext cx="1727200" cy="2089150"/>
          </a:xfrm>
          <a:prstGeom prst="rect">
            <a:avLst/>
          </a:prstGeom>
          <a:noFill/>
        </p:spPr>
      </p:pic>
      <p:pic>
        <p:nvPicPr>
          <p:cNvPr id="60433" name="Рисунок 7" descr="Клип_2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7588" y="4883943"/>
            <a:ext cx="2160587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8AA51-288C-49E0-A447-9E58C4F03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E4387D-897C-42A5-A12A-55BB307D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58170"/>
            <a:ext cx="8229600" cy="496799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Развлечение 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проектной деятельности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«Народные промыслы»</a:t>
            </a:r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гости </a:t>
            </a:r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Гжельской мастерице»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старшей группе)</a:t>
            </a:r>
          </a:p>
          <a:p>
            <a:pPr marL="0" indent="0" algn="ctr">
              <a:buNone/>
            </a:pP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8A9624-E2E6-4F2A-AFDE-EAC81FD48363}"/>
              </a:ext>
            </a:extLst>
          </p:cNvPr>
          <p:cNvSpPr/>
          <p:nvPr/>
        </p:nvSpPr>
        <p:spPr>
          <a:xfrm>
            <a:off x="2925035" y="5099666"/>
            <a:ext cx="3555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Воспитатель: Ефремова 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Ирина </a:t>
            </a:r>
            <a:r>
              <a:rPr lang="ru-RU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Леоновна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МАДОУ «Детский сад №14»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г. Гусев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179388" y="0"/>
            <a:ext cx="8686800" cy="14478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657600" y="5867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pic>
        <p:nvPicPr>
          <p:cNvPr id="49162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3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B271AE4-6604-4774-96C3-1F4137A22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44A97E-8ADD-4D67-98F3-46B12FE94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endParaRPr lang="ru-RU" sz="1200" b="1" dirty="0"/>
          </a:p>
          <a:p>
            <a:pPr marL="0" indent="0" algn="ctr">
              <a:buNone/>
            </a:pPr>
            <a:r>
              <a:rPr lang="ru-RU" sz="1600" b="1" dirty="0">
                <a:solidFill>
                  <a:srgbClr val="0070C0"/>
                </a:solidFill>
              </a:rPr>
              <a:t>Цель : </a:t>
            </a:r>
            <a:endParaRPr lang="ru-RU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Развивать у детей познавательный интерес к русскому народному декоративно-прикладному искусству; формировать и развивать нравственный, духовный и творческий потенциал ребёнка; создать условия для активного использования знаний и опыта детей в их творческой деятельности.</a:t>
            </a:r>
          </a:p>
          <a:p>
            <a:pPr marL="0" indent="0" algn="ctr">
              <a:buNone/>
            </a:pPr>
            <a:r>
              <a:rPr lang="ru-RU" sz="1600" b="1" dirty="0">
                <a:solidFill>
                  <a:srgbClr val="0070C0"/>
                </a:solidFill>
              </a:rPr>
              <a:t>Задачи :</a:t>
            </a:r>
            <a:endParaRPr lang="ru-RU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- Познакомить детей с историей возникновения промысла и традициями гжельских мастеров.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- Формировать представления детей о богатстве и разнообразии гжельского промысла, особенностях орнамента, цвета, формы.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- Обогащать впечатления детей произведениями современных писателей, поэтов и  композиторов по данной тематике.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- Прививать эстетический вкус к окружающему миру через ознакомление с предметами народного искусства, средствами выразительности изделий народных умельцев.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</a:rPr>
              <a:t>- Воспитывать патриотизм,  уважение к труду народных мастеров и чувство гордости за величие, талант и творческое  наследие  своего  народа.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0070C0"/>
                </a:solidFill>
              </a:rPr>
              <a:t>Привлекать родителей к участию в группе.</a:t>
            </a:r>
          </a:p>
          <a:p>
            <a:pPr marL="0" indent="0" algn="ctr">
              <a:buNone/>
            </a:pPr>
            <a:r>
              <a:rPr lang="ru-RU" sz="1600" b="1" dirty="0">
                <a:solidFill>
                  <a:srgbClr val="0070C0"/>
                </a:solidFill>
              </a:rPr>
              <a:t>Предварительная работа: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0070C0"/>
                </a:solidFill>
              </a:rPr>
              <a:t>Пошив костюмов совместно с родителями, изготовление посуды и расписывание её элементами «Гжель», разучивание стихотворений, танца.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44366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179388" y="0"/>
            <a:ext cx="8686800" cy="14478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657600" y="5867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pic>
        <p:nvPicPr>
          <p:cNvPr id="49162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3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9F590-97BE-4553-A663-E9BCB812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1FE8E-A3BD-4EAF-803C-245B5B9026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1" dirty="0">
                <a:solidFill>
                  <a:srgbClr val="0070C0"/>
                </a:solidFill>
              </a:rPr>
              <a:t>Под музыку входят Гжельская мастерица и дети в костюмах в стиле гжель.</a:t>
            </a:r>
            <a:endParaRPr lang="ru-RU" sz="1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70C0"/>
                </a:solidFill>
              </a:rPr>
              <a:t>Гжельская мастерица (воспитатель):  - </a:t>
            </a:r>
            <a:r>
              <a:rPr lang="ru-RU" sz="1600" dirty="0">
                <a:solidFill>
                  <a:srgbClr val="0070C0"/>
                </a:solidFill>
              </a:rPr>
              <a:t>Здравствуйте, гости дорогие. Рады видеть вас в нашем детском саду. Меня зовут Гжельская мастерица, а это мои маленькие помощники. Мы хотим вам рассказать не сказку, а быль.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886C2C3-9018-442F-840E-7B1D17011A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065" y="1173107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12C5114-2FCB-43CD-8D3E-F9034D401E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588" y="4005064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179388" y="0"/>
            <a:ext cx="8686800" cy="14478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657600" y="5867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pic>
        <p:nvPicPr>
          <p:cNvPr id="49162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3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9F590-97BE-4553-A663-E9BCB812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1FE8E-A3BD-4EAF-803C-245B5B902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68760"/>
            <a:ext cx="4932040" cy="5400600"/>
          </a:xfrm>
        </p:spPr>
        <p:txBody>
          <a:bodyPr/>
          <a:lstStyle/>
          <a:p>
            <a:r>
              <a:rPr lang="ru-RU" sz="1400" b="1" i="1" dirty="0">
                <a:solidFill>
                  <a:srgbClr val="0070C0"/>
                </a:solidFill>
              </a:rPr>
              <a:t>Выходят рассказчики</a:t>
            </a:r>
            <a:endParaRPr lang="ru-RU" sz="1400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0070C0"/>
                </a:solidFill>
              </a:rPr>
              <a:t>1-й: </a:t>
            </a:r>
            <a:r>
              <a:rPr lang="ru-RU" sz="1400" dirty="0">
                <a:solidFill>
                  <a:srgbClr val="0070C0"/>
                </a:solidFill>
              </a:rPr>
              <a:t>Давным-давно это было. В некотором царстве, в российском государстве, недалеко от Москвы, средь дремучих лесов стояла деревушка Гжель. Жили там смелые и умные, добрые и работящие люди. Издавна делали они посуду из белой глины. И вот собрались они однажды и стали думать, как бы им лучше мастерство свое показать, всех людей порадовать, да свой край прославить. Думали-думали и придумали. Решили лепить посуду такую, какой свет не видывал.</a:t>
            </a:r>
          </a:p>
          <a:p>
            <a:r>
              <a:rPr lang="ru-RU" sz="1400" b="1" dirty="0">
                <a:solidFill>
                  <a:srgbClr val="0070C0"/>
                </a:solidFill>
              </a:rPr>
              <a:t>2-й: </a:t>
            </a:r>
            <a:r>
              <a:rPr lang="ru-RU" sz="1400" dirty="0">
                <a:solidFill>
                  <a:srgbClr val="0070C0"/>
                </a:solidFill>
              </a:rPr>
              <a:t>Стал каждый мастер своё умение показывать. Один слепил чайник: носик в виде головки петушка, а на крышке – курочка красуется. </a:t>
            </a:r>
          </a:p>
          <a:p>
            <a:r>
              <a:rPr lang="ru-RU" sz="1400" b="1" dirty="0">
                <a:solidFill>
                  <a:srgbClr val="0070C0"/>
                </a:solidFill>
              </a:rPr>
              <a:t>3-й: </a:t>
            </a:r>
            <a:r>
              <a:rPr lang="ru-RU" sz="1400" dirty="0">
                <a:solidFill>
                  <a:srgbClr val="0070C0"/>
                </a:solidFill>
              </a:rPr>
              <a:t>Другой мастер посмотрел, подивился, но чайник лепить не стал. Увидел он на улице бычка, да и вылепил его.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endParaRPr lang="ru-RU" sz="1400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0070C0"/>
                </a:solidFill>
              </a:rPr>
              <a:t>4-й: </a:t>
            </a:r>
            <a:r>
              <a:rPr lang="ru-RU" sz="1400" dirty="0">
                <a:solidFill>
                  <a:srgbClr val="0070C0"/>
                </a:solidFill>
              </a:rPr>
              <a:t>Третий мастер подивился красоте такой, а сам ещё лучше придумал. Слепил он сахарницу в виде рыбки сказочной. Улыбается рыбка, хвостом помахивает, плавничками потряхивает. Дивная получилась сахарница.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6ABB0AB-B354-468D-AF65-E0C88E467D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610" y="2082800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320835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179388" y="0"/>
            <a:ext cx="8686800" cy="14478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657600" y="5867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pic>
        <p:nvPicPr>
          <p:cNvPr id="49162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3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9F590-97BE-4553-A663-E9BCB812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1FE8E-A3BD-4EAF-803C-245B5B9026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5-й: </a:t>
            </a:r>
            <a:r>
              <a:rPr lang="ru-RU" sz="1400" dirty="0">
                <a:solidFill>
                  <a:srgbClr val="0070C0"/>
                </a:solidFill>
              </a:rPr>
              <a:t>Стали дальше думу думать. Как бы украсить такую затейливую посуду? 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Разошлись по домам. Идут дорогой и смотрят. А вокруг сказочная красота, разливается синь-синева: высокое синее небо с белыми облаками, вдалеке синий лес виднеется, синяя гладь рек и озер, а над ними белый туман стелется.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6-й: </a:t>
            </a:r>
            <a:r>
              <a:rPr lang="ru-RU" sz="1400" dirty="0">
                <a:solidFill>
                  <a:srgbClr val="0070C0"/>
                </a:solidFill>
              </a:rPr>
              <a:t>Вот и задумали они перенести эту синеву на белый фарфор. И всё, что кисть рисует, становится синим и голубым. И цветы, и люди, и птицы, и трава.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Полюбилась нарядная посуда людям, и стали называть ее ласково «Нежно-голубое чудо - сказочная гжель».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0070C0"/>
                </a:solidFill>
              </a:rPr>
              <a:t>Появляется слайд «Сказочная гжель» рассказчики уходят</a:t>
            </a:r>
            <a:endParaRPr lang="ru-RU" sz="14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B7F0166-8459-46D3-A6C8-165FCAE13AF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2401876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846889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179388" y="0"/>
            <a:ext cx="8686800" cy="14478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657600" y="5867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pic>
        <p:nvPicPr>
          <p:cNvPr id="49162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3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9F590-97BE-4553-A663-E9BCB812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1FE8E-A3BD-4EAF-803C-245B5B9026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8-й:</a:t>
            </a:r>
            <a:r>
              <a:rPr lang="ru-RU" sz="1400" dirty="0">
                <a:solidFill>
                  <a:srgbClr val="0070C0"/>
                </a:solidFill>
              </a:rPr>
              <a:t> Ай да посуда, что за диво, до чего же хороша,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Так нарядна, так красива! Расписная, вся в цветах!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9-й:</a:t>
            </a:r>
            <a:r>
              <a:rPr lang="ru-RU" sz="1400" dirty="0">
                <a:solidFill>
                  <a:srgbClr val="0070C0"/>
                </a:solidFill>
              </a:rPr>
              <a:t> Сотворили это чудо не за тридевять земель,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Расписали ту посуду на Руси, в местечке Гжель.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 </a:t>
            </a:r>
            <a:r>
              <a:rPr lang="ru-RU" sz="1400" b="1" dirty="0">
                <a:solidFill>
                  <a:srgbClr val="0070C0"/>
                </a:solidFill>
              </a:rPr>
              <a:t>10-й:</a:t>
            </a:r>
            <a:r>
              <a:rPr lang="ru-RU" sz="1400" dirty="0">
                <a:solidFill>
                  <a:srgbClr val="0070C0"/>
                </a:solidFill>
              </a:rPr>
              <a:t> Синяя сказка – глазам загляденье,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Яркий узор и простой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В сердце храним мы любовь, уваженье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К ремеслам России родной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11-й:</a:t>
            </a:r>
            <a:r>
              <a:rPr lang="ru-RU" sz="1400" dirty="0">
                <a:solidFill>
                  <a:srgbClr val="0070C0"/>
                </a:solidFill>
              </a:rPr>
              <a:t> Тебе, Россия, мы танцуем,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Ведём свой вечный хоровод,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Тебя от всей души мы любим 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И прославляем наш народ!</a:t>
            </a:r>
          </a:p>
          <a:p>
            <a:pPr marL="0" indent="0">
              <a:buNone/>
            </a:pPr>
            <a:r>
              <a:rPr lang="ru-RU" sz="1400" b="1" i="1" dirty="0">
                <a:solidFill>
                  <a:srgbClr val="0070C0"/>
                </a:solidFill>
              </a:rPr>
              <a:t>Парный танец «Гжель»</a:t>
            </a:r>
            <a:endParaRPr lang="ru-RU" sz="14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898AD83E-3CAB-4F7F-B4C7-E668FF598E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860" y="2204864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493591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head1"/>
          <p:cNvPicPr>
            <a:picLocks noChangeAspect="1" noChangeArrowheads="1"/>
          </p:cNvPicPr>
          <p:nvPr/>
        </p:nvPicPr>
        <p:blipFill>
          <a:blip r:embed="rId2"/>
          <a:srcRect l="19492" r="20338" b="45410"/>
          <a:stretch>
            <a:fillRect/>
          </a:stretch>
        </p:blipFill>
        <p:spPr bwMode="auto">
          <a:xfrm>
            <a:off x="179388" y="0"/>
            <a:ext cx="8686800" cy="1447800"/>
          </a:xfrm>
          <a:prstGeom prst="rect">
            <a:avLst/>
          </a:prstGeom>
          <a:noFill/>
        </p:spPr>
      </p:pic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657600" y="5867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pic>
        <p:nvPicPr>
          <p:cNvPr id="49162" name="Рисунок 2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3" descr="Клип_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9F590-97BE-4553-A663-E9BCB812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D1FE8E-A3BD-4EAF-803C-245B5B902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Ведущий: </a:t>
            </a:r>
            <a:r>
              <a:rPr lang="ru-RU" sz="1400" dirty="0">
                <a:solidFill>
                  <a:srgbClr val="0070C0"/>
                </a:solidFill>
              </a:rPr>
              <a:t>Ах, как хорошо,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В танце покружиться.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Снова встанем в хоровод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Будем веселиться. 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И вы гости не сидите,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Поиграть к нам</a:t>
            </a:r>
            <a:endParaRPr lang="ru-RU" sz="1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 выходите!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( дети приглашают родителей в хоровод)</a:t>
            </a:r>
            <a:endParaRPr lang="ru-RU" sz="1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400" b="1" i="1" dirty="0">
                <a:solidFill>
                  <a:srgbClr val="0070C0"/>
                </a:solidFill>
              </a:rPr>
              <a:t>Русская народная игра «В хороводе были мы»</a:t>
            </a:r>
            <a:endParaRPr lang="ru-RU" sz="1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 Ведущий: </a:t>
            </a:r>
            <a:endParaRPr lang="ru-RU" sz="14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Как мы любим веселиться, 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Но умеем и трудиться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1-й: </a:t>
            </a:r>
            <a:r>
              <a:rPr lang="ru-RU" sz="1400" dirty="0">
                <a:solidFill>
                  <a:srgbClr val="0070C0"/>
                </a:solidFill>
              </a:rPr>
              <a:t>Хоть не в Гжели живем,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Но традиции мы </a:t>
            </a:r>
            <a:r>
              <a:rPr lang="ru-RU" sz="1400" dirty="0" err="1">
                <a:solidFill>
                  <a:srgbClr val="0070C0"/>
                </a:solidFill>
              </a:rPr>
              <a:t>чтем</a:t>
            </a:r>
            <a:r>
              <a:rPr lang="ru-RU" sz="1400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2-й: </a:t>
            </a:r>
            <a:r>
              <a:rPr lang="ru-RU" sz="1400" dirty="0">
                <a:solidFill>
                  <a:srgbClr val="0070C0"/>
                </a:solidFill>
              </a:rPr>
              <a:t>И игрушки, и посуду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Представлять сейчас вам будем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3-й: </a:t>
            </a:r>
            <a:r>
              <a:rPr lang="ru-RU" sz="1400" dirty="0">
                <a:solidFill>
                  <a:srgbClr val="0070C0"/>
                </a:solidFill>
              </a:rPr>
              <a:t>Очень любим синий цвет,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70C0"/>
                </a:solidFill>
              </a:rPr>
              <a:t>Потому что краше нет.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</a:rPr>
              <a:t>Дети берут свои поделки, проносят их перед гостями и выходят </a:t>
            </a:r>
            <a:r>
              <a:rPr lang="ru-RU" sz="1400" b="1">
                <a:solidFill>
                  <a:srgbClr val="0070C0"/>
                </a:solidFill>
              </a:rPr>
              <a:t>из зала.</a:t>
            </a:r>
            <a:endParaRPr lang="ru-RU" sz="1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14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CEEB897-0860-41A5-8B49-783B8F258D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610" y="1460500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4274336-B1A9-426F-A418-453212E55D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954" y="4137529"/>
            <a:ext cx="3779912" cy="2519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852151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592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Гжель</dc:title>
  <dc:creator>Хозяин</dc:creator>
  <cp:lastModifiedBy>user-14</cp:lastModifiedBy>
  <cp:revision>13</cp:revision>
  <cp:lastPrinted>1601-01-01T00:00:00Z</cp:lastPrinted>
  <dcterms:created xsi:type="dcterms:W3CDTF">2009-04-01T17:29:31Z</dcterms:created>
  <dcterms:modified xsi:type="dcterms:W3CDTF">2018-07-10T07:31:49Z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