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5" r:id="rId7"/>
    <p:sldId id="264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8128000" cy="5418666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9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0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9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58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0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38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45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909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8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76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A8B5B-22A2-43D7-803E-EB882789F06B}" type="datetimeFigureOut">
              <a:rPr lang="ru-RU" smtClean="0"/>
              <a:pPr/>
              <a:t>05.10.2016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63D5D-734E-4A2D-BD35-E85888868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54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95942"/>
            <a:ext cx="10210800" cy="5773783"/>
          </a:xfrm>
        </p:spPr>
        <p:txBody>
          <a:bodyPr>
            <a:normAutofit/>
          </a:bodyPr>
          <a:lstStyle/>
          <a:p>
            <a:r>
              <a:rPr lang="ru-RU" dirty="0" smtClean="0"/>
              <a:t>Типовые задания по иностранному языку в рамках проведения контрольных работ по письменной речи в формате ОГЭ.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4982" y="6857998"/>
            <a:ext cx="670124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75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8912"/>
            <a:ext cx="10896600" cy="583125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2648" y="1184716"/>
            <a:ext cx="110825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dirty="0"/>
              <a:t>существительные во множественном числе (например, </a:t>
            </a:r>
            <a:r>
              <a:rPr lang="ru-RU" sz="4000" dirty="0" err="1"/>
              <a:t>activities</a:t>
            </a:r>
            <a:r>
              <a:rPr lang="ru-RU" sz="4000" dirty="0"/>
              <a:t>, </a:t>
            </a:r>
            <a:r>
              <a:rPr lang="ru-RU" sz="4000" dirty="0" err="1"/>
              <a:t>tomatoes</a:t>
            </a:r>
            <a:r>
              <a:rPr lang="ru-RU" sz="4000" dirty="0"/>
              <a:t>);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sz="4000" dirty="0"/>
              <a:t>личные местоимения в объектном падеже,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/>
              <a:t> возвратные местоимения; 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r>
              <a:rPr lang="ru-RU" sz="4000" dirty="0"/>
              <a:t>имена прилагательные в положительной, сравнительной и превосходной степенях;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936" y="320040"/>
            <a:ext cx="9765792" cy="11295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научиться делать меньше ошибок?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Тренируем грамматику в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тематических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текстах!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Прочитываем (просматриваем) текст с самого начала (даже те предложения, которые не содержат пропусков). Это поможет понять, какие формы использовать.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со словарём (рассматривать все варианты однокоренных слов)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032" y="420623"/>
            <a:ext cx="11640312" cy="1052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Когда начинать  работу </a:t>
            </a:r>
            <a:r>
              <a:rPr lang="ru-RU" sz="5400" b="1" dirty="0" smtClean="0"/>
              <a:t>по подготовке </a:t>
            </a:r>
            <a:r>
              <a:rPr lang="ru-RU" sz="5400" b="1" dirty="0"/>
              <a:t>к выполнению заданий в формате ОГЭ</a:t>
            </a:r>
            <a:r>
              <a:rPr lang="ru-RU" sz="5400" b="1" dirty="0" smtClean="0"/>
              <a:t>?</a:t>
            </a:r>
          </a:p>
          <a:p>
            <a:endParaRPr lang="ru-RU" sz="6000" b="1" dirty="0"/>
          </a:p>
          <a:p>
            <a:pPr algn="ctr"/>
            <a:r>
              <a:rPr lang="ru-RU" sz="6000" b="1" dirty="0"/>
              <a:t>С 5 </a:t>
            </a:r>
            <a:r>
              <a:rPr lang="ru-RU" sz="6000" b="1" dirty="0" smtClean="0"/>
              <a:t>класса!</a:t>
            </a:r>
            <a:endParaRPr lang="ru-RU" sz="6000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личного характера.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2952" y="2961704"/>
            <a:ext cx="74649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выделены 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784" y="484632"/>
            <a:ext cx="111465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NewRoman"/>
              </a:rPr>
              <a:t>Основные ошибки по К1 «Решение коммуникативной задачи»: даны неполные ответы,</a:t>
            </a:r>
          </a:p>
          <a:p>
            <a:r>
              <a:rPr lang="ru-RU" sz="4400" dirty="0">
                <a:latin typeface="TimesNewRoman"/>
              </a:rPr>
              <a:t>даны ответы на один, два вопроса, односложно отвечают на вопрос </a:t>
            </a:r>
            <a:r>
              <a:rPr lang="ru-RU" sz="4400" dirty="0" err="1" smtClean="0">
                <a:latin typeface="TimesNewRoman"/>
              </a:rPr>
              <a:t>why</a:t>
            </a:r>
            <a:r>
              <a:rPr lang="ru-RU" sz="4400" dirty="0" smtClean="0">
                <a:latin typeface="TimesNewRoman"/>
              </a:rPr>
              <a:t>?: </a:t>
            </a:r>
          </a:p>
          <a:p>
            <a:r>
              <a:rPr lang="ru-RU" sz="4400" dirty="0" err="1" smtClean="0">
                <a:latin typeface="TimesNewRoman"/>
              </a:rPr>
              <a:t>It’s</a:t>
            </a:r>
            <a:r>
              <a:rPr lang="ru-RU" sz="4400" dirty="0" smtClean="0">
                <a:latin typeface="TimesNewRoman"/>
              </a:rPr>
              <a:t> </a:t>
            </a:r>
            <a:r>
              <a:rPr lang="ru-RU" sz="4400" dirty="0" err="1">
                <a:latin typeface="TimesNewRoman"/>
              </a:rPr>
              <a:t>good</a:t>
            </a:r>
            <a:r>
              <a:rPr lang="ru-RU" sz="4400" dirty="0">
                <a:latin typeface="TimesNewRoman"/>
              </a:rPr>
              <a:t>, </a:t>
            </a:r>
            <a:r>
              <a:rPr lang="ru-RU" sz="4400" dirty="0" err="1">
                <a:latin typeface="TimesNewRoman"/>
              </a:rPr>
              <a:t>It’s</a:t>
            </a:r>
            <a:r>
              <a:rPr lang="ru-RU" sz="4400" dirty="0">
                <a:latin typeface="TimesNewRoman"/>
              </a:rPr>
              <a:t> </a:t>
            </a:r>
            <a:r>
              <a:rPr lang="ru-RU" sz="4400" dirty="0" err="1">
                <a:latin typeface="TimesNewRoman"/>
              </a:rPr>
              <a:t>interesting</a:t>
            </a:r>
            <a:r>
              <a:rPr lang="ru-RU" sz="4400" dirty="0">
                <a:latin typeface="TimesNewRoman"/>
              </a:rPr>
              <a:t>;</a:t>
            </a:r>
          </a:p>
          <a:p>
            <a:r>
              <a:rPr lang="ru-RU" sz="4400" dirty="0">
                <a:latin typeface="TimesNewRoman"/>
              </a:rPr>
              <a:t>задают три вопроса, хотя в задании требуется отвечать на вопросы.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5302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496" y="1188720"/>
            <a:ext cx="11292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dirty="0">
                <a:latin typeface="TimesNewRoman"/>
              </a:rPr>
              <a:t>Типичными ошибками по К2 «Организация текста» являются следующие: неправильно</a:t>
            </a:r>
          </a:p>
          <a:p>
            <a:r>
              <a:rPr lang="ru-RU" sz="4200" dirty="0">
                <a:latin typeface="TimesNewRoman"/>
              </a:rPr>
              <a:t>пишут адрес (обратный порядок написания, неправильный полный адрес), нет ссылки </a:t>
            </a:r>
            <a:r>
              <a:rPr lang="ru-RU" sz="4200" dirty="0" smtClean="0">
                <a:latin typeface="TimesNewRoman"/>
              </a:rPr>
              <a:t>на предыдущие </a:t>
            </a:r>
            <a:r>
              <a:rPr lang="ru-RU" sz="4200" dirty="0">
                <a:latin typeface="TimesNewRoman"/>
              </a:rPr>
              <a:t>контакты, завершающая фраза не на отдельной строке.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99646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740664"/>
            <a:ext cx="110550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Результаты оценивания личного письма по К3 «Лексико-грамматическое оформление</a:t>
            </a:r>
          </a:p>
          <a:p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текста» выявили следующее: допускаются, в основном, грамматические ошибки базового</a:t>
            </a:r>
          </a:p>
          <a:p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уровня в употреблении артиклей, предлогов, модальных глаголов, глаголов в 3-м лице </a:t>
            </a:r>
            <a:r>
              <a:rPr lang="ru-RU" sz="3600" b="1" dirty="0" err="1">
                <a:latin typeface="TimesNewRoman"/>
                <a:cs typeface="Times New Roman" panose="02020603050405020304" pitchFamily="18" charset="0"/>
              </a:rPr>
              <a:t>ед.ч</a:t>
            </a:r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. в</a:t>
            </a:r>
            <a:r>
              <a:rPr lang="ru-RU" sz="3600" b="1" dirty="0" smtClean="0">
                <a:latin typeface="TimesNewRoman"/>
                <a:cs typeface="Times New Roman" panose="02020603050405020304" pitchFamily="18" charset="0"/>
              </a:rPr>
              <a:t> настоящем </a:t>
            </a:r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простом времени, путают временные формы, не соблюдают правильного </a:t>
            </a:r>
            <a:r>
              <a:rPr lang="ru-RU" sz="3600" b="1" dirty="0" smtClean="0">
                <a:latin typeface="TimesNewRoman"/>
                <a:cs typeface="Times New Roman" panose="02020603050405020304" pitchFamily="18" charset="0"/>
              </a:rPr>
              <a:t>порядка слов </a:t>
            </a:r>
            <a:r>
              <a:rPr lang="ru-RU" sz="3600" b="1" dirty="0">
                <a:latin typeface="TimesNewRoman"/>
                <a:cs typeface="Times New Roman" panose="02020603050405020304" pitchFamily="18" charset="0"/>
              </a:rPr>
              <a:t>в предложении.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43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768" y="429768"/>
            <a:ext cx="111465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TimesNewRoman"/>
              </a:rPr>
              <a:t>По К4 «Орфография и пунктуация» основными были орфографические ошибки.</a:t>
            </a:r>
          </a:p>
          <a:p>
            <a:r>
              <a:rPr lang="ru-RU" sz="4400" dirty="0">
                <a:latin typeface="TimesNewRoman"/>
              </a:rPr>
              <a:t>В устной части КИМ ОГЭ по английскому языку в 2016 году произошли изменения.</a:t>
            </a:r>
          </a:p>
          <a:p>
            <a:r>
              <a:rPr lang="ru-RU" sz="4400" dirty="0">
                <a:latin typeface="TimesNewRoman"/>
              </a:rPr>
              <a:t>Раздел 5 включал в себя 3 задания. Кроме того, была изменена процедура проведения и </a:t>
            </a:r>
            <a:r>
              <a:rPr lang="ru-RU" sz="4400" dirty="0" smtClean="0">
                <a:latin typeface="TimesNewRoman"/>
              </a:rPr>
              <a:t>проверки </a:t>
            </a:r>
            <a:r>
              <a:rPr lang="ru-RU" sz="4400" dirty="0">
                <a:latin typeface="TimesNewRoman"/>
              </a:rPr>
              <a:t>устной части экзамена.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18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Типовые задания по иностранному языку в рамках проведения контрольных работ по </a:t>
            </a:r>
            <a:r>
              <a:rPr lang="ru-RU" dirty="0" smtClean="0"/>
              <a:t>устной </a:t>
            </a:r>
            <a:r>
              <a:rPr lang="ru-RU" dirty="0"/>
              <a:t>речи в формате ОГЭ.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3 задания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5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9224" y="1591056"/>
            <a:ext cx="107045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NewRoman"/>
              </a:rPr>
              <a:t>Понимание участником ОГЭ содержания </a:t>
            </a:r>
            <a:r>
              <a:rPr lang="ru-RU" sz="3600" dirty="0" smtClean="0">
                <a:latin typeface="TimesNewRoman"/>
              </a:rPr>
              <a:t>читаемого текста </a:t>
            </a:r>
            <a:r>
              <a:rPr lang="ru-RU" sz="3600" dirty="0">
                <a:latin typeface="TimesNewRoman"/>
              </a:rPr>
              <a:t>определяется используемой интонацией (беглостью речи, </a:t>
            </a:r>
            <a:r>
              <a:rPr lang="ru-RU" sz="3600" dirty="0" err="1">
                <a:latin typeface="TimesNewRoman"/>
              </a:rPr>
              <a:t>паузацией</a:t>
            </a:r>
            <a:r>
              <a:rPr lang="ru-RU" sz="3600" dirty="0">
                <a:latin typeface="TimesNewRoman"/>
              </a:rPr>
              <a:t>, фразовым </a:t>
            </a:r>
            <a:r>
              <a:rPr lang="ru-RU" sz="3600" dirty="0" smtClean="0">
                <a:latin typeface="TimesNewRoman"/>
              </a:rPr>
              <a:t>ударением</a:t>
            </a:r>
            <a:r>
              <a:rPr lang="ru-RU" sz="3600" dirty="0">
                <a:latin typeface="TimesNewRoman"/>
              </a:rPr>
              <a:t>, тоном и его движением), а также произносимыми звуками в потоке речи и </a:t>
            </a:r>
            <a:r>
              <a:rPr lang="ru-RU" sz="3600" dirty="0" smtClean="0">
                <a:latin typeface="TimesNewRoman"/>
              </a:rPr>
              <a:t>словесным ударением</a:t>
            </a:r>
            <a:r>
              <a:rPr lang="ru-RU" sz="3600" dirty="0">
                <a:latin typeface="TimesNewRoman"/>
              </a:rPr>
              <a:t>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524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АНАЛИЗ РЕЗУЛЬТАТОВ ОГЭ-9 ПО АНГЛИЙСКОМУ ЯЗЫКУ 2016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Экзамен по английскому языку в 2016 году в Краснодарском крае сдавало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3868</a:t>
            </a:r>
            <a:r>
              <a:rPr lang="ru-RU" b="1" dirty="0" smtClean="0"/>
              <a:t> выпускников основной школы. Из них </a:t>
            </a:r>
            <a:r>
              <a:rPr lang="ru-RU" b="1" dirty="0" smtClean="0">
                <a:solidFill>
                  <a:srgbClr val="C00000"/>
                </a:solidFill>
              </a:rPr>
              <a:t>612</a:t>
            </a:r>
            <a:r>
              <a:rPr lang="ru-RU" b="1" dirty="0" smtClean="0"/>
              <a:t> выпускников из </a:t>
            </a:r>
            <a:r>
              <a:rPr lang="ru-RU" b="1" dirty="0" smtClean="0">
                <a:solidFill>
                  <a:srgbClr val="C00000"/>
                </a:solidFill>
              </a:rPr>
              <a:t>г. Сочи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 Результаты сдававших ОГЭ по английскому языку показывают, что программа освоена 97,8 % выпускников. Из них 77,6% экзаменуемых освоили учебное содержание предмета «английский язык» на качественно высоком уровне, получив школьные отметки «5» (41,5%) и «4» (36,1%). Отметку «3» получили 20,2%. Не преодолели данный порог 2,2 % выпускников.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936" y="786385"/>
            <a:ext cx="111099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NewRoman"/>
              </a:rPr>
              <a:t>ТИПИЧНЫЕ ОШИБКИ:</a:t>
            </a:r>
          </a:p>
          <a:p>
            <a:endParaRPr lang="ru-RU" sz="3600" b="1" dirty="0" smtClean="0">
              <a:latin typeface="TimesNewRoman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NewRoman"/>
              </a:rPr>
              <a:t> </a:t>
            </a:r>
            <a:r>
              <a:rPr lang="ru-RU" sz="4400" dirty="0" smtClean="0">
                <a:latin typeface="TimesNewRoman"/>
              </a:rPr>
              <a:t>использование </a:t>
            </a:r>
            <a:r>
              <a:rPr lang="ru-RU" sz="4400" dirty="0">
                <a:latin typeface="TimesNewRoman"/>
              </a:rPr>
              <a:t>неправильного тона для оформления законченной смысловой группы, незаконченной</a:t>
            </a:r>
          </a:p>
          <a:p>
            <a:r>
              <a:rPr lang="ru-RU" sz="4400" dirty="0" smtClean="0">
                <a:latin typeface="TimesNewRoman"/>
              </a:rPr>
              <a:t>     группы;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4400" dirty="0" smtClean="0">
                <a:latin typeface="TimesNewRoman"/>
              </a:rPr>
              <a:t>неправильная </a:t>
            </a:r>
            <a:r>
              <a:rPr lang="ru-RU" sz="4400" dirty="0">
                <a:latin typeface="TimesNewRoman"/>
              </a:rPr>
              <a:t>расстановка </a:t>
            </a:r>
            <a:r>
              <a:rPr lang="ru-RU" sz="4400" dirty="0" smtClean="0">
                <a:latin typeface="TimesNewRoman"/>
              </a:rPr>
              <a:t>пауз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0315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488" y="512064"/>
            <a:ext cx="109270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NewRoman"/>
              </a:rPr>
              <a:t> </a:t>
            </a:r>
            <a:r>
              <a:rPr lang="ru-RU" sz="3600" dirty="0">
                <a:latin typeface="TimesNewRoman"/>
              </a:rPr>
              <a:t>неправильное произнесение межзубных [ð]/ [θ] и фрикативных согласных [z]/[s];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>
                <a:latin typeface="TimesNewRoman"/>
              </a:rPr>
              <a:t>неправильное чтение окончания -</a:t>
            </a:r>
            <a:r>
              <a:rPr lang="ru-RU" sz="3600" dirty="0" err="1">
                <a:latin typeface="TimesNewRoman"/>
              </a:rPr>
              <a:t>ed</a:t>
            </a:r>
            <a:r>
              <a:rPr lang="ru-RU" sz="3600" dirty="0">
                <a:latin typeface="TimesNewRoman"/>
              </a:rPr>
              <a:t> (</a:t>
            </a:r>
            <a:r>
              <a:rPr lang="ru-RU" sz="3600" dirty="0" err="1">
                <a:latin typeface="TimesNewRoman"/>
              </a:rPr>
              <a:t>cooked</a:t>
            </a:r>
            <a:r>
              <a:rPr lang="ru-RU" sz="3600" dirty="0">
                <a:latin typeface="TimesNewRoman"/>
              </a:rPr>
              <a:t>, </a:t>
            </a:r>
            <a:r>
              <a:rPr lang="ru-RU" sz="3600" dirty="0" err="1">
                <a:latin typeface="TimesNewRoman"/>
              </a:rPr>
              <a:t>fried,baked</a:t>
            </a:r>
            <a:r>
              <a:rPr lang="ru-RU" sz="3600" dirty="0" smtClean="0">
                <a:latin typeface="TimesNewRoman"/>
              </a:rPr>
              <a:t>);</a:t>
            </a:r>
            <a:endParaRPr lang="ru-RU" sz="3600" dirty="0">
              <a:latin typeface="TimesNewRoman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>
                <a:latin typeface="TimesNewRoman"/>
              </a:rPr>
              <a:t>неправильное чтение числительных (5000, 18th, 1890, 1721</a:t>
            </a:r>
            <a:r>
              <a:rPr lang="ru-RU" sz="3600" dirty="0" smtClean="0">
                <a:latin typeface="TimesNewRoman"/>
              </a:rPr>
              <a:t>);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NewRoman"/>
              </a:rPr>
              <a:t> </a:t>
            </a:r>
            <a:r>
              <a:rPr lang="ru-RU" sz="3600" dirty="0">
                <a:latin typeface="TimesNewRoman"/>
              </a:rPr>
              <a:t>неправильное произношение слов (</a:t>
            </a:r>
            <a:r>
              <a:rPr lang="ru-RU" sz="3600" dirty="0" err="1" smtClean="0">
                <a:latin typeface="TimesNewRoman"/>
              </a:rPr>
              <a:t>breath</a:t>
            </a:r>
            <a:r>
              <a:rPr lang="ru-RU" sz="3600" dirty="0" smtClean="0">
                <a:latin typeface="TimesNewRoman"/>
              </a:rPr>
              <a:t>, </a:t>
            </a:r>
            <a:r>
              <a:rPr lang="en-US" sz="3600" dirty="0" smtClean="0">
                <a:latin typeface="TimesNewRoman"/>
              </a:rPr>
              <a:t>paste</a:t>
            </a:r>
            <a:r>
              <a:rPr lang="en-US" sz="3600" dirty="0">
                <a:latin typeface="TimesNewRoman"/>
              </a:rPr>
              <a:t>, however, </a:t>
            </a:r>
            <a:r>
              <a:rPr lang="en-US" sz="3600" dirty="0" smtClean="0">
                <a:latin typeface="TimesNewRoman"/>
              </a:rPr>
              <a:t>ancient,</a:t>
            </a:r>
            <a:r>
              <a:rPr lang="ru-RU" sz="3600" dirty="0" smtClean="0">
                <a:latin typeface="TimesNewRoman"/>
              </a:rPr>
              <a:t> </a:t>
            </a:r>
            <a:r>
              <a:rPr lang="en-US" sz="3600" dirty="0" smtClean="0">
                <a:latin typeface="TimesNewRoman"/>
              </a:rPr>
              <a:t>Egypt</a:t>
            </a:r>
            <a:r>
              <a:rPr lang="en-US" sz="3600" dirty="0">
                <a:latin typeface="TimesNewRoman"/>
              </a:rPr>
              <a:t>, salt, mint, jars, comfortable, vegetable, sugar, grew, purple, farmers).</a:t>
            </a:r>
            <a:endParaRPr lang="en-US" sz="3600" dirty="0">
              <a:latin typeface="TimesNewRoman"/>
            </a:endParaRPr>
          </a:p>
        </p:txBody>
      </p:sp>
    </p:spTree>
    <p:extLst>
      <p:ext uri="{BB962C8B-B14F-4D97-AF65-F5344CB8AC3E}">
        <p14:creationId xmlns:p14="http://schemas.microsoft.com/office/powerpoint/2010/main" val="16414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8952" y="438912"/>
            <a:ext cx="105796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Задание </a:t>
            </a:r>
            <a:r>
              <a:rPr lang="ru-RU" sz="3600" b="1" dirty="0" smtClean="0"/>
              <a:t>2.</a:t>
            </a:r>
          </a:p>
          <a:p>
            <a:endParaRPr lang="ru-RU" sz="3600" b="1" dirty="0"/>
          </a:p>
          <a:p>
            <a:endParaRPr lang="ru-RU" sz="3600" b="1" dirty="0" smtClean="0"/>
          </a:p>
          <a:p>
            <a:r>
              <a:rPr lang="ru-RU" sz="3600" dirty="0" smtClean="0">
                <a:latin typeface="TimesNewRoman"/>
              </a:rPr>
              <a:t>Были выявлены </a:t>
            </a:r>
            <a:r>
              <a:rPr lang="ru-RU" sz="3600" dirty="0">
                <a:latin typeface="TimesNewRoman"/>
              </a:rPr>
              <a:t>следующие ошибки: </a:t>
            </a:r>
            <a:endParaRPr lang="ru-RU" sz="3600" dirty="0" smtClean="0">
              <a:latin typeface="TimesNewRoman"/>
            </a:endParaRPr>
          </a:p>
          <a:p>
            <a:r>
              <a:rPr lang="ru-RU" sz="3600" dirty="0" smtClean="0">
                <a:latin typeface="TimesNewRoman"/>
              </a:rPr>
              <a:t>- отвечали </a:t>
            </a:r>
            <a:r>
              <a:rPr lang="ru-RU" sz="3600" dirty="0">
                <a:latin typeface="TimesNewRoman"/>
              </a:rPr>
              <a:t>на вопросы односложно: одним словом или </a:t>
            </a:r>
            <a:r>
              <a:rPr lang="ru-RU" sz="3600" dirty="0" smtClean="0">
                <a:latin typeface="TimesNewRoman"/>
              </a:rPr>
              <a:t>словосочетанием</a:t>
            </a:r>
            <a:r>
              <a:rPr lang="ru-RU" sz="3600" dirty="0">
                <a:latin typeface="TimesNewRoman"/>
              </a:rPr>
              <a:t>, затруднялись с ответом на вопросы </a:t>
            </a:r>
            <a:r>
              <a:rPr lang="ru-RU" sz="3600" dirty="0" err="1">
                <a:latin typeface="TimesNewRoman"/>
              </a:rPr>
              <a:t>Do</a:t>
            </a:r>
            <a:r>
              <a:rPr lang="ru-RU" sz="3600" dirty="0">
                <a:latin typeface="TimesNewRoman"/>
              </a:rPr>
              <a:t> </a:t>
            </a:r>
            <a:r>
              <a:rPr lang="ru-RU" sz="3600" dirty="0" err="1">
                <a:latin typeface="TimesNewRoman"/>
              </a:rPr>
              <a:t>you</a:t>
            </a:r>
            <a:r>
              <a:rPr lang="ru-RU" sz="3600" dirty="0">
                <a:latin typeface="TimesNewRoman"/>
              </a:rPr>
              <a:t> </a:t>
            </a:r>
            <a:r>
              <a:rPr lang="ru-RU" sz="3600" dirty="0" err="1">
                <a:latin typeface="TimesNewRoman"/>
              </a:rPr>
              <a:t>think</a:t>
            </a:r>
            <a:r>
              <a:rPr lang="ru-RU" sz="3600" dirty="0">
                <a:latin typeface="TimesNewRoman"/>
              </a:rPr>
              <a:t> </a:t>
            </a:r>
            <a:r>
              <a:rPr lang="ru-RU" sz="3600" dirty="0" err="1">
                <a:latin typeface="TimesNewRoman"/>
              </a:rPr>
              <a:t>that</a:t>
            </a:r>
            <a:r>
              <a:rPr lang="ru-RU" sz="3600" dirty="0">
                <a:latin typeface="TimesNewRoman"/>
              </a:rPr>
              <a:t>… </a:t>
            </a:r>
            <a:r>
              <a:rPr lang="ru-RU" sz="3600" dirty="0" err="1">
                <a:latin typeface="TimesNewRoman"/>
              </a:rPr>
              <a:t>Why</a:t>
            </a:r>
            <a:r>
              <a:rPr lang="ru-RU" sz="3600" dirty="0">
                <a:latin typeface="TimesNewRoman"/>
              </a:rPr>
              <a:t>? </a:t>
            </a:r>
            <a:r>
              <a:rPr lang="ru-RU" sz="3600" dirty="0" err="1">
                <a:latin typeface="TimesNewRoman"/>
              </a:rPr>
              <a:t>What</a:t>
            </a:r>
            <a:r>
              <a:rPr lang="ru-RU" sz="3600" dirty="0">
                <a:latin typeface="TimesNewRoman"/>
              </a:rPr>
              <a:t> </a:t>
            </a:r>
            <a:r>
              <a:rPr lang="ru-RU" sz="3600" dirty="0" err="1">
                <a:latin typeface="TimesNewRoman"/>
              </a:rPr>
              <a:t>would</a:t>
            </a:r>
            <a:r>
              <a:rPr lang="ru-RU" sz="3600" dirty="0">
                <a:latin typeface="TimesNewRoman"/>
              </a:rPr>
              <a:t> </a:t>
            </a:r>
            <a:r>
              <a:rPr lang="ru-RU" sz="3600" dirty="0" err="1" smtClean="0">
                <a:latin typeface="TimesNewRoman"/>
              </a:rPr>
              <a:t>you</a:t>
            </a:r>
            <a:r>
              <a:rPr lang="ru-RU" sz="3600" dirty="0" smtClean="0">
                <a:latin typeface="TimesNewRoman"/>
              </a:rPr>
              <a:t> </a:t>
            </a:r>
            <a:r>
              <a:rPr lang="en-US" sz="3600" dirty="0" smtClean="0">
                <a:latin typeface="TimesNewRoman"/>
              </a:rPr>
              <a:t>recommend</a:t>
            </a:r>
            <a:r>
              <a:rPr lang="en-US" sz="3600" dirty="0">
                <a:latin typeface="TimesNewRoman"/>
              </a:rPr>
              <a:t>? What hobby would you do if you had more free time</a:t>
            </a:r>
            <a:r>
              <a:rPr lang="en-US" sz="3600" dirty="0" smtClean="0">
                <a:latin typeface="TimesNewRoman"/>
              </a:rPr>
              <a:t>?</a:t>
            </a:r>
            <a:endParaRPr lang="en-US" sz="3600" dirty="0">
              <a:latin typeface="TimesNewRoman"/>
            </a:endParaRPr>
          </a:p>
        </p:txBody>
      </p:sp>
    </p:spTree>
    <p:extLst>
      <p:ext uri="{BB962C8B-B14F-4D97-AF65-F5344CB8AC3E}">
        <p14:creationId xmlns:p14="http://schemas.microsoft.com/office/powerpoint/2010/main" val="16963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337" y="274320"/>
            <a:ext cx="80822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87784069"/>
              </p:ext>
            </p:extLst>
          </p:nvPr>
        </p:nvGraphicFramePr>
        <p:xfrm>
          <a:off x="1554480" y="719666"/>
          <a:ext cx="9269730" cy="5944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55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930" y="697230"/>
            <a:ext cx="11144250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Рекомендации по подготовке к ОГЭ по английскому языку в 2017 году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Необходимо научить школьников внимательно читать задания и извлекать из них </a:t>
            </a:r>
            <a:r>
              <a:rPr lang="ru-RU" sz="4000" b="1" u="sng" dirty="0" smtClean="0"/>
              <a:t>максимум</a:t>
            </a:r>
            <a:r>
              <a:rPr lang="ru-RU" sz="4000" b="1" dirty="0" smtClean="0"/>
              <a:t> информации, которая поможет при их выполнении (содержание задания особенно важно при написании личного письма, построении монологического высказывания).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30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80" y="525780"/>
            <a:ext cx="11132820" cy="775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Следует использовать </a:t>
            </a:r>
            <a:r>
              <a:rPr lang="ru-RU" sz="4000" b="1" i="1" dirty="0" smtClean="0">
                <a:latin typeface="Arial Black" pitchFamily="34" charset="0"/>
              </a:rPr>
              <a:t>различные</a:t>
            </a:r>
            <a:r>
              <a:rPr lang="ru-RU" sz="4000" b="1" dirty="0" smtClean="0"/>
              <a:t> стратегии работы со </a:t>
            </a:r>
            <a:r>
              <a:rPr lang="ru-RU" sz="4000" b="1" dirty="0" smtClean="0">
                <a:solidFill>
                  <a:srgbClr val="7030A0"/>
                </a:solidFill>
              </a:rPr>
              <a:t>звучащим/напечатанным</a:t>
            </a:r>
            <a:r>
              <a:rPr lang="ru-RU" sz="4000" b="1" dirty="0" smtClean="0"/>
              <a:t> текстом в зависимости от поставленной коммуникативной задачи: с пониманием основного содержания или с поиском запрашиваемой информации (разделы «Задания по </a:t>
            </a:r>
            <a:r>
              <a:rPr lang="ru-RU" sz="4000" b="1" dirty="0" err="1" smtClean="0"/>
              <a:t>аудированию</a:t>
            </a:r>
            <a:r>
              <a:rPr lang="ru-RU" sz="4000" b="1" dirty="0" smtClean="0"/>
              <a:t>» и «Задания по чтению»). Можно работать с одним и тем же текстом меняя задания.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7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274" y="365125"/>
            <a:ext cx="10465526" cy="5591538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Каждый раз при выполнении заданий следует давать </a:t>
            </a:r>
            <a:r>
              <a:rPr lang="ru-RU" b="1" u="sng" dirty="0" smtClean="0"/>
              <a:t>чёткие</a:t>
            </a:r>
            <a:r>
              <a:rPr lang="ru-RU" b="1" dirty="0" smtClean="0"/>
              <a:t> инструкции до того, как учащиеся начнут их выполнять.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контрольной работы (</a:t>
            </a:r>
            <a:r>
              <a:rPr lang="ru-RU" dirty="0" err="1" smtClean="0"/>
              <a:t>аудирование</a:t>
            </a:r>
            <a:r>
              <a:rPr lang="ru-RU" dirty="0" smtClean="0"/>
              <a:t> и чтение):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докажи правильность ответа;</a:t>
            </a:r>
          </a:p>
          <a:p>
            <a:r>
              <a:rPr lang="ru-RU" sz="5400" b="1" dirty="0" smtClean="0"/>
              <a:t>объясни, почему не подходит вариант </a:t>
            </a:r>
            <a:r>
              <a:rPr lang="ru-RU" sz="5400" b="1" dirty="0" smtClean="0">
                <a:solidFill>
                  <a:srgbClr val="002060"/>
                </a:solidFill>
              </a:rPr>
              <a:t>А</a:t>
            </a:r>
            <a:r>
              <a:rPr lang="ru-RU" sz="5400" b="1" dirty="0" smtClean="0"/>
              <a:t>;</a:t>
            </a:r>
          </a:p>
          <a:p>
            <a:r>
              <a:rPr lang="ru-RU" sz="5400" b="1" dirty="0" smtClean="0"/>
              <a:t>чем отличаются варианты 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en-US" sz="5400" b="1" dirty="0" smtClean="0"/>
              <a:t> </a:t>
            </a:r>
            <a:r>
              <a:rPr lang="ru-RU" sz="5400" b="1" dirty="0" smtClean="0"/>
              <a:t>и 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5400" b="1" dirty="0" smtClean="0"/>
              <a:t> ?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74321"/>
            <a:ext cx="10515600" cy="969264"/>
          </a:xfrm>
        </p:spPr>
        <p:txBody>
          <a:bodyPr/>
          <a:lstStyle/>
          <a:p>
            <a:r>
              <a:rPr lang="ru-RU" dirty="0"/>
              <a:t>Грамматика + лексика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755649"/>
            <a:ext cx="10515600" cy="4507738"/>
          </a:xfrm>
        </p:spPr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</a:rPr>
              <a:t>Задания: 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>
                <a:solidFill>
                  <a:schemeClr val="tx1"/>
                </a:solidFill>
              </a:rPr>
              <a:t> проверяющее грамматические навыки (18–26) 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>
                <a:solidFill>
                  <a:schemeClr val="tx1"/>
                </a:solidFill>
              </a:rPr>
              <a:t>  проверяющее словообразовательные навыки (27–32)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18–32: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18–32: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Present,Future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Past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Past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Perfect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действительного залога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Present Simple, Future Simple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Past Simple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страдательного залога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Conditional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I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Conditional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II.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757</Words>
  <Application>Microsoft Office PowerPoint</Application>
  <PresentationFormat>Широкоэкранный</PresentationFormat>
  <Paragraphs>126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Calibri</vt:lpstr>
      <vt:lpstr>Calibri Light</vt:lpstr>
      <vt:lpstr>Times New Roman</vt:lpstr>
      <vt:lpstr>TimesNewRoman</vt:lpstr>
      <vt:lpstr>Wingdings</vt:lpstr>
      <vt:lpstr>Тема Office</vt:lpstr>
      <vt:lpstr>Типовые задания по иностранному языку в рамках проведения контрольных работ по письменной речи в формате ОГЭ.</vt:lpstr>
      <vt:lpstr>АНАЛИЗ РЕЗУЛЬТАТОВ ОГЭ-9 ПО АНГЛИЙСКОМУ ЯЗЫКУ 2016 ГОДА</vt:lpstr>
      <vt:lpstr>Презентация PowerPoint</vt:lpstr>
      <vt:lpstr>Презентация PowerPoint</vt:lpstr>
      <vt:lpstr>Презентация PowerPoint</vt:lpstr>
      <vt:lpstr>Каждый раз при выполнении заданий следует давать чёткие инструкции до того, как учащиеся начнут их выполнять. </vt:lpstr>
      <vt:lpstr>Анализ контрольной работы (аудирование и чтение):</vt:lpstr>
      <vt:lpstr>Грамматика + лексика</vt:lpstr>
      <vt:lpstr>18–32:              18–32:   Present,Future и Past Simple; Past Perfect действительного залога;   Present Simple, Future Simple  и Past Simple страдательного залога;     Conditional I и Conditional II.      </vt:lpstr>
      <vt:lpstr> </vt:lpstr>
      <vt:lpstr>Презентация PowerPoint</vt:lpstr>
      <vt:lpstr>Презентация PowerPoint</vt:lpstr>
      <vt:lpstr>   Письмо личного характера.  </vt:lpstr>
      <vt:lpstr>Презентация PowerPoint</vt:lpstr>
      <vt:lpstr>Презентация PowerPoint</vt:lpstr>
      <vt:lpstr>Презентация PowerPoint</vt:lpstr>
      <vt:lpstr>Презентация PowerPoint</vt:lpstr>
      <vt:lpstr>Типовые задания по иностранному языку в рамках проведения контрольных работ по устной речи в формате ОГЭ.</vt:lpstr>
      <vt:lpstr>Задание 1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Алена</dc:creator>
  <cp:lastModifiedBy>Алена</cp:lastModifiedBy>
  <cp:revision>39</cp:revision>
  <dcterms:created xsi:type="dcterms:W3CDTF">2016-10-03T12:44:50Z</dcterms:created>
  <dcterms:modified xsi:type="dcterms:W3CDTF">2016-10-05T17:27:47Z</dcterms:modified>
</cp:coreProperties>
</file>