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20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A6A1F-8A51-4FBB-B802-3706DCDBC851}" type="datetimeFigureOut">
              <a:rPr lang="ru-RU" smtClean="0"/>
              <a:t>07.11.2016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120AC-A265-45E8-8A64-8C8510EA19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70469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A6A1F-8A51-4FBB-B802-3706DCDBC851}" type="datetimeFigureOut">
              <a:rPr lang="ru-RU" smtClean="0"/>
              <a:t>07.11.2016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120AC-A265-45E8-8A64-8C8510EA19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00438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A6A1F-8A51-4FBB-B802-3706DCDBC851}" type="datetimeFigureOut">
              <a:rPr lang="ru-RU" smtClean="0"/>
              <a:t>07.11.2016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120AC-A265-45E8-8A64-8C8510EA19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41953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A6A1F-8A51-4FBB-B802-3706DCDBC851}" type="datetimeFigureOut">
              <a:rPr lang="ru-RU" smtClean="0"/>
              <a:t>07.11.2016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120AC-A265-45E8-8A64-8C8510EA19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51175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A6A1F-8A51-4FBB-B802-3706DCDBC851}" type="datetimeFigureOut">
              <a:rPr lang="ru-RU" smtClean="0"/>
              <a:t>07.11.2016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120AC-A265-45E8-8A64-8C8510EA19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37169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A6A1F-8A51-4FBB-B802-3706DCDBC851}" type="datetimeFigureOut">
              <a:rPr lang="ru-RU" smtClean="0"/>
              <a:t>07.11.2016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120AC-A265-45E8-8A64-8C8510EA19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08306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A6A1F-8A51-4FBB-B802-3706DCDBC851}" type="datetimeFigureOut">
              <a:rPr lang="ru-RU" smtClean="0"/>
              <a:t>07.11.2016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120AC-A265-45E8-8A64-8C8510EA19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63803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A6A1F-8A51-4FBB-B802-3706DCDBC851}" type="datetimeFigureOut">
              <a:rPr lang="ru-RU" smtClean="0"/>
              <a:t>07.11.2016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120AC-A265-45E8-8A64-8C8510EA19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371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A6A1F-8A51-4FBB-B802-3706DCDBC851}" type="datetimeFigureOut">
              <a:rPr lang="ru-RU" smtClean="0"/>
              <a:t>07.11.2016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120AC-A265-45E8-8A64-8C8510EA19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84162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A6A1F-8A51-4FBB-B802-3706DCDBC851}" type="datetimeFigureOut">
              <a:rPr lang="ru-RU" smtClean="0"/>
              <a:t>07.11.2016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120AC-A265-45E8-8A64-8C8510EA19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02865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A6A1F-8A51-4FBB-B802-3706DCDBC851}" type="datetimeFigureOut">
              <a:rPr lang="ru-RU" smtClean="0"/>
              <a:t>07.11.2016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120AC-A265-45E8-8A64-8C8510EA19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78188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CA6A1F-8A51-4FBB-B802-3706DCDBC851}" type="datetimeFigureOut">
              <a:rPr lang="ru-RU" smtClean="0"/>
              <a:t>07.11.2016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C120AC-A265-45E8-8A64-8C8510EA19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9413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25880" y="283464"/>
            <a:ext cx="9342120" cy="3922776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БАЗОВЫЙ уровень ЕГЭ – контроль соответствия итогов обучения требованиям стандарта по иностранным языкам.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4735894"/>
            <a:ext cx="9144000" cy="1655762"/>
          </a:xfrm>
        </p:spPr>
        <p:txBody>
          <a:bodyPr/>
          <a:lstStyle/>
          <a:p>
            <a:pPr algn="l"/>
            <a:r>
              <a:rPr lang="ru-RU" dirty="0" smtClean="0"/>
              <a:t>Яркова Е.А. – учитель английского языка Лицея №59.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32245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9184" y="374904"/>
            <a:ext cx="1170432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/>
              <a:t>Введение ЕГЭ по иностранным языкам в качестве обязательного экзамена на основе нового Федерального государственного образовательного стандарта актуализирует проблемы, связанные с разделением его на два уровня.</a:t>
            </a:r>
          </a:p>
          <a:p>
            <a:endParaRPr lang="ru-RU" sz="4000"/>
          </a:p>
          <a:p>
            <a:r>
              <a:rPr lang="ru-RU" sz="4000" smtClean="0"/>
              <a:t> </a:t>
            </a:r>
            <a:r>
              <a:rPr lang="ru-RU" sz="4000" dirty="0" smtClean="0"/>
              <a:t>На базовом уровне основной целью контроля является проверка соответствия итогов обучения требованиям стандарта.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7860294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2336" y="384048"/>
            <a:ext cx="11365992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>
                <a:latin typeface="Newton-Regular"/>
              </a:rPr>
              <a:t>Практически все европейские </a:t>
            </a:r>
            <a:r>
              <a:rPr lang="ru-RU" sz="4000" dirty="0" smtClean="0">
                <a:latin typeface="Newton-Regular"/>
              </a:rPr>
              <a:t>страны, включая </a:t>
            </a:r>
            <a:r>
              <a:rPr lang="ru-RU" sz="4000" dirty="0">
                <a:latin typeface="Newton-Regular"/>
              </a:rPr>
              <a:t>Российскую Федерацию, в </a:t>
            </a:r>
            <a:r>
              <a:rPr lang="ru-RU" sz="4000" dirty="0" smtClean="0">
                <a:latin typeface="Newton-Regular"/>
              </a:rPr>
              <a:t>разработке </a:t>
            </a:r>
            <a:r>
              <a:rPr lang="ru-RU" sz="4000" dirty="0">
                <a:latin typeface="Newton-Regular"/>
              </a:rPr>
              <a:t>и применении учебных </a:t>
            </a:r>
            <a:r>
              <a:rPr lang="ru-RU" sz="4000" dirty="0" smtClean="0">
                <a:latin typeface="Newton-Regular"/>
              </a:rPr>
              <a:t>материалов </a:t>
            </a:r>
            <a:r>
              <a:rPr lang="ru-RU" sz="4000" dirty="0">
                <a:latin typeface="Newton-Regular"/>
              </a:rPr>
              <a:t>ссылаются на шкалу Совета Европы.</a:t>
            </a:r>
          </a:p>
          <a:p>
            <a:r>
              <a:rPr lang="ru-RU" sz="4000" dirty="0">
                <a:latin typeface="Newton-Regular"/>
              </a:rPr>
              <a:t>Касается это и Единого государственного</a:t>
            </a:r>
          </a:p>
          <a:p>
            <a:r>
              <a:rPr lang="ru-RU" sz="4000" dirty="0">
                <a:latin typeface="Newton-Regular"/>
              </a:rPr>
              <a:t>экзамена. Ссылка на определенные уровни</a:t>
            </a:r>
          </a:p>
          <a:p>
            <a:r>
              <a:rPr lang="ru-RU" sz="4000" dirty="0">
                <a:latin typeface="Newton-Regular"/>
              </a:rPr>
              <a:t>владения иностранным языком </a:t>
            </a:r>
            <a:r>
              <a:rPr lang="ru-RU" sz="4000" dirty="0" smtClean="0">
                <a:latin typeface="Newton-Regular"/>
              </a:rPr>
              <a:t>присутствует </a:t>
            </a:r>
            <a:r>
              <a:rPr lang="ru-RU" sz="4000" dirty="0">
                <a:latin typeface="Newton-Regular"/>
              </a:rPr>
              <a:t>в </a:t>
            </a:r>
            <a:r>
              <a:rPr lang="ru-RU" sz="4000" b="1" u="sng" dirty="0">
                <a:latin typeface="Newton-Regular"/>
              </a:rPr>
              <a:t>спецификации</a:t>
            </a:r>
            <a:r>
              <a:rPr lang="ru-RU" sz="4000" dirty="0">
                <a:latin typeface="Newton-Regular"/>
              </a:rPr>
              <a:t>, но следует отметить, </a:t>
            </a:r>
            <a:r>
              <a:rPr lang="ru-RU" sz="4000" dirty="0" smtClean="0">
                <a:latin typeface="Newton-Regular"/>
              </a:rPr>
              <a:t>что на </a:t>
            </a:r>
            <a:r>
              <a:rPr lang="ru-RU" sz="4000" dirty="0">
                <a:latin typeface="Newton-Regular"/>
              </a:rPr>
              <a:t>сегодняшний день оценка их носит </a:t>
            </a:r>
            <a:r>
              <a:rPr lang="ru-RU" sz="4000" dirty="0" smtClean="0">
                <a:latin typeface="Newton-Regular"/>
              </a:rPr>
              <a:t>только </a:t>
            </a:r>
            <a:r>
              <a:rPr lang="ru-RU" sz="4000" dirty="0">
                <a:latin typeface="Newton-Regular"/>
              </a:rPr>
              <a:t>экспертный характер.</a:t>
            </a:r>
          </a:p>
          <a:p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7892089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8912" y="384048"/>
            <a:ext cx="11448288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>
                <a:latin typeface="Newton-Regular"/>
              </a:rPr>
              <a:t>Практически на сегодняшний день </a:t>
            </a:r>
            <a:r>
              <a:rPr lang="ru-RU" sz="4400" dirty="0" smtClean="0">
                <a:latin typeface="Newton-Regular"/>
              </a:rPr>
              <a:t>наиболее </a:t>
            </a:r>
            <a:r>
              <a:rPr lang="ru-RU" sz="4400" dirty="0">
                <a:latin typeface="Newton-Regular"/>
              </a:rPr>
              <a:t>значимые языковые тесты в </a:t>
            </a:r>
            <a:r>
              <a:rPr lang="ru-RU" sz="4400" dirty="0" smtClean="0">
                <a:latin typeface="Newton-Regular"/>
              </a:rPr>
              <a:t>России разрабатываются </a:t>
            </a: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ru-RU" sz="4400" dirty="0" smtClean="0">
                <a:latin typeface="Newton-Regular"/>
              </a:rPr>
              <a:t>ФГБНУ </a:t>
            </a:r>
            <a:r>
              <a:rPr lang="ru-RU" sz="4400" dirty="0">
                <a:latin typeface="Newton-Regular"/>
              </a:rPr>
              <a:t>≪ФИПИ≫ (</a:t>
            </a:r>
            <a:r>
              <a:rPr lang="ru-RU" sz="4400" dirty="0" smtClean="0">
                <a:latin typeface="Newton-Regular"/>
              </a:rPr>
              <a:t>контрольные </a:t>
            </a:r>
            <a:r>
              <a:rPr lang="ru-RU" sz="4400" dirty="0">
                <a:latin typeface="Newton-Regular"/>
              </a:rPr>
              <a:t>измерительные материалы ЕГЭ)</a:t>
            </a:r>
          </a:p>
          <a:p>
            <a:pPr algn="ctr"/>
            <a:r>
              <a:rPr lang="ru-RU" sz="4400" dirty="0">
                <a:latin typeface="Newton-Regular"/>
              </a:rPr>
              <a:t>и </a:t>
            </a:r>
            <a:endParaRPr lang="ru-RU" sz="4400" dirty="0" smtClean="0">
              <a:latin typeface="Newton-Regular"/>
            </a:endParaRP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ru-RU" sz="4400" dirty="0" smtClean="0">
                <a:latin typeface="Newton-Regular"/>
              </a:rPr>
              <a:t>несколькими </a:t>
            </a:r>
            <a:r>
              <a:rPr lang="ru-RU" sz="4400" dirty="0">
                <a:latin typeface="Newton-Regular"/>
              </a:rPr>
              <a:t>университетами, </a:t>
            </a:r>
            <a:r>
              <a:rPr lang="ru-RU" sz="4400" dirty="0" smtClean="0">
                <a:latin typeface="Newton-Regular"/>
              </a:rPr>
              <a:t>разрабатывающими </a:t>
            </a:r>
            <a:r>
              <a:rPr lang="ru-RU" sz="4400" dirty="0">
                <a:latin typeface="Newton-Regular"/>
              </a:rPr>
              <a:t>тесты по русскому языку как </a:t>
            </a:r>
            <a:r>
              <a:rPr lang="ru-RU" sz="4400" dirty="0" smtClean="0">
                <a:latin typeface="Newton-Regular"/>
              </a:rPr>
              <a:t>иностранному.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1730790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5760" y="128016"/>
            <a:ext cx="11320272" cy="7602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latin typeface="Newton-Regular"/>
              </a:rPr>
              <a:t>В </a:t>
            </a:r>
            <a:r>
              <a:rPr lang="ru-RU" sz="4400" dirty="0">
                <a:latin typeface="Newton-Regular"/>
              </a:rPr>
              <a:t>число </a:t>
            </a:r>
            <a:r>
              <a:rPr lang="ru-RU" sz="4400" dirty="0" smtClean="0">
                <a:latin typeface="Newton-Regular"/>
              </a:rPr>
              <a:t>таких организаций входят:</a:t>
            </a:r>
          </a:p>
          <a:p>
            <a:endParaRPr lang="ru-RU" sz="4400" dirty="0" smtClean="0">
              <a:latin typeface="Newton-Regular"/>
            </a:endParaRPr>
          </a:p>
          <a:p>
            <a:pPr marL="571500" indent="-571500">
              <a:buFont typeface="Wingdings" panose="05000000000000000000" pitchFamily="2" charset="2"/>
              <a:buChar char="q"/>
            </a:pPr>
            <a:r>
              <a:rPr lang="ru-RU" sz="4400" dirty="0" smtClean="0">
                <a:latin typeface="Newton-Regular"/>
              </a:rPr>
              <a:t> Российский университет </a:t>
            </a:r>
            <a:r>
              <a:rPr lang="ru-RU" sz="4400" dirty="0">
                <a:latin typeface="Newton-Regular"/>
              </a:rPr>
              <a:t>дружбы народов, </a:t>
            </a:r>
            <a:endParaRPr lang="ru-RU" sz="4400" dirty="0" smtClean="0">
              <a:latin typeface="Newton-Regular"/>
            </a:endParaRPr>
          </a:p>
          <a:p>
            <a:pPr marL="571500" indent="-571500">
              <a:buFont typeface="Wingdings" panose="05000000000000000000" pitchFamily="2" charset="2"/>
              <a:buChar char="q"/>
            </a:pPr>
            <a:endParaRPr lang="ru-RU" sz="4400" dirty="0" smtClean="0">
              <a:latin typeface="Newton-Regular"/>
            </a:endParaRPr>
          </a:p>
          <a:p>
            <a:pPr marL="571500" indent="-571500">
              <a:buFont typeface="Wingdings" panose="05000000000000000000" pitchFamily="2" charset="2"/>
              <a:buChar char="q"/>
            </a:pPr>
            <a:r>
              <a:rPr lang="ru-RU" sz="4400" dirty="0" smtClean="0">
                <a:latin typeface="Newton-Regular"/>
              </a:rPr>
              <a:t>Казанский государственный</a:t>
            </a:r>
            <a:endParaRPr lang="ru-RU" sz="4400" dirty="0">
              <a:latin typeface="Newton-Regular"/>
            </a:endParaRPr>
          </a:p>
          <a:p>
            <a:r>
              <a:rPr lang="ru-RU" sz="4400" dirty="0">
                <a:latin typeface="Newton-Regular"/>
              </a:rPr>
              <a:t>у</a:t>
            </a:r>
            <a:r>
              <a:rPr lang="ru-RU" sz="4400" dirty="0" smtClean="0">
                <a:latin typeface="Newton-Regular"/>
              </a:rPr>
              <a:t>ниверситет,</a:t>
            </a:r>
          </a:p>
          <a:p>
            <a:endParaRPr lang="ru-RU" sz="4400" dirty="0">
              <a:latin typeface="Newton-Regular"/>
            </a:endParaRPr>
          </a:p>
          <a:p>
            <a:pPr marL="571500" indent="-571500">
              <a:buFont typeface="Wingdings" panose="05000000000000000000" pitchFamily="2" charset="2"/>
              <a:buChar char="q"/>
            </a:pPr>
            <a:r>
              <a:rPr lang="ru-RU" sz="4400" dirty="0" smtClean="0">
                <a:latin typeface="Newton-Regular"/>
              </a:rPr>
              <a:t>Санкт-Петербургский государственный</a:t>
            </a:r>
            <a:endParaRPr lang="ru-RU" sz="4400" dirty="0">
              <a:latin typeface="Newton-Regular"/>
            </a:endParaRPr>
          </a:p>
          <a:p>
            <a:r>
              <a:rPr lang="ru-RU" sz="4400" dirty="0">
                <a:latin typeface="Newton-Regular"/>
              </a:rPr>
              <a:t>у</a:t>
            </a:r>
            <a:r>
              <a:rPr lang="ru-RU" sz="4400" dirty="0" smtClean="0">
                <a:latin typeface="Newton-Regular"/>
              </a:rPr>
              <a:t>ниверситет.</a:t>
            </a:r>
            <a:endParaRPr lang="ru-RU" sz="4400" dirty="0">
              <a:latin typeface="Newton-Regular"/>
            </a:endParaRPr>
          </a:p>
          <a:p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22126491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4048" y="228601"/>
            <a:ext cx="11301984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>
              <a:latin typeface="Newton-Regular"/>
            </a:endParaRPr>
          </a:p>
          <a:p>
            <a:r>
              <a:rPr lang="ru-RU" sz="4400" dirty="0">
                <a:latin typeface="Newton-Regular"/>
              </a:rPr>
              <a:t>В ФИПИ требования </a:t>
            </a:r>
            <a:r>
              <a:rPr lang="ru-RU" sz="4400" dirty="0" smtClean="0">
                <a:latin typeface="Newton-Regular"/>
              </a:rPr>
              <a:t>к материалам </a:t>
            </a:r>
          </a:p>
          <a:p>
            <a:r>
              <a:rPr lang="ru-RU" sz="4800" dirty="0" smtClean="0"/>
              <a:t>зафиксированы</a:t>
            </a:r>
            <a:r>
              <a:rPr lang="ru-RU" sz="4800" dirty="0"/>
              <a:t>, главным образом, в </a:t>
            </a:r>
            <a:r>
              <a:rPr lang="ru-RU" sz="4800" dirty="0" smtClean="0"/>
              <a:t>документах типа </a:t>
            </a:r>
            <a:r>
              <a:rPr lang="ru-RU" sz="6600" i="1" dirty="0" smtClean="0"/>
              <a:t>≪Методические рекомендации разработчикам≫.</a:t>
            </a:r>
            <a:endParaRPr lang="ru-RU" sz="6600" i="1" dirty="0"/>
          </a:p>
        </p:txBody>
      </p:sp>
    </p:spTree>
    <p:extLst>
      <p:ext uri="{BB962C8B-B14F-4D97-AF65-F5344CB8AC3E}">
        <p14:creationId xmlns:p14="http://schemas.microsoft.com/office/powerpoint/2010/main" val="7220340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9768" y="228600"/>
            <a:ext cx="1143914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dirty="0" smtClean="0"/>
              <a:t>Более </a:t>
            </a:r>
            <a:r>
              <a:rPr lang="ru-RU" sz="6000" dirty="0"/>
              <a:t>≪открытые≫ </a:t>
            </a:r>
            <a:r>
              <a:rPr lang="ru-RU" sz="6000" dirty="0" smtClean="0"/>
              <a:t>описания заключаются </a:t>
            </a:r>
            <a:r>
              <a:rPr lang="ru-RU" sz="6000" dirty="0"/>
              <a:t>в </a:t>
            </a:r>
            <a:r>
              <a:rPr lang="ru-RU" sz="6000" b="1" u="sng" dirty="0"/>
              <a:t>спецификации </a:t>
            </a:r>
            <a:r>
              <a:rPr lang="ru-RU" sz="6000" dirty="0" smtClean="0"/>
              <a:t>экзаменационной </a:t>
            </a:r>
            <a:r>
              <a:rPr lang="ru-RU" sz="6000" dirty="0"/>
              <a:t>работы и </a:t>
            </a:r>
            <a:r>
              <a:rPr lang="ru-RU" sz="6000" b="1" u="sng" dirty="0"/>
              <a:t>кодификаторе</a:t>
            </a:r>
            <a:r>
              <a:rPr lang="ru-RU" sz="6000" dirty="0"/>
              <a:t> </a:t>
            </a:r>
            <a:r>
              <a:rPr lang="ru-RU" sz="6000" dirty="0" smtClean="0"/>
              <a:t>проверяемых элементов </a:t>
            </a:r>
            <a:r>
              <a:rPr lang="ru-RU" sz="6000" dirty="0"/>
              <a:t>содержания учебной программы.</a:t>
            </a:r>
          </a:p>
        </p:txBody>
      </p:sp>
    </p:spTree>
    <p:extLst>
      <p:ext uri="{BB962C8B-B14F-4D97-AF65-F5344CB8AC3E}">
        <p14:creationId xmlns:p14="http://schemas.microsoft.com/office/powerpoint/2010/main" val="37068200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93776" y="301752"/>
            <a:ext cx="10762488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57250" indent="-857250">
              <a:buFont typeface="Wingdings" panose="05000000000000000000" pitchFamily="2" charset="2"/>
              <a:buChar char="ü"/>
            </a:pPr>
            <a:r>
              <a:rPr lang="ru-RU" sz="6000" i="1" dirty="0" smtClean="0">
                <a:latin typeface="PetersburgC-Italic"/>
              </a:rPr>
              <a:t>Вербицкая </a:t>
            </a:r>
            <a:r>
              <a:rPr lang="ru-RU" sz="6000" i="1" dirty="0">
                <a:latin typeface="PetersburgC-Italic"/>
              </a:rPr>
              <a:t>М. </a:t>
            </a:r>
            <a:r>
              <a:rPr lang="ru-RU" sz="6000" i="1" dirty="0" smtClean="0">
                <a:latin typeface="PetersburgC-Italic"/>
              </a:rPr>
              <a:t>В.</a:t>
            </a:r>
          </a:p>
          <a:p>
            <a:pPr marL="857250" indent="-857250">
              <a:buFont typeface="Wingdings" panose="05000000000000000000" pitchFamily="2" charset="2"/>
              <a:buChar char="ü"/>
            </a:pPr>
            <a:endParaRPr lang="ru-RU" sz="6000" i="1" dirty="0" smtClean="0">
              <a:latin typeface="PetersburgC-Italic"/>
            </a:endParaRPr>
          </a:p>
          <a:p>
            <a:pPr marL="857250" indent="-857250">
              <a:buFont typeface="Wingdings" panose="05000000000000000000" pitchFamily="2" charset="2"/>
              <a:buChar char="ü"/>
            </a:pPr>
            <a:r>
              <a:rPr lang="ru-RU" sz="6000" i="1" dirty="0" smtClean="0">
                <a:latin typeface="PetersburgC-Italic"/>
              </a:rPr>
              <a:t> Махмурян </a:t>
            </a:r>
            <a:r>
              <a:rPr lang="ru-RU" sz="6000" i="1" dirty="0">
                <a:latin typeface="PetersburgC-Italic"/>
              </a:rPr>
              <a:t>К. С</a:t>
            </a:r>
            <a:r>
              <a:rPr lang="ru-RU" sz="6000" i="1" dirty="0" smtClean="0">
                <a:latin typeface="PetersburgC-Italic"/>
              </a:rPr>
              <a:t>. </a:t>
            </a:r>
          </a:p>
          <a:p>
            <a:pPr marL="857250" indent="-857250">
              <a:buFont typeface="Wingdings" panose="05000000000000000000" pitchFamily="2" charset="2"/>
              <a:buChar char="ü"/>
            </a:pPr>
            <a:endParaRPr lang="ru-RU" sz="6000" i="1" dirty="0" smtClean="0">
              <a:latin typeface="PetersburgC-Italic"/>
            </a:endParaRPr>
          </a:p>
          <a:p>
            <a:pPr marL="857250" indent="-857250">
              <a:buFont typeface="Wingdings" panose="05000000000000000000" pitchFamily="2" charset="2"/>
              <a:buChar char="ü"/>
            </a:pPr>
            <a:r>
              <a:rPr lang="ru-RU" sz="6000" i="1" dirty="0" smtClean="0">
                <a:latin typeface="PetersburgC-Italic"/>
              </a:rPr>
              <a:t>Симкин </a:t>
            </a:r>
            <a:r>
              <a:rPr lang="ru-RU" sz="6000" i="1" dirty="0">
                <a:latin typeface="PetersburgC-Italic"/>
              </a:rPr>
              <a:t>В. Н</a:t>
            </a:r>
            <a:r>
              <a:rPr lang="ru-RU" sz="6000" i="1" dirty="0" smtClean="0">
                <a:latin typeface="PetersburgC-Italic"/>
              </a:rPr>
              <a:t>.</a:t>
            </a:r>
          </a:p>
          <a:p>
            <a:pPr marL="857250" indent="-857250">
              <a:buFont typeface="Wingdings" panose="05000000000000000000" pitchFamily="2" charset="2"/>
              <a:buChar char="ü"/>
            </a:pPr>
            <a:endParaRPr lang="ru-RU" sz="6000" i="1" dirty="0" smtClean="0">
              <a:latin typeface="PetersburgC-Italic"/>
            </a:endParaRPr>
          </a:p>
          <a:p>
            <a:pPr marL="857250" indent="-857250">
              <a:buFont typeface="Wingdings" panose="05000000000000000000" pitchFamily="2" charset="2"/>
              <a:buChar char="ü"/>
            </a:pPr>
            <a:r>
              <a:rPr lang="ru-RU" sz="6000" i="1" dirty="0" smtClean="0">
                <a:latin typeface="PetersburgC-Italic"/>
              </a:rPr>
              <a:t> </a:t>
            </a:r>
            <a:r>
              <a:rPr lang="ru-RU" sz="6000" i="1" dirty="0">
                <a:latin typeface="PetersburgC-Italic"/>
              </a:rPr>
              <a:t>Соловова Е. Н.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22016269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571500"/>
            <a:ext cx="7620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137016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</TotalTime>
  <Words>233</Words>
  <Application>Microsoft Office PowerPoint</Application>
  <PresentationFormat>Широкоэкранный</PresentationFormat>
  <Paragraphs>33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6" baseType="lpstr">
      <vt:lpstr>Arial</vt:lpstr>
      <vt:lpstr>Calibri</vt:lpstr>
      <vt:lpstr>Calibri Light</vt:lpstr>
      <vt:lpstr>Newton-Regular</vt:lpstr>
      <vt:lpstr>PetersburgC-Italic</vt:lpstr>
      <vt:lpstr>Wingdings</vt:lpstr>
      <vt:lpstr>Тема Office</vt:lpstr>
      <vt:lpstr>БАЗОВЫЙ уровень ЕГЭ – контроль соответствия итогов обучения требованиям стандарта по иностранным языкам.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БАЗОВЫЙ уровень ЕГЭ – контроль соответствия итогов обучения требованиям стандарта по иностранным языкам.</dc:title>
  <dc:creator>Алена</dc:creator>
  <cp:lastModifiedBy>Алена</cp:lastModifiedBy>
  <cp:revision>13</cp:revision>
  <dcterms:created xsi:type="dcterms:W3CDTF">2016-11-07T12:45:58Z</dcterms:created>
  <dcterms:modified xsi:type="dcterms:W3CDTF">2016-11-07T14:52:37Z</dcterms:modified>
</cp:coreProperties>
</file>