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71" r:id="rId8"/>
    <p:sldId id="265" r:id="rId9"/>
    <p:sldId id="266" r:id="rId10"/>
    <p:sldId id="267" r:id="rId11"/>
    <p:sldId id="268" r:id="rId12"/>
    <p:sldId id="272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3" descr="1d4a4b54241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DA8C-E6B4-4F65-9424-E09AAF782873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6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3E75E-E733-43CA-BC24-FD1DC879D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E88A-9810-4B61-94BD-1C5EF815F8D2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E6560-156A-4BE2-84A4-04D47415D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193C8-3871-47EA-A127-B7632BF0A7E7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AD86-7A61-492B-AAA6-134817C9E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2E8E3-9FE2-415C-8975-483CA85E2E3A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F79A-D387-4232-A6C8-6199E25D5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E02ED-F66F-4F90-AB84-32DEEF403D14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24CBC-6E21-42B8-93D7-5983EA61C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C79C6-AF8A-4474-B1C7-871180225BFF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E4FBE-66AD-4B68-8D2E-BA8679C29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E9E47-2BFF-4618-8175-0177486B5B63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2B4A-6EC0-4CA8-86C3-4A86D65E4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3C46-082D-4D55-BF47-150C81541D17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9B54-0931-43D5-B9C6-A1F6ED729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C8C27-24D3-4E59-BDC5-920F668D5A60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8D35-FB0E-47B3-ABF3-698D397E6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39A19-876F-4FD7-A84A-0B8F1A82A96D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1EF57-F7D3-41A5-AA39-CFDAC0215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F38FF-4E26-4313-9094-C478017B7B64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2FB92-73E0-4DB5-AC2C-4CAA68247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E95B384-8D99-4DC5-8B93-DBE3855BCB8A}" type="datetimeFigureOut">
              <a:rPr lang="ru-RU"/>
              <a:pPr>
                <a:defRPr/>
              </a:pPr>
              <a:t>11.07.2018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8EF292E-F648-4BDC-BDBD-AA07570DC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9" r:id="rId2"/>
    <p:sldLayoutId id="2147483758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9" r:id="rId9"/>
    <p:sldLayoutId id="2147483755" r:id="rId10"/>
    <p:sldLayoutId id="214748375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nanya.ru/beta/i/articles/94e75ab0f22d1911c45fd0e21991b598leaves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edlib.ru/books1/5/0006/image050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hyperlink" Target="http://www.smayli.ru/data/smiles/prazdnikia-1724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s.123rf.com/400wm/400/400/lenm/lenm1008/lenm100800171/7615543-children-playing-with-musical-instruments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.shutterstock.com/display_pic_with_logo/437/437,1234276936,17/stock-vector-musical-kids-vector-24855205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lker.com/cliparts/a/a/6/4/1228428520667582858sivvus_weather_symbols_4.svg.hi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kindbook.com/books_picts/sun_rain.gi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/>
                </a:solidFill>
                <a:latin typeface="Arial" charset="0"/>
              </a:rPr>
              <a:t>Музыкально-дидактические игры</a:t>
            </a:r>
            <a:endParaRPr lang="ru-RU" dirty="0" smtClean="0">
              <a:solidFill>
                <a:schemeClr val="accent4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  <a:ln w="76200"/>
        </p:spPr>
        <p:txBody>
          <a:bodyPr>
            <a:normAutofit/>
          </a:bodyPr>
          <a:lstStyle/>
          <a:p>
            <a:pPr marR="0" eaLnBrk="1" hangingPunct="1">
              <a:lnSpc>
                <a:spcPct val="80000"/>
              </a:lnSpc>
            </a:pPr>
            <a:r>
              <a:rPr lang="ru-RU" sz="2200" b="1" smtClean="0">
                <a:solidFill>
                  <a:srgbClr val="0C9B74"/>
                </a:solidFill>
                <a:latin typeface="Arial" charset="0"/>
              </a:rPr>
              <a:t>                     </a:t>
            </a:r>
            <a:r>
              <a:rPr lang="ru-RU" sz="2400" b="1" smtClean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  <a:t>МБДОУ №20 ДЕТСКИЙ САД «РОМАШКА»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b="1" smtClean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  <a:t>СТ. УРУХСКОЙ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200" b="1" smtClean="0">
                <a:solidFill>
                  <a:srgbClr val="0C9B74"/>
                </a:solidFill>
                <a:latin typeface="Arial" charset="0"/>
              </a:rPr>
              <a:t> </a:t>
            </a:r>
            <a:r>
              <a:rPr lang="ru-RU" sz="1700" b="1" smtClean="0">
                <a:solidFill>
                  <a:srgbClr val="0070C0"/>
                </a:solidFill>
                <a:latin typeface="Arial" charset="0"/>
              </a:rPr>
              <a:t>СОСТАВИЛА  МУЗЫКАЛЬНЫЙ РУКОВОДИТЕЛЬ: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700" b="1" smtClean="0">
                <a:solidFill>
                  <a:srgbClr val="0070C0"/>
                </a:solidFill>
                <a:latin typeface="Arial" charset="0"/>
              </a:rPr>
              <a:t>                                                                           О. И. ОЛЕЙНИКОВА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09650"/>
          </a:xfrm>
        </p:spPr>
        <p:txBody>
          <a:bodyPr/>
          <a:lstStyle/>
          <a:p>
            <a:pPr eaLnBrk="1" hangingPunct="1"/>
            <a:r>
              <a:rPr lang="ru-RU" sz="3600" b="1" smtClean="0"/>
              <a:t> «</a:t>
            </a:r>
            <a:r>
              <a:rPr lang="ru-RU" sz="3200" b="1" smtClean="0">
                <a:latin typeface="Arial" charset="0"/>
              </a:rPr>
              <a:t>Разукрасим</a:t>
            </a:r>
            <a:r>
              <a:rPr lang="ru-RU" sz="3600" b="1" smtClean="0"/>
              <a:t>  </a:t>
            </a:r>
            <a:r>
              <a:rPr lang="ru-RU" sz="3200" b="1" smtClean="0">
                <a:latin typeface="Arial" charset="0"/>
              </a:rPr>
              <a:t>музыку.</a:t>
            </a:r>
            <a:r>
              <a:rPr lang="ru-RU" sz="3600" smtClean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8525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smtClean="0"/>
              <a:t> </a:t>
            </a:r>
            <a:r>
              <a:rPr lang="ru-RU" sz="2000" b="1" i="1" smtClean="0"/>
              <a:t>Цель:  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b="1" i="1" smtClean="0"/>
              <a:t>             Создание условий для определенного эмоционального отклика</a:t>
            </a:r>
            <a:endParaRPr lang="ru-RU" sz="2000" i="1" smtClean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b="1" i="1" smtClean="0"/>
              <a:t>             детей на настроение музыкального произведения</a:t>
            </a:r>
            <a:r>
              <a:rPr lang="ru-RU" sz="2000" i="1" smtClean="0"/>
              <a:t>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2000" i="1" smtClean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b="1" i="1" smtClean="0"/>
              <a:t>Задачи:</a:t>
            </a:r>
            <a:endParaRPr lang="ru-RU" sz="2000" i="1" smtClean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smtClean="0"/>
              <a:t>Привлекать внимание детей к богатству и красоте звуков окружающей природы.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smtClean="0"/>
              <a:t>Развивать эмоциональную отзывчивость на инструментальную классическую музыку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smtClean="0"/>
              <a:t>Вызвать радость у ребят от выполнения творческого самовыражения   в рисунках.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smtClean="0"/>
              <a:t> </a:t>
            </a:r>
            <a:r>
              <a:rPr lang="ru-RU" sz="2000" b="1" i="1" smtClean="0"/>
              <a:t>Необходимый  материал: </a:t>
            </a:r>
            <a:r>
              <a:rPr lang="ru-RU" sz="2000" i="1" smtClean="0"/>
              <a:t> 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smtClean="0"/>
              <a:t>музыкальные диски с произведениями П.И.Чайковского «Времена года»</a:t>
            </a:r>
            <a:endParaRPr lang="ru-RU" sz="2000" smtClean="0">
              <a:latin typeface="Arial" charset="0"/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000" smtClean="0">
                <a:latin typeface="Arial" charset="0"/>
              </a:rPr>
              <a:t>«</a:t>
            </a:r>
            <a:r>
              <a:rPr lang="ru-RU" sz="1800" smtClean="0">
                <a:latin typeface="Arial" charset="0"/>
              </a:rPr>
              <a:t>Осенняя песня» и А.Вивальди «Времена года»Концерт «Осень» 2 часть</a:t>
            </a:r>
            <a:r>
              <a:rPr lang="ru-RU" sz="2000" smtClean="0"/>
              <a:t>, заготовки листьев разной формы, акварельные краски.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2000" smtClean="0"/>
          </a:p>
        </p:txBody>
      </p:sp>
      <p:pic>
        <p:nvPicPr>
          <p:cNvPr id="14340" name="Picture 2" descr="http://im4-tub-ru.yandex.net/i?id=309043633-38-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085158">
            <a:off x="7740650" y="274638"/>
            <a:ext cx="1171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im4-tub-ru.yandex.net/i?id=48871284-48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5128">
            <a:off x="539750" y="242888"/>
            <a:ext cx="10477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://im2-tub-ru.yandex.net/i?id=52948311-03-7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9280">
            <a:off x="7548563" y="2176463"/>
            <a:ext cx="1047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7207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«Ход игры»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6092825"/>
          </a:xfrm>
        </p:spPr>
        <p:txBody>
          <a:bodyPr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Педагог:     </a:t>
            </a:r>
            <a:r>
              <a:rPr lang="ru-RU" dirty="0" smtClean="0"/>
              <a:t>Ребята</a:t>
            </a:r>
            <a:r>
              <a:rPr lang="ru-RU" dirty="0"/>
              <a:t>, сегодня мы с вами поговорим о музыке. Музыка всегда с нами. Она внутри нас, она вокруг нас.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Без музыки не проживу и дня,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Она во мне. Она вокруг меня.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И в пенье птиц, и в шуме городов,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В молчанье  трав и в радуге цветов,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И в зареве рассвета над землей…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Она везде и вечный спутник мой.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                                                 О. </a:t>
            </a:r>
            <a:r>
              <a:rPr lang="ru-RU" dirty="0" err="1"/>
              <a:t>Гаджикасимов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И сегодня у нас путешествие в волшебный лес.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Он полон тайн и удивительных чудес!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Предложить детям прослушать музыкальные произведения: </a:t>
            </a:r>
            <a:r>
              <a:rPr lang="ru-RU" b="1" i="1" dirty="0" err="1"/>
              <a:t>П.И.Чайковский</a:t>
            </a:r>
            <a:r>
              <a:rPr lang="ru-RU" b="1" i="1" dirty="0"/>
              <a:t> «Времена года». «Осенняя песня»  и  А. Вивальди «Времена года» Концерт «Осень» 2-я часть.</a:t>
            </a: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Педагог:         </a:t>
            </a:r>
            <a:r>
              <a:rPr lang="ru-RU" dirty="0"/>
              <a:t>Листьев целые охапки: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На дорожках, на траве.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Соберем букет красивый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На забаву детворе.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</a:t>
            </a:r>
          </a:p>
        </p:txBody>
      </p:sp>
      <p:pic>
        <p:nvPicPr>
          <p:cNvPr id="15364" name="Picture 6" descr="http://www.nanya.ru/beta/i/articles/94e75ab0f22d1911c45fd0e21991b598leaves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1628775"/>
            <a:ext cx="24288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95288" y="20638"/>
            <a:ext cx="8229600" cy="887412"/>
          </a:xfrm>
        </p:spPr>
        <p:txBody>
          <a:bodyPr/>
          <a:lstStyle/>
          <a:p>
            <a:pPr eaLnBrk="1" hangingPunct="1"/>
            <a:r>
              <a:rPr lang="ru-RU" b="1" smtClean="0"/>
              <a:t>«Ход игры»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908050"/>
            <a:ext cx="8229600" cy="5761038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Педагог предлагает детям выбрать  и раскрасить листья, свободно импровизируя цветовой гаммой и оттенками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b="1" i="1" dirty="0" smtClean="0"/>
              <a:t>Педагог:          </a:t>
            </a:r>
            <a:r>
              <a:rPr lang="ru-RU" sz="1800" dirty="0" smtClean="0"/>
              <a:t>Посмотрите-ка, какие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Листья разные, резные.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Длинной тонкой кистью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Мы раскрасим листья.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В красный, желтый, золотой -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Как хорош ты, лист цветной!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В конце занятия педагог проводит арт-терапевтическую технику направленной  визуализации.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b="1" i="1" dirty="0" smtClean="0"/>
              <a:t>Педагог:         </a:t>
            </a:r>
            <a:r>
              <a:rPr lang="ru-RU" sz="1800" dirty="0" smtClean="0"/>
              <a:t>Ребята, вы возьмите каждый свой листик, закроете глазки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и расскажите, какое желание исполнил бы ваш листочек.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Чтоб листочками нам стать-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Раз, два, три, четыре, пять,-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Нужно всем в ладоши хлопнуть,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А потом, потом, потом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                        Повернуться всем кругом!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Каждый ребенок рассказывает про свой волшебный  листочек.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6388" name="Picture 2" descr="Картинка 47 из 143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019186">
            <a:off x="6088063" y="1285875"/>
            <a:ext cx="20859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0" descr="http://im0-tub-ru.yandex.net/i?id=225520748-29-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1817688"/>
            <a:ext cx="1368425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8" descr="http://im0-tub-ru.yandex.net/i?id=225520748-29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1412875"/>
            <a:ext cx="14287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4000" dirty="0"/>
              <a:t>«</a:t>
            </a:r>
            <a:r>
              <a:rPr lang="ru-RU" sz="4000" b="1" dirty="0"/>
              <a:t>Музыкальные  подарки для ёлочки»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852988"/>
          </a:xfrm>
        </p:spPr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Цель:    </a:t>
            </a: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 </a:t>
            </a:r>
            <a:r>
              <a:rPr lang="ru-RU" b="1" i="1" dirty="0" smtClean="0"/>
              <a:t>            </a:t>
            </a:r>
            <a:r>
              <a:rPr lang="ru-RU" b="1" i="1" dirty="0"/>
              <a:t>Создать игровую мотивацию</a:t>
            </a:r>
            <a:r>
              <a:rPr lang="ru-RU" i="1" dirty="0"/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Задачи:</a:t>
            </a:r>
            <a:endParaRPr lang="ru-RU" i="1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Развивать фантазию, творчество в процессе создания игрового образа, поощрять неповторимость.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Упражнять в изображении музыкально-игровых образов с помощью мимики, жестов, интонации</a:t>
            </a:r>
            <a:r>
              <a:rPr lang="ru-RU" dirty="0" smtClean="0"/>
              <a:t>.</a:t>
            </a:r>
          </a:p>
          <a:p>
            <a:pPr marL="446088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/>
          </a:p>
          <a:p>
            <a:pPr marL="446088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Необходимый  материал: </a:t>
            </a:r>
            <a:endParaRPr lang="ru-RU" b="1" i="1" dirty="0" smtClean="0"/>
          </a:p>
          <a:p>
            <a:pPr marL="446088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диск с музыкальными произведениями «Медведь» муз. </a:t>
            </a:r>
            <a:r>
              <a:rPr lang="ru-RU" dirty="0" err="1"/>
              <a:t>В.Ребикова</a:t>
            </a:r>
            <a:r>
              <a:rPr lang="ru-RU" dirty="0"/>
              <a:t>, «Лиса крадется» муз. </a:t>
            </a:r>
            <a:r>
              <a:rPr lang="ru-RU" dirty="0" err="1"/>
              <a:t>Е.Тиличеевой</a:t>
            </a:r>
            <a:r>
              <a:rPr lang="ru-RU" dirty="0"/>
              <a:t>, «Зайчиха» муз. </a:t>
            </a:r>
            <a:r>
              <a:rPr lang="ru-RU" dirty="0" err="1"/>
              <a:t>Е.Тиличеевой</a:t>
            </a:r>
            <a:r>
              <a:rPr lang="ru-RU" dirty="0"/>
              <a:t>, чудесный мешочек с игрушками мишка, зайчик, лисичка.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7414" name="Picture 10" descr="Картинка 123 из 60829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0"/>
            <a:ext cx="203517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20638"/>
            <a:ext cx="8229600" cy="887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/>
              <a:t> </a:t>
            </a:r>
            <a:br>
              <a:rPr lang="ru-RU" sz="3600" b="1" smtClean="0"/>
            </a:br>
            <a:r>
              <a:rPr lang="ru-RU" sz="3600" b="1" smtClean="0"/>
              <a:t>«Ход игры»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121400"/>
          </a:xfrm>
        </p:spPr>
        <p:txBody>
          <a:bodyPr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 </a:t>
            </a:r>
            <a:r>
              <a:rPr lang="ru-RU" b="1" i="1" dirty="0" smtClean="0"/>
              <a:t>Педагог</a:t>
            </a:r>
            <a:r>
              <a:rPr lang="ru-RU" b="1" i="1" dirty="0"/>
              <a:t>:          </a:t>
            </a:r>
            <a:r>
              <a:rPr lang="ru-RU" dirty="0"/>
              <a:t>Были бы у елочки ножки,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Побежала бы она по дорожке.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Заплясала бы она вместе с нами,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Застучала бы она каблучками.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Закружились бы на елочке игрушки –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Разноцветные фонарики, хлопушки.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Дети рассматривают елочку.</a:t>
            </a: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/>
              <a:t>                         </a:t>
            </a:r>
            <a:r>
              <a:rPr lang="ru-RU" dirty="0"/>
              <a:t>Сейчас мы будем с вами елочку наряжать.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Предлагаю вам одну интересную игру.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Надо будет отгадать и движеньем показать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Того, чья  будет музыка звучать!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Дети слушают пьесы «Медведь» муз. </a:t>
            </a:r>
            <a:r>
              <a:rPr lang="ru-RU" dirty="0" err="1"/>
              <a:t>В.Ребикова</a:t>
            </a:r>
            <a:r>
              <a:rPr lang="ru-RU" dirty="0"/>
              <a:t>, « Лиса крадется» муз. </a:t>
            </a:r>
            <a:r>
              <a:rPr lang="ru-RU" dirty="0" err="1"/>
              <a:t>Е.Тиличеевой</a:t>
            </a:r>
            <a:r>
              <a:rPr lang="ru-RU" dirty="0"/>
              <a:t>, «Зайчиха» муз. </a:t>
            </a:r>
            <a:r>
              <a:rPr lang="ru-RU" dirty="0" err="1"/>
              <a:t>Е.Тиличеевой</a:t>
            </a:r>
            <a:r>
              <a:rPr lang="ru-RU" dirty="0"/>
              <a:t>.  В соответствии с образным звучанием пьес, выполняют игровые движения, передающие образ мишки, зайчика, лисички.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После верного ответа, ребенок  из чудесного мешочка достают игрушку и вешает на елочку.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Педагог:         </a:t>
            </a:r>
            <a:r>
              <a:rPr lang="ru-RU" dirty="0" smtClean="0"/>
              <a:t>Как </a:t>
            </a:r>
            <a:r>
              <a:rPr lang="ru-RU" dirty="0"/>
              <a:t>хороша музыкальная елка,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Как нарядилась она, погляди!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Платье у елки зеленого шелка,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Ярко на ветках горят огоньки!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Дружно встанем в хоровод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И станцуем вместе.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Пусть сегодня здесь звучат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    Детский смех и песни.                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  <a:r>
              <a:rPr lang="ru-RU" dirty="0" smtClean="0"/>
              <a:t>Хоровод </a:t>
            </a:r>
            <a:r>
              <a:rPr lang="ru-RU" dirty="0"/>
              <a:t>вокруг елочки.</a:t>
            </a:r>
          </a:p>
        </p:txBody>
      </p:sp>
      <p:grpSp>
        <p:nvGrpSpPr>
          <p:cNvPr id="18436" name="Группа 3"/>
          <p:cNvGrpSpPr>
            <a:grpSpLocks/>
          </p:cNvGrpSpPr>
          <p:nvPr/>
        </p:nvGrpSpPr>
        <p:grpSpPr bwMode="auto">
          <a:xfrm>
            <a:off x="5364163" y="549275"/>
            <a:ext cx="3133725" cy="2159000"/>
            <a:chOff x="6084168" y="1096184"/>
            <a:chExt cx="2835369" cy="1890340"/>
          </a:xfrm>
        </p:grpSpPr>
        <p:pic>
          <p:nvPicPr>
            <p:cNvPr id="18439" name="Picture 2" descr="http://im8-tub-ru.yandex.net/i?id=164967636-04-7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1096184"/>
              <a:ext cx="1474465" cy="189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440" name="Группа 5"/>
            <p:cNvGrpSpPr>
              <a:grpSpLocks/>
            </p:cNvGrpSpPr>
            <p:nvPr/>
          </p:nvGrpSpPr>
          <p:grpSpPr bwMode="auto">
            <a:xfrm>
              <a:off x="6084168" y="1958268"/>
              <a:ext cx="2835369" cy="1028256"/>
              <a:chOff x="6084168" y="1958268"/>
              <a:chExt cx="2835369" cy="1028256"/>
            </a:xfrm>
          </p:grpSpPr>
          <p:pic>
            <p:nvPicPr>
              <p:cNvPr id="18441" name="Picture 6" descr="http://im7-tub-ru.yandex.net/i?id=405401092-51-7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8028382" y="1958268"/>
                <a:ext cx="891155" cy="1028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42" name="Picture 4" descr="http://im5-tub-ru.yandex.net/i?id=467973713-55-72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84168" y="1989822"/>
                <a:ext cx="996702" cy="9967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8437" name="Picture 2" descr="http://im7-tub-ru.yandex.net/i?id=524650798-37-7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6988" y="2139950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im4-tub-ru.yandex.net/i?id=289940726-27-7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2813" y="333375"/>
            <a:ext cx="1546225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6725" y="0"/>
            <a:ext cx="8229600" cy="12144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</a:t>
            </a:r>
            <a:r>
              <a:rPr lang="ru-RU" sz="3600" b="1" dirty="0" smtClean="0"/>
              <a:t>«</a:t>
            </a:r>
            <a:r>
              <a:rPr lang="ru-RU" sz="3200" b="1" dirty="0" smtClean="0">
                <a:latin typeface="Arial" charset="0"/>
              </a:rPr>
              <a:t>Любим мы играть </a:t>
            </a:r>
            <a:br>
              <a:rPr lang="ru-RU" sz="32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>                                 в оркестр</a:t>
            </a:r>
            <a:r>
              <a:rPr lang="ru-RU" sz="3600" b="1" dirty="0" smtClean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824412"/>
          </a:xfrm>
        </p:spPr>
        <p:txBody>
          <a:bodyPr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 smtClean="0"/>
              <a:t>      Цель</a:t>
            </a:r>
            <a:r>
              <a:rPr lang="ru-RU" b="1" i="1" dirty="0"/>
              <a:t>: </a:t>
            </a:r>
            <a:r>
              <a:rPr lang="ru-RU" b="1" i="1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 </a:t>
            </a:r>
            <a:r>
              <a:rPr lang="ru-RU" b="1" i="1" dirty="0" smtClean="0"/>
              <a:t>     Учить </a:t>
            </a:r>
            <a:r>
              <a:rPr lang="ru-RU" b="1" i="1" dirty="0"/>
              <a:t>детей самостоятельно объединяться </a:t>
            </a: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 </a:t>
            </a:r>
            <a:r>
              <a:rPr lang="ru-RU" b="1" i="1" dirty="0" smtClean="0"/>
              <a:t>                                             в </a:t>
            </a:r>
            <a:r>
              <a:rPr lang="ru-RU" b="1" i="1" dirty="0"/>
              <a:t>ансамбль.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b="1" i="1" dirty="0"/>
          </a:p>
          <a:p>
            <a:pPr marL="354013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 smtClean="0"/>
              <a:t>Задачи</a:t>
            </a:r>
            <a:r>
              <a:rPr lang="ru-RU" b="1" i="1" dirty="0"/>
              <a:t>:</a:t>
            </a:r>
          </a:p>
          <a:p>
            <a:pPr marL="811213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Активизировать интерес детей к различным видам музыкальных  </a:t>
            </a:r>
          </a:p>
          <a:p>
            <a:pPr marL="354013" indent="45720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инструментов</a:t>
            </a:r>
            <a:endParaRPr lang="ru-RU" dirty="0"/>
          </a:p>
          <a:p>
            <a:pPr marL="811213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Развитие ритмического слуха.</a:t>
            </a:r>
          </a:p>
          <a:p>
            <a:pPr marL="811213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Развитие фантазии и музыкальной памяти детей</a:t>
            </a:r>
          </a:p>
          <a:p>
            <a:pPr marL="811213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Воспитывать коммуникативные навыки в игре, доброжелательное отношение друг к другу.</a:t>
            </a:r>
          </a:p>
          <a:p>
            <a:pPr marL="811213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Доставить детям радость от совместной игры.</a:t>
            </a:r>
          </a:p>
          <a:p>
            <a:pPr marL="354013" indent="182563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354013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Необходимый  материал</a:t>
            </a:r>
            <a:r>
              <a:rPr lang="ru-RU" i="1" dirty="0"/>
              <a:t>: </a:t>
            </a:r>
            <a:endParaRPr lang="ru-RU" i="1" dirty="0" smtClean="0"/>
          </a:p>
          <a:p>
            <a:pPr marL="354013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музыкальный </a:t>
            </a:r>
            <a:r>
              <a:rPr lang="ru-RU" dirty="0"/>
              <a:t>центр, музыкальные диски, подбор ударных инструментов (треугольники, бубны, палочки, колокольчики)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6148" name="Picture 4" descr="Картинка 13 из 2719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188913"/>
            <a:ext cx="254000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.shutterstock.com/display_pic_with_logo/437/437,1234276936,17/stock-vector-musical-kids-vector-2485520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53"/>
          <a:stretch>
            <a:fillRect/>
          </a:stretch>
        </p:blipFill>
        <p:spPr bwMode="auto">
          <a:xfrm>
            <a:off x="5867400" y="692150"/>
            <a:ext cx="30353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339725" y="1428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3600" b="1" smtClean="0"/>
              <a:t>Ход игры</a:t>
            </a: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997450"/>
          </a:xfrm>
        </p:spPr>
        <p:txBody>
          <a:bodyPr>
            <a:normAutofit fontScale="4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b="1" i="1" dirty="0"/>
              <a:t>Педагог:    </a:t>
            </a:r>
            <a:r>
              <a:rPr lang="ru-RU" sz="3800" b="1" dirty="0"/>
              <a:t>«</a:t>
            </a:r>
            <a:r>
              <a:rPr lang="ru-RU" sz="3800" dirty="0"/>
              <a:t>Пригласительный билет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Дарю я вам на свой концерт.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Концерт немного необычный,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Для вас он тоже непривычный.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Приходите, не стесняйтесь,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На здоровье удивляйтесь!»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b="1" dirty="0"/>
              <a:t> </a:t>
            </a:r>
            <a:endParaRPr lang="ru-RU" sz="38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Дети стоят по кругу, перед ними лежат инструменты ( треугольники,  бубны, палочки, колокольчики).  Звучит музыка, дети идут по кругу.  С окончанием музыки дети берут инструменты, кому не досталось инструмента, выходит дирижировать.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b="1" i="1" dirty="0"/>
              <a:t>Педагог:   </a:t>
            </a:r>
            <a:r>
              <a:rPr lang="ru-RU" sz="3800" b="1" i="1" dirty="0" smtClean="0"/>
              <a:t> </a:t>
            </a:r>
            <a:r>
              <a:rPr lang="ru-RU" sz="3800" dirty="0" smtClean="0"/>
              <a:t>Дирижера </a:t>
            </a:r>
            <a:r>
              <a:rPr lang="ru-RU" sz="3800" dirty="0"/>
              <a:t>назначаем – и в оркестре поиграем.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                     </a:t>
            </a:r>
            <a:r>
              <a:rPr lang="ru-RU" sz="3800" dirty="0" smtClean="0"/>
              <a:t>За </a:t>
            </a:r>
            <a:r>
              <a:rPr lang="ru-RU" sz="3800" dirty="0"/>
              <a:t>рукой его следите, вместе музыкальный ритм ведите.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b="1" i="1" dirty="0"/>
              <a:t>Дети отстукивают ритм по показу дирижера.  </a:t>
            </a:r>
            <a:endParaRPr lang="ru-RU" sz="3800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3800" b="1" dirty="0"/>
              <a:t> </a:t>
            </a:r>
            <a:endParaRPr lang="ru-RU" sz="38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00050" y="0"/>
            <a:ext cx="8229600" cy="1857375"/>
          </a:xfrm>
        </p:spPr>
        <p:txBody>
          <a:bodyPr/>
          <a:lstStyle/>
          <a:p>
            <a:pPr eaLnBrk="1" hangingPunct="1"/>
            <a:r>
              <a:rPr lang="ru-RU" sz="3600" b="1" smtClean="0"/>
              <a:t>             «Веселый дождик»</a:t>
            </a: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Цель: </a:t>
            </a: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 smtClean="0"/>
              <a:t> </a:t>
            </a:r>
            <a:r>
              <a:rPr lang="ru-RU" b="1" i="1" dirty="0"/>
              <a:t>Закреплять у детей чувство ритма</a:t>
            </a: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dirty="0"/>
              <a:t> 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Задачи:</a:t>
            </a:r>
            <a:endParaRPr lang="ru-RU" i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Развивать ритмический слух.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Развитие фантазии и музыкальной памяти детей.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Воспитывать коммуникативные навыки в игре, доброжелательное отношение друг к другу.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Развивать умение передавать свои впечатления в рисунке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Необходимый  материал:  </a:t>
            </a: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фонограмма </a:t>
            </a:r>
            <a:r>
              <a:rPr lang="ru-RU" dirty="0"/>
              <a:t>звучания дождя, музыкальное сопровождение – «Дождь и радуга» </a:t>
            </a:r>
            <a:r>
              <a:rPr lang="ru-RU" dirty="0" err="1"/>
              <a:t>С.Прокофьева</a:t>
            </a:r>
            <a:r>
              <a:rPr lang="ru-RU" dirty="0"/>
              <a:t>,  </a:t>
            </a:r>
            <a:r>
              <a:rPr lang="ru-RU" dirty="0" err="1"/>
              <a:t>фланелеграф</a:t>
            </a:r>
            <a:r>
              <a:rPr lang="ru-RU" dirty="0"/>
              <a:t>,  металлофон, карточки  «капельки дождя» и тучки,  альбом для рисования, акварельные краски.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8196" name="Picture 2" descr="Картинка 108 из 16058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981075"/>
            <a:ext cx="2401887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http://im3-tub-ru.yandex.net/i?id=21616759-45-7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13"/>
          <a:stretch>
            <a:fillRect/>
          </a:stretch>
        </p:blipFill>
        <p:spPr bwMode="auto">
          <a:xfrm>
            <a:off x="1042988" y="409575"/>
            <a:ext cx="11509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65125" y="0"/>
            <a:ext cx="8229600" cy="850900"/>
          </a:xfrm>
        </p:spPr>
        <p:txBody>
          <a:bodyPr/>
          <a:lstStyle/>
          <a:p>
            <a:pPr eaLnBrk="1" hangingPunct="1"/>
            <a:r>
              <a:rPr lang="ru-RU" b="1" smtClean="0"/>
              <a:t> </a:t>
            </a:r>
            <a:r>
              <a:rPr lang="ru-RU" sz="3600" b="1" smtClean="0"/>
              <a:t>Ход игры</a:t>
            </a: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1557338"/>
            <a:ext cx="8013700" cy="4525962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b="1" i="1" dirty="0"/>
              <a:t>Звучит фонограмма звучания дождя.</a:t>
            </a:r>
            <a:endParaRPr lang="ru-RU" sz="2100" i="1" dirty="0"/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i="1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b="1" i="1" dirty="0"/>
              <a:t>Педагог:</a:t>
            </a:r>
            <a:r>
              <a:rPr lang="ru-RU" sz="2100" dirty="0"/>
              <a:t>       </a:t>
            </a:r>
            <a:r>
              <a:rPr lang="ru-RU" sz="2100" dirty="0" smtClean="0"/>
              <a:t>Кап-кап-кап</a:t>
            </a:r>
            <a:r>
              <a:rPr lang="ru-RU" sz="2100" dirty="0"/>
              <a:t>, кап-кап-кап –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Дождь веселый льется.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Мы хотим его поймать,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А он не дается.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Кап-кап-кап, кап-кап-кап-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По зонтам, по крышам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Дождик весело стучит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2100" dirty="0"/>
              <a:t>                        То сильней, то тише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0" name="Picture 2" descr="Картинка 95 из 96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484313"/>
            <a:ext cx="272732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34925"/>
            <a:ext cx="8229600" cy="1017588"/>
          </a:xfrm>
        </p:spPr>
        <p:txBody>
          <a:bodyPr/>
          <a:lstStyle/>
          <a:p>
            <a:pPr eaLnBrk="1" hangingPunct="1"/>
            <a:r>
              <a:rPr lang="ru-RU" sz="3600" b="1" smtClean="0"/>
              <a:t>Этапы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38" y="981075"/>
            <a:ext cx="8604250" cy="5040313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1800" b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en-US" sz="1800" b="1" dirty="0" smtClean="0"/>
              <a:t>I</a:t>
            </a:r>
            <a:r>
              <a:rPr lang="ru-RU" sz="1800" b="1" dirty="0" smtClean="0"/>
              <a:t> этап</a:t>
            </a:r>
            <a:r>
              <a:rPr lang="ru-RU" sz="1800" dirty="0" smtClean="0"/>
              <a:t> </a:t>
            </a:r>
          </a:p>
          <a:p>
            <a:pPr marL="62865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Дети </a:t>
            </a:r>
            <a:r>
              <a:rPr lang="ru-RU" sz="1800" dirty="0"/>
              <a:t>слушают -  педагог ударяет – тихо или громко – по пластинке металлофона («падают капли дождя», «идет сильный дождь»), показывают руки при громкой музыке, прячут их при тихой, хлопают в ладоши тихо или громко, в соответствии со звучанием</a:t>
            </a:r>
            <a:r>
              <a:rPr lang="ru-RU" sz="1800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18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/>
              <a:t> </a:t>
            </a:r>
            <a:r>
              <a:rPr lang="en-US" sz="1800" b="1" dirty="0" smtClean="0"/>
              <a:t>II</a:t>
            </a:r>
            <a:r>
              <a:rPr lang="en-US" sz="1800" dirty="0" smtClean="0"/>
              <a:t> </a:t>
            </a:r>
            <a:r>
              <a:rPr lang="ru-RU" sz="1800" b="1" dirty="0" smtClean="0"/>
              <a:t>этап</a:t>
            </a:r>
            <a:endParaRPr lang="ru-RU" sz="1800" dirty="0" smtClean="0"/>
          </a:p>
          <a:p>
            <a:pPr marL="62865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Ритмический </a:t>
            </a:r>
            <a:r>
              <a:rPr lang="ru-RU" sz="1800" dirty="0"/>
              <a:t>рисунок выложен на </a:t>
            </a:r>
            <a:r>
              <a:rPr lang="ru-RU" sz="1800" dirty="0" err="1"/>
              <a:t>фланелеграфе</a:t>
            </a:r>
            <a:r>
              <a:rPr lang="ru-RU" sz="1800" dirty="0"/>
              <a:t> - дети отстукивают ритмический рисунок по показу (короткие звуки в ладошки, долгий звук – по </a:t>
            </a:r>
            <a:r>
              <a:rPr lang="ru-RU" sz="1800" dirty="0" err="1"/>
              <a:t>коленочкам</a:t>
            </a:r>
            <a:r>
              <a:rPr lang="ru-RU" sz="1800" dirty="0"/>
              <a:t>)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1800" dirty="0"/>
          </a:p>
        </p:txBody>
      </p:sp>
      <p:pic>
        <p:nvPicPr>
          <p:cNvPr id="10244" name="Picture 2" descr="http://im2-tub-ru.yandex.net/i?id=238490140-01-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4451350"/>
            <a:ext cx="19796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777875"/>
          </a:xfrm>
        </p:spPr>
        <p:txBody>
          <a:bodyPr/>
          <a:lstStyle/>
          <a:p>
            <a:pPr eaLnBrk="1" hangingPunct="1"/>
            <a:r>
              <a:rPr lang="ru-RU" sz="3600" b="1" smtClean="0"/>
              <a:t>Этапы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590550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600" i="1" dirty="0" smtClean="0"/>
              <a:t> </a:t>
            </a:r>
            <a:r>
              <a:rPr lang="en-US" sz="1800" b="1" dirty="0" smtClean="0"/>
              <a:t>III </a:t>
            </a:r>
            <a:r>
              <a:rPr lang="ru-RU" sz="1800" b="1" dirty="0" smtClean="0"/>
              <a:t>этап </a:t>
            </a:r>
          </a:p>
          <a:p>
            <a:pPr marL="0" indent="62865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 Дети поочередно импровизируют ритмический рисунок дождя.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i="1" dirty="0" smtClean="0"/>
              <a:t>Педагог предлагает посчитать сколько капелек упало  из тучки.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sz="18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i="1" dirty="0" smtClean="0"/>
              <a:t>Педагог предлагает поиграть в пальчиковую игру.</a:t>
            </a:r>
          </a:p>
          <a:p>
            <a:pPr marL="0" indent="720725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b="1" dirty="0" smtClean="0"/>
              <a:t> </a:t>
            </a:r>
            <a:r>
              <a:rPr lang="ru-RU" sz="1800" b="1" i="1" dirty="0" smtClean="0"/>
              <a:t>Пальчиковая игра</a:t>
            </a:r>
            <a:endParaRPr lang="ru-RU" sz="1800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Сколько знаю я дождей?      -  прикасаться пальчиками по очереди к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Сосчитайте поскорей:               большому, начиная с указательного.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Дождик с ветром,                   -   поочередно загибать пальцы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Дождь грибной,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Дождик с радугой-дугой,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Дождик с солнцем,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Дождик с градом,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Дождик с рыжим листопадом.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Предложить детям самостоятельно решить , какой дождь будут рисовать.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Музыкальное сопровождение – «Дождь и радуга» </a:t>
            </a:r>
            <a:r>
              <a:rPr lang="ru-RU" sz="1800" dirty="0" err="1" smtClean="0"/>
              <a:t>С.Прокофьева</a:t>
            </a:r>
            <a:endParaRPr lang="ru-RU" sz="1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1268" name="Picture 2" descr="http://im2-tub-ru.yandex.net/i?id=238490140-01-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789363"/>
            <a:ext cx="197961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Заголовок 1"/>
          <p:cNvSpPr>
            <a:spLocks noGrp="1"/>
          </p:cNvSpPr>
          <p:nvPr>
            <p:ph type="title"/>
          </p:nvPr>
        </p:nvSpPr>
        <p:spPr>
          <a:xfrm>
            <a:off x="468313" y="428625"/>
            <a:ext cx="8229600" cy="15001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200" b="1" dirty="0" smtClean="0">
                <a:latin typeface="Arial" charset="0"/>
              </a:rPr>
              <a:t/>
            </a:r>
            <a:br>
              <a:rPr lang="ru-RU" sz="3200" b="1" dirty="0" smtClean="0">
                <a:latin typeface="Arial" charset="0"/>
              </a:rPr>
            </a:br>
            <a:r>
              <a:rPr lang="ru-RU" sz="3600" b="1" dirty="0" smtClean="0"/>
              <a:t> </a:t>
            </a:r>
            <a:r>
              <a:rPr lang="ru-RU" sz="4000" b="1" dirty="0" smtClean="0"/>
              <a:t>«В</a:t>
            </a:r>
            <a:r>
              <a:rPr lang="ru-RU" sz="3600" b="1" dirty="0" smtClean="0">
                <a:latin typeface="Arial" charset="0"/>
              </a:rPr>
              <a:t>еселые ладошки у нашей </a:t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/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>куклы-крошки» </a:t>
            </a:r>
            <a:br>
              <a:rPr lang="ru-RU" sz="3600" b="1" dirty="0" smtClean="0">
                <a:latin typeface="Arial" charset="0"/>
              </a:rPr>
            </a:br>
            <a:endParaRPr lang="ru-RU" sz="36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Цель</a:t>
            </a:r>
            <a:r>
              <a:rPr lang="ru-RU" i="1" dirty="0"/>
              <a:t>: </a:t>
            </a:r>
            <a:endParaRPr lang="ru-RU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i="1" dirty="0" smtClean="0"/>
              <a:t> </a:t>
            </a:r>
            <a:r>
              <a:rPr lang="ru-RU" b="1" i="1" dirty="0"/>
              <a:t>Учить детей определять характер музыки, выполнять </a:t>
            </a:r>
            <a:r>
              <a:rPr lang="ru-RU" b="1" i="1" dirty="0" smtClean="0"/>
              <a:t>движения в </a:t>
            </a:r>
            <a:r>
              <a:rPr lang="ru-RU" b="1" i="1" dirty="0"/>
              <a:t>соответствии с музыкой.</a:t>
            </a: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 smtClean="0"/>
              <a:t>Задачи</a:t>
            </a:r>
            <a:r>
              <a:rPr lang="ru-RU" b="1" i="1" dirty="0"/>
              <a:t>:</a:t>
            </a:r>
            <a:endParaRPr lang="ru-RU" i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Развивать ритмический слух.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Развитие фантазии и музыкальной памяти детей.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Развивать коммуникативные навыки, моторику рук.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Необходимый  материал: </a:t>
            </a:r>
            <a:r>
              <a:rPr lang="ru-RU" i="1" dirty="0"/>
              <a:t>  </a:t>
            </a:r>
            <a:endParaRPr lang="ru-RU" i="1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музыкальные </a:t>
            </a:r>
            <a:r>
              <a:rPr lang="ru-RU" dirty="0"/>
              <a:t>диски с плясовой музыкой и колыбельной, кукла Оля,  </a:t>
            </a:r>
            <a:r>
              <a:rPr lang="ru-RU" dirty="0" err="1"/>
              <a:t>фланелеграф</a:t>
            </a:r>
            <a:r>
              <a:rPr lang="ru-RU" dirty="0"/>
              <a:t>, карточки-ладошки разного размера для выкладывания ритмического рисунка,  для определения характера музыки карточки-ладошки желтого и зеленого цвета.  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2292" name="Picture 2" descr="http://www.pictureshack.ru/gthumbs/3818ladosh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48" t="17860" b="15297"/>
          <a:stretch>
            <a:fillRect/>
          </a:stretch>
        </p:blipFill>
        <p:spPr bwMode="auto">
          <a:xfrm>
            <a:off x="7035800" y="2276475"/>
            <a:ext cx="2108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0525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Ход  игры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192837"/>
          </a:xfrm>
        </p:spPr>
        <p:txBody>
          <a:bodyPr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i="1" dirty="0" smtClean="0"/>
              <a:t>Педагог </a:t>
            </a:r>
            <a:r>
              <a:rPr lang="ru-RU" i="1" dirty="0"/>
              <a:t>на занятие приносит куклу</a:t>
            </a:r>
            <a:r>
              <a:rPr lang="ru-RU" i="1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Педагог:     Кукла Оля к нам пришла</a:t>
            </a:r>
            <a:r>
              <a:rPr lang="ru-RU" b="1" dirty="0"/>
              <a:t>,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Веселиться начала,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Хлопают, играют Олины ладошки,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Оле помогают маленькие крошки.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en-US" b="1" dirty="0"/>
              <a:t>I</a:t>
            </a:r>
            <a:r>
              <a:rPr lang="ru-RU" b="1" dirty="0"/>
              <a:t> </a:t>
            </a:r>
            <a:r>
              <a:rPr lang="ru-RU" b="1" dirty="0" smtClean="0"/>
              <a:t>этап: </a:t>
            </a:r>
            <a:r>
              <a:rPr lang="ru-RU" dirty="0" smtClean="0"/>
              <a:t>Педагог </a:t>
            </a:r>
            <a:r>
              <a:rPr lang="ru-RU" dirty="0"/>
              <a:t>выкладывает ритмический рисунок из ладошек – дети отстукивают  в ладоши.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Педагог:     Ну-ка, все в ладошки хлоп,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Вместе хлоп, дружно хлоп.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Ну-ка, все в ладошки хлоп,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Вслед за мною хлоп, хлоп, хлоп.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en-US" b="1" dirty="0"/>
              <a:t>II</a:t>
            </a:r>
            <a:r>
              <a:rPr lang="ru-RU" b="1" dirty="0"/>
              <a:t> </a:t>
            </a:r>
            <a:r>
              <a:rPr lang="ru-RU" b="1" dirty="0" smtClean="0"/>
              <a:t>этап</a:t>
            </a:r>
            <a:r>
              <a:rPr lang="ru-RU" dirty="0" smtClean="0"/>
              <a:t> : Звучит </a:t>
            </a:r>
            <a:r>
              <a:rPr lang="ru-RU" dirty="0"/>
              <a:t>веселая музыка  - дети поднимают ладошки желтого цвета.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               Звучит </a:t>
            </a:r>
            <a:r>
              <a:rPr lang="ru-RU" dirty="0"/>
              <a:t>колыбельная – дети поднимают ладошки зеленого цвета.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b="1" i="1" dirty="0"/>
              <a:t>Педагог: </a:t>
            </a:r>
            <a:r>
              <a:rPr lang="ru-RU" dirty="0"/>
              <a:t>     Ручки наши тоже пляшут,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Не желают отставать,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Вместе с нами, малышами,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               Стали весело играть.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 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en-US" b="1" dirty="0"/>
              <a:t>III</a:t>
            </a:r>
            <a:r>
              <a:rPr lang="ru-RU" b="1" dirty="0"/>
              <a:t> </a:t>
            </a:r>
            <a:r>
              <a:rPr lang="ru-RU" b="1" dirty="0" smtClean="0"/>
              <a:t>этап</a:t>
            </a:r>
            <a:r>
              <a:rPr lang="ru-RU" dirty="0" smtClean="0"/>
              <a:t>:   Звучит </a:t>
            </a:r>
            <a:r>
              <a:rPr lang="ru-RU" dirty="0"/>
              <a:t>веселая музыка – дети хлопают весело в ладошки.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/>
              <a:t>      </a:t>
            </a:r>
            <a:r>
              <a:rPr lang="ru-RU" dirty="0" smtClean="0"/>
              <a:t>           Звучит </a:t>
            </a:r>
            <a:r>
              <a:rPr lang="ru-RU" dirty="0"/>
              <a:t>колыбельная -  ладошки устали и легли отдыхать.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dirty="0" smtClean="0"/>
              <a:t>Педагог</a:t>
            </a:r>
            <a:r>
              <a:rPr lang="ru-RU" b="1" dirty="0"/>
              <a:t>:    </a:t>
            </a:r>
            <a:r>
              <a:rPr lang="ru-RU" dirty="0"/>
              <a:t>Раз-два! Раз-два!  Вот и кончилась игра!   </a:t>
            </a:r>
          </a:p>
        </p:txBody>
      </p:sp>
      <p:pic>
        <p:nvPicPr>
          <p:cNvPr id="13316" name="Picture 4" descr="http://im4-tub-ru.yandex.net/i?id=108615837-18-7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5105400"/>
            <a:ext cx="1782762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http://im0-tub-ru.yandex.net/i?id=113132833-21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75463" y="2852738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494</Words>
  <Application>Microsoft Office PowerPoint</Application>
  <PresentationFormat>Экран (4:3)</PresentationFormat>
  <Paragraphs>209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Times New Roman</vt:lpstr>
      <vt:lpstr>Поток</vt:lpstr>
      <vt:lpstr>Музыкально-дидактические игры</vt:lpstr>
      <vt:lpstr> «Любим мы играть                                   в оркестр»</vt:lpstr>
      <vt:lpstr> Ход игры</vt:lpstr>
      <vt:lpstr>             «Веселый дождик»</vt:lpstr>
      <vt:lpstr> Ход игры</vt:lpstr>
      <vt:lpstr>Этапы игры</vt:lpstr>
      <vt:lpstr>Этапы игры</vt:lpstr>
      <vt:lpstr>          «Веселые ладошки у нашей   куклы-крошки»  </vt:lpstr>
      <vt:lpstr> Ход  игры </vt:lpstr>
      <vt:lpstr> «Разукрасим  музыку.»</vt:lpstr>
      <vt:lpstr> «Ход игры» </vt:lpstr>
      <vt:lpstr>«Ход игры»</vt:lpstr>
      <vt:lpstr> «Музыкальные  подарки для ёлочки»</vt:lpstr>
      <vt:lpstr>  «Ход игры»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оля</cp:lastModifiedBy>
  <cp:revision>22</cp:revision>
  <dcterms:created xsi:type="dcterms:W3CDTF">2011-10-28T02:54:59Z</dcterms:created>
  <dcterms:modified xsi:type="dcterms:W3CDTF">2018-07-11T07:55:05Z</dcterms:modified>
</cp:coreProperties>
</file>