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4" r:id="rId3"/>
    <p:sldId id="257" r:id="rId4"/>
    <p:sldId id="258" r:id="rId5"/>
    <p:sldId id="265" r:id="rId6"/>
    <p:sldId id="267" r:id="rId7"/>
    <p:sldId id="259" r:id="rId8"/>
    <p:sldId id="268" r:id="rId9"/>
    <p:sldId id="269" r:id="rId10"/>
    <p:sldId id="260" r:id="rId11"/>
    <p:sldId id="270" r:id="rId12"/>
    <p:sldId id="271" r:id="rId13"/>
    <p:sldId id="261" r:id="rId14"/>
    <p:sldId id="272" r:id="rId15"/>
    <p:sldId id="273" r:id="rId16"/>
    <p:sldId id="262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90" y="-4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91BB0E-354C-447C-BA51-CC9C25F76716}" type="datetimeFigureOut">
              <a:rPr lang="ru-RU" smtClean="0"/>
              <a:pPr/>
              <a:t>22.01.2018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6477DA-315F-4780-A407-83DF60F809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91BB0E-354C-447C-BA51-CC9C25F76716}" type="datetimeFigureOut">
              <a:rPr lang="ru-RU" smtClean="0"/>
              <a:pPr/>
              <a:t>22.01.2018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6477DA-315F-4780-A407-83DF60F809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91BB0E-354C-447C-BA51-CC9C25F76716}" type="datetimeFigureOut">
              <a:rPr lang="ru-RU" smtClean="0"/>
              <a:pPr/>
              <a:t>22.01.2018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6477DA-315F-4780-A407-83DF60F809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91BB0E-354C-447C-BA51-CC9C25F76716}" type="datetimeFigureOut">
              <a:rPr lang="ru-RU" smtClean="0"/>
              <a:pPr/>
              <a:t>22.01.2018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6477DA-315F-4780-A407-83DF60F809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91BB0E-354C-447C-BA51-CC9C25F76716}" type="datetimeFigureOut">
              <a:rPr lang="ru-RU" smtClean="0"/>
              <a:pPr/>
              <a:t>22.01.2018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6477DA-315F-4780-A407-83DF60F809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91BB0E-354C-447C-BA51-CC9C25F76716}" type="datetimeFigureOut">
              <a:rPr lang="ru-RU" smtClean="0"/>
              <a:pPr/>
              <a:t>22.01.2018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6477DA-315F-4780-A407-83DF60F809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91BB0E-354C-447C-BA51-CC9C25F76716}" type="datetimeFigureOut">
              <a:rPr lang="ru-RU" smtClean="0"/>
              <a:pPr/>
              <a:t>22.01.2018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6477DA-315F-4780-A407-83DF60F809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91BB0E-354C-447C-BA51-CC9C25F76716}" type="datetimeFigureOut">
              <a:rPr lang="ru-RU" smtClean="0"/>
              <a:pPr/>
              <a:t>22.01.2018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6477DA-315F-4780-A407-83DF60F809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91BB0E-354C-447C-BA51-CC9C25F76716}" type="datetimeFigureOut">
              <a:rPr lang="ru-RU" smtClean="0"/>
              <a:pPr/>
              <a:t>22.01.2018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6477DA-315F-4780-A407-83DF60F809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91BB0E-354C-447C-BA51-CC9C25F76716}" type="datetimeFigureOut">
              <a:rPr lang="ru-RU" smtClean="0"/>
              <a:pPr/>
              <a:t>22.01.2018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6477DA-315F-4780-A407-83DF60F809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91BB0E-354C-447C-BA51-CC9C25F76716}" type="datetimeFigureOut">
              <a:rPr lang="ru-RU" smtClean="0"/>
              <a:pPr/>
              <a:t>22.01.2018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6477DA-315F-4780-A407-83DF60F809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91BB0E-354C-447C-BA51-CC9C25F76716}" type="datetimeFigureOut">
              <a:rPr lang="ru-RU" smtClean="0"/>
              <a:pPr/>
              <a:t>22.01.2018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6477DA-315F-4780-A407-83DF60F809D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it.wallpaperswiki.org/wallpapers/2012/11/Sfondo-rosa-viola-bianco-blu-linee-punti-Luci-Glow-485x728.jpg" TargetMode="External"/><Relationship Id="rId2" Type="http://schemas.openxmlformats.org/officeDocument/2006/relationships/hyperlink" Target="http://didaktor.ru/kak-vypolnit-priyom-sorbonka/" TargetMode="External"/><Relationship Id="rId1" Type="http://schemas.openxmlformats.org/officeDocument/2006/relationships/slideLayout" Target="../slideLayouts/slideLayout7.xml"/><Relationship Id="rId4" Type="http://schemas.openxmlformats.org/officeDocument/2006/relationships/slide" Target="slide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slide" Target="slide4.xml"/><Relationship Id="rId1" Type="http://schemas.openxmlformats.org/officeDocument/2006/relationships/slideLayout" Target="../slideLayouts/slideLayout7.xml"/><Relationship Id="rId5" Type="http://schemas.openxmlformats.org/officeDocument/2006/relationships/slide" Target="slide13.xml"/><Relationship Id="rId4" Type="http://schemas.openxmlformats.org/officeDocument/2006/relationships/slide" Target="slide10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1691680" y="2099005"/>
            <a:ext cx="576064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dirty="0" smtClean="0">
                <a:ln>
                  <a:solidFill>
                    <a:schemeClr val="accent3">
                      <a:lumMod val="20000"/>
                      <a:lumOff val="80000"/>
                    </a:schemeClr>
                  </a:solidFill>
                </a:ln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И</a:t>
            </a:r>
            <a:r>
              <a:rPr lang="ru-RU" sz="4800" b="1" dirty="0" smtClean="0">
                <a:ln>
                  <a:solidFill>
                    <a:schemeClr val="accent3">
                      <a:lumMod val="20000"/>
                      <a:lumOff val="80000"/>
                    </a:schemeClr>
                  </a:solidFill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н</a:t>
            </a:r>
            <a:r>
              <a:rPr lang="ru-RU" sz="4800" b="1" dirty="0" smtClean="0">
                <a:ln>
                  <a:solidFill>
                    <a:schemeClr val="accent3">
                      <a:lumMod val="20000"/>
                      <a:lumOff val="80000"/>
                    </a:schemeClr>
                  </a:solidFill>
                </a:ln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т</a:t>
            </a:r>
            <a:r>
              <a:rPr lang="ru-RU" sz="4800" b="1" dirty="0" smtClean="0">
                <a:ln>
                  <a:solidFill>
                    <a:schemeClr val="accent3">
                      <a:lumMod val="20000"/>
                      <a:lumOff val="80000"/>
                    </a:schemeClr>
                  </a:solidFill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е</a:t>
            </a:r>
            <a:r>
              <a:rPr lang="ru-RU" sz="4800" b="1" dirty="0" smtClean="0">
                <a:ln>
                  <a:solidFill>
                    <a:schemeClr val="accent3">
                      <a:lumMod val="20000"/>
                      <a:lumOff val="80000"/>
                    </a:schemeClr>
                  </a:solidFill>
                </a:ln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л</a:t>
            </a:r>
            <a:r>
              <a:rPr lang="ru-RU" sz="4800" b="1" dirty="0" smtClean="0">
                <a:ln>
                  <a:solidFill>
                    <a:schemeClr val="accent3">
                      <a:lumMod val="20000"/>
                      <a:lumOff val="80000"/>
                    </a:schemeClr>
                  </a:solidFill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л</a:t>
            </a:r>
            <a:r>
              <a:rPr lang="ru-RU" sz="4800" b="1" dirty="0" smtClean="0">
                <a:ln>
                  <a:solidFill>
                    <a:schemeClr val="accent3">
                      <a:lumMod val="20000"/>
                      <a:lumOff val="80000"/>
                    </a:schemeClr>
                  </a:solidFill>
                </a:ln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е</a:t>
            </a:r>
            <a:r>
              <a:rPr lang="ru-RU" sz="4800" b="1" dirty="0" smtClean="0">
                <a:ln>
                  <a:solidFill>
                    <a:schemeClr val="accent3">
                      <a:lumMod val="20000"/>
                      <a:lumOff val="80000"/>
                    </a:schemeClr>
                  </a:solidFill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к</a:t>
            </a:r>
            <a:r>
              <a:rPr lang="ru-RU" sz="4800" b="1" dirty="0" smtClean="0">
                <a:ln>
                  <a:solidFill>
                    <a:schemeClr val="accent3">
                      <a:lumMod val="20000"/>
                      <a:lumOff val="80000"/>
                    </a:schemeClr>
                  </a:solidFill>
                </a:ln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т</a:t>
            </a:r>
            <a:r>
              <a:rPr lang="ru-RU" sz="4800" b="1" dirty="0" smtClean="0">
                <a:ln>
                  <a:solidFill>
                    <a:schemeClr val="accent3">
                      <a:lumMod val="20000"/>
                      <a:lumOff val="80000"/>
                    </a:schemeClr>
                  </a:solidFill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у</a:t>
            </a:r>
            <a:r>
              <a:rPr lang="ru-RU" sz="4800" b="1" dirty="0" smtClean="0">
                <a:ln>
                  <a:solidFill>
                    <a:schemeClr val="accent3">
                      <a:lumMod val="20000"/>
                      <a:lumOff val="80000"/>
                    </a:schemeClr>
                  </a:solidFill>
                </a:ln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а</a:t>
            </a:r>
            <a:r>
              <a:rPr lang="ru-RU" sz="4800" b="1" dirty="0" smtClean="0">
                <a:ln>
                  <a:solidFill>
                    <a:schemeClr val="accent3">
                      <a:lumMod val="20000"/>
                      <a:lumOff val="80000"/>
                    </a:schemeClr>
                  </a:solidFill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л</a:t>
            </a:r>
            <a:r>
              <a:rPr lang="ru-RU" sz="4800" b="1" dirty="0" smtClean="0">
                <a:ln>
                  <a:solidFill>
                    <a:schemeClr val="accent3">
                      <a:lumMod val="20000"/>
                      <a:lumOff val="80000"/>
                    </a:schemeClr>
                  </a:solidFill>
                </a:ln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ь</a:t>
            </a:r>
            <a:r>
              <a:rPr lang="ru-RU" sz="4800" b="1" dirty="0" smtClean="0">
                <a:ln>
                  <a:solidFill>
                    <a:schemeClr val="accent3">
                      <a:lumMod val="20000"/>
                      <a:lumOff val="80000"/>
                    </a:schemeClr>
                  </a:solidFill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н</a:t>
            </a:r>
            <a:r>
              <a:rPr lang="ru-RU" sz="4800" b="1" dirty="0" smtClean="0">
                <a:ln>
                  <a:solidFill>
                    <a:schemeClr val="accent3">
                      <a:lumMod val="20000"/>
                      <a:lumOff val="80000"/>
                    </a:schemeClr>
                  </a:solidFill>
                </a:ln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ы</a:t>
            </a:r>
            <a:r>
              <a:rPr lang="ru-RU" sz="4800" b="1" dirty="0" smtClean="0">
                <a:ln>
                  <a:solidFill>
                    <a:schemeClr val="accent3">
                      <a:lumMod val="20000"/>
                      <a:lumOff val="80000"/>
                    </a:schemeClr>
                  </a:solidFill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й</a:t>
            </a:r>
            <a:r>
              <a:rPr lang="ru-RU" sz="4800" b="1" dirty="0" smtClean="0">
                <a:ln>
                  <a:solidFill>
                    <a:schemeClr val="accent3">
                      <a:lumMod val="20000"/>
                      <a:lumOff val="80000"/>
                    </a:schemeClr>
                  </a:solidFill>
                </a:ln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 </a:t>
            </a:r>
          </a:p>
          <a:p>
            <a:pPr algn="ctr"/>
            <a:r>
              <a:rPr lang="ru-RU" sz="4800" b="1" dirty="0" smtClean="0">
                <a:ln>
                  <a:solidFill>
                    <a:schemeClr val="accent3">
                      <a:lumMod val="20000"/>
                      <a:lumOff val="80000"/>
                    </a:schemeClr>
                  </a:solidFill>
                </a:ln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м</a:t>
            </a:r>
            <a:r>
              <a:rPr lang="ru-RU" sz="4800" b="1" dirty="0" smtClean="0">
                <a:ln>
                  <a:solidFill>
                    <a:schemeClr val="accent3">
                      <a:lumMod val="20000"/>
                      <a:lumOff val="80000"/>
                    </a:schemeClr>
                  </a:solidFill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а</a:t>
            </a:r>
            <a:r>
              <a:rPr lang="ru-RU" sz="4800" b="1" dirty="0" smtClean="0">
                <a:ln>
                  <a:solidFill>
                    <a:schemeClr val="accent3">
                      <a:lumMod val="20000"/>
                      <a:lumOff val="80000"/>
                    </a:schemeClr>
                  </a:solidFill>
                </a:ln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р</a:t>
            </a:r>
            <a:r>
              <a:rPr lang="ru-RU" sz="4800" b="1" dirty="0" smtClean="0">
                <a:ln>
                  <a:solidFill>
                    <a:schemeClr val="accent3">
                      <a:lumMod val="20000"/>
                      <a:lumOff val="80000"/>
                    </a:schemeClr>
                  </a:solidFill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а</a:t>
            </a:r>
            <a:r>
              <a:rPr lang="ru-RU" sz="4800" b="1" dirty="0" smtClean="0">
                <a:ln>
                  <a:solidFill>
                    <a:schemeClr val="accent3">
                      <a:lumMod val="20000"/>
                      <a:lumOff val="80000"/>
                    </a:schemeClr>
                  </a:solidFill>
                </a:ln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ф</a:t>
            </a:r>
            <a:r>
              <a:rPr lang="ru-RU" sz="4800" b="1" dirty="0" smtClean="0">
                <a:ln>
                  <a:solidFill>
                    <a:schemeClr val="accent3">
                      <a:lumMod val="20000"/>
                      <a:lumOff val="80000"/>
                    </a:schemeClr>
                  </a:solidFill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о</a:t>
            </a:r>
            <a:r>
              <a:rPr lang="ru-RU" sz="4800" b="1" dirty="0" smtClean="0">
                <a:ln>
                  <a:solidFill>
                    <a:schemeClr val="accent3">
                      <a:lumMod val="20000"/>
                      <a:lumOff val="80000"/>
                    </a:schemeClr>
                  </a:solidFill>
                </a:ln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н</a:t>
            </a:r>
            <a:endParaRPr lang="ru-RU" sz="4800" b="1" dirty="0">
              <a:ln>
                <a:solidFill>
                  <a:schemeClr val="accent3">
                    <a:lumMod val="20000"/>
                    <a:lumOff val="80000"/>
                  </a:schemeClr>
                </a:solidFill>
              </a:ln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691680" y="3827197"/>
            <a:ext cx="576064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i="1" dirty="0">
                <a:solidFill>
                  <a:schemeClr val="accent6">
                    <a:lumMod val="50000"/>
                  </a:schemeClr>
                </a:solidFill>
                <a:cs typeface="Times New Roman" pitchFamily="18" charset="0"/>
              </a:rPr>
              <a:t>1</a:t>
            </a:r>
            <a:r>
              <a:rPr lang="ru-RU" i="1" dirty="0" smtClean="0">
                <a:solidFill>
                  <a:schemeClr val="accent6">
                    <a:lumMod val="50000"/>
                  </a:schemeClr>
                </a:solidFill>
                <a:cs typeface="Times New Roman" pitchFamily="18" charset="0"/>
              </a:rPr>
              <a:t> класс</a:t>
            </a:r>
          </a:p>
          <a:p>
            <a:pPr algn="ctr"/>
            <a:r>
              <a:rPr lang="ru-RU" i="1" dirty="0" smtClean="0">
                <a:solidFill>
                  <a:schemeClr val="accent6">
                    <a:lumMod val="50000"/>
                  </a:schemeClr>
                </a:solidFill>
                <a:cs typeface="Times New Roman" pitchFamily="18" charset="0"/>
              </a:rPr>
              <a:t>Русский язык, математика, </a:t>
            </a:r>
          </a:p>
          <a:p>
            <a:pPr algn="ctr"/>
            <a:r>
              <a:rPr lang="ru-RU" i="1" dirty="0" smtClean="0">
                <a:solidFill>
                  <a:schemeClr val="accent6">
                    <a:lumMod val="50000"/>
                  </a:schemeClr>
                </a:solidFill>
                <a:cs typeface="Times New Roman" pitchFamily="18" charset="0"/>
              </a:rPr>
              <a:t>окружающий мир, литературное чтение. </a:t>
            </a:r>
          </a:p>
          <a:p>
            <a:pPr algn="ctr"/>
            <a:r>
              <a:rPr lang="ru-RU" i="1" dirty="0" smtClean="0">
                <a:solidFill>
                  <a:schemeClr val="accent6">
                    <a:lumMod val="50000"/>
                  </a:schemeClr>
                </a:solidFill>
                <a:cs typeface="Times New Roman" pitchFamily="18" charset="0"/>
              </a:rPr>
              <a:t>УМК любой</a:t>
            </a:r>
            <a:endParaRPr lang="ru-RU" i="1" dirty="0">
              <a:solidFill>
                <a:schemeClr val="accent6">
                  <a:lumMod val="50000"/>
                </a:schemeClr>
              </a:solidFill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691680" y="5339365"/>
            <a:ext cx="576064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i="1" dirty="0" smtClean="0">
                <a:solidFill>
                  <a:srgbClr val="C00000"/>
                </a:solidFill>
                <a:cs typeface="Times New Roman" pitchFamily="18" charset="0"/>
              </a:rPr>
              <a:t>Презентацию подготовила: Фокина Лидия Петровна,</a:t>
            </a:r>
          </a:p>
          <a:p>
            <a:pPr algn="ctr"/>
            <a:r>
              <a:rPr lang="ru-RU" sz="1400" b="1" i="1" dirty="0">
                <a:solidFill>
                  <a:srgbClr val="C00000"/>
                </a:solidFill>
                <a:cs typeface="Times New Roman" pitchFamily="18" charset="0"/>
              </a:rPr>
              <a:t>у</a:t>
            </a:r>
            <a:r>
              <a:rPr lang="ru-RU" sz="1400" b="1" i="1" dirty="0" smtClean="0">
                <a:solidFill>
                  <a:srgbClr val="C00000"/>
                </a:solidFill>
                <a:cs typeface="Times New Roman" pitchFamily="18" charset="0"/>
              </a:rPr>
              <a:t>читель начальных классов МКОУ «СОШ ст. Евсино» </a:t>
            </a:r>
          </a:p>
          <a:p>
            <a:pPr algn="ctr"/>
            <a:r>
              <a:rPr lang="ru-RU" sz="1400" b="1" i="1" dirty="0" err="1" smtClean="0">
                <a:solidFill>
                  <a:srgbClr val="C00000"/>
                </a:solidFill>
                <a:cs typeface="Times New Roman" pitchFamily="18" charset="0"/>
              </a:rPr>
              <a:t>Искитимского</a:t>
            </a:r>
            <a:r>
              <a:rPr lang="ru-RU" sz="1400" b="1" i="1" dirty="0" smtClean="0">
                <a:solidFill>
                  <a:srgbClr val="C00000"/>
                </a:solidFill>
                <a:cs typeface="Times New Roman" pitchFamily="18" charset="0"/>
              </a:rPr>
              <a:t> района Новосибирской области</a:t>
            </a:r>
          </a:p>
          <a:p>
            <a:pPr algn="ctr"/>
            <a:r>
              <a:rPr lang="ru-RU" sz="1400" b="1" i="1" dirty="0" smtClean="0">
                <a:solidFill>
                  <a:srgbClr val="C00000"/>
                </a:solidFill>
                <a:cs typeface="Times New Roman" pitchFamily="18" charset="0"/>
              </a:rPr>
              <a:t>2018</a:t>
            </a:r>
            <a:endParaRPr lang="ru-RU" sz="1400" b="1" i="1" dirty="0" smtClean="0">
              <a:solidFill>
                <a:srgbClr val="C00000"/>
              </a:solidFill>
              <a:cs typeface="Times New Roman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131840" y="1484784"/>
            <a:ext cx="28803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C00000"/>
                </a:solidFill>
              </a:rPr>
              <a:t>Занятие 15</a:t>
            </a:r>
            <a:endParaRPr lang="ru-RU" sz="2400" b="1" i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Скругленный прямоугольник 11"/>
          <p:cNvSpPr/>
          <p:nvPr/>
        </p:nvSpPr>
        <p:spPr>
          <a:xfrm>
            <a:off x="1714480" y="1268760"/>
            <a:ext cx="5715040" cy="785818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C0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chemeClr val="accent6">
                    <a:lumMod val="50000"/>
                  </a:schemeClr>
                </a:solidFill>
                <a:cs typeface="Times New Roman" pitchFamily="18" charset="0"/>
              </a:rPr>
              <a:t>Окружающий мир </a:t>
            </a:r>
            <a:endParaRPr lang="ru-RU" sz="4400" b="1" dirty="0">
              <a:solidFill>
                <a:schemeClr val="accent6">
                  <a:lumMod val="50000"/>
                </a:schemeClr>
              </a:solidFill>
              <a:cs typeface="Times New Roman" pitchFamily="18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1714480" y="2708920"/>
            <a:ext cx="5715040" cy="2726044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i="1" dirty="0" smtClean="0">
                <a:solidFill>
                  <a:schemeClr val="accent6">
                    <a:lumMod val="50000"/>
                  </a:schemeClr>
                </a:solidFill>
                <a:cs typeface="Arial" pitchFamily="34" charset="0"/>
              </a:rPr>
              <a:t>Кузнечик </a:t>
            </a:r>
            <a:endParaRPr lang="ru-RU" sz="3600" b="1" dirty="0">
              <a:solidFill>
                <a:schemeClr val="accent6">
                  <a:lumMod val="50000"/>
                </a:schemeClr>
              </a:solidFill>
              <a:cs typeface="Arial" pitchFamily="34" charset="0"/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1714480" y="2708920"/>
            <a:ext cx="5715040" cy="2726044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i="1" dirty="0" smtClean="0">
                <a:solidFill>
                  <a:schemeClr val="accent6">
                    <a:lumMod val="50000"/>
                  </a:schemeClr>
                </a:solidFill>
                <a:cs typeface="Arial" pitchFamily="34" charset="0"/>
              </a:rPr>
              <a:t>Это насекомое «поёт» крыльями, а «слушает» ногами. Кто это?</a:t>
            </a:r>
            <a:endParaRPr lang="ru-RU" sz="3600" b="1" dirty="0">
              <a:solidFill>
                <a:schemeClr val="accent6">
                  <a:lumMod val="50000"/>
                </a:schemeClr>
              </a:solidFill>
              <a:cs typeface="Arial" pitchFamily="34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1714480" y="2708920"/>
            <a:ext cx="5715040" cy="2726044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Управляющая кнопка: далее 15">
            <a:hlinkClick r:id="" action="ppaction://hlinkshowjump?jump=nextslide" highlightClick="1"/>
          </p:cNvPr>
          <p:cNvSpPr/>
          <p:nvPr/>
        </p:nvSpPr>
        <p:spPr>
          <a:xfrm>
            <a:off x="8460432" y="6165304"/>
            <a:ext cx="360000" cy="360000"/>
          </a:xfrm>
          <a:prstGeom prst="actionButtonForwardNex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Скругленный прямоугольник 11"/>
          <p:cNvSpPr/>
          <p:nvPr/>
        </p:nvSpPr>
        <p:spPr>
          <a:xfrm>
            <a:off x="1714480" y="1268760"/>
            <a:ext cx="5715040" cy="785818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C0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chemeClr val="accent6">
                    <a:lumMod val="50000"/>
                  </a:schemeClr>
                </a:solidFill>
                <a:cs typeface="Times New Roman" pitchFamily="18" charset="0"/>
              </a:rPr>
              <a:t>Окружающий мир </a:t>
            </a:r>
            <a:endParaRPr lang="ru-RU" sz="4400" b="1" dirty="0">
              <a:solidFill>
                <a:schemeClr val="accent6">
                  <a:lumMod val="50000"/>
                </a:schemeClr>
              </a:solidFill>
              <a:cs typeface="Times New Roman" pitchFamily="18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1714480" y="2708920"/>
            <a:ext cx="5715040" cy="2726044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i="1" dirty="0" smtClean="0">
                <a:solidFill>
                  <a:schemeClr val="accent6">
                    <a:lumMod val="50000"/>
                  </a:schemeClr>
                </a:solidFill>
                <a:cs typeface="Arial" pitchFamily="34" charset="0"/>
              </a:rPr>
              <a:t>Можно, например, лук, перец, лимон, помидор. Они содержат много витаминов. </a:t>
            </a:r>
            <a:endParaRPr lang="ru-RU" sz="3600" b="1" dirty="0">
              <a:solidFill>
                <a:schemeClr val="accent6">
                  <a:lumMod val="50000"/>
                </a:schemeClr>
              </a:solidFill>
              <a:cs typeface="Arial" pitchFamily="34" charset="0"/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1714480" y="2708920"/>
            <a:ext cx="5715040" cy="2726044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i="1" dirty="0" smtClean="0">
                <a:solidFill>
                  <a:schemeClr val="accent6">
                    <a:lumMod val="50000"/>
                  </a:schemeClr>
                </a:solidFill>
                <a:cs typeface="Arial" pitchFamily="34" charset="0"/>
              </a:rPr>
              <a:t>Можно ли вырастить витамины на окне?</a:t>
            </a:r>
            <a:endParaRPr lang="ru-RU" sz="3600" b="1" dirty="0">
              <a:solidFill>
                <a:schemeClr val="accent6">
                  <a:lumMod val="50000"/>
                </a:schemeClr>
              </a:solidFill>
              <a:cs typeface="Arial" pitchFamily="34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1714480" y="2708920"/>
            <a:ext cx="5715040" cy="2726044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Управляющая кнопка: далее 15">
            <a:hlinkClick r:id="" action="ppaction://hlinkshowjump?jump=nextslide" highlightClick="1"/>
          </p:cNvPr>
          <p:cNvSpPr/>
          <p:nvPr/>
        </p:nvSpPr>
        <p:spPr>
          <a:xfrm>
            <a:off x="8460432" y="6165304"/>
            <a:ext cx="360000" cy="360000"/>
          </a:xfrm>
          <a:prstGeom prst="actionButtonForwardNex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Скругленный прямоугольник 11"/>
          <p:cNvSpPr/>
          <p:nvPr/>
        </p:nvSpPr>
        <p:spPr>
          <a:xfrm>
            <a:off x="1714480" y="1268760"/>
            <a:ext cx="5715040" cy="785818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C0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chemeClr val="accent6">
                    <a:lumMod val="50000"/>
                  </a:schemeClr>
                </a:solidFill>
                <a:cs typeface="Times New Roman" pitchFamily="18" charset="0"/>
              </a:rPr>
              <a:t>Окружающий мир</a:t>
            </a:r>
            <a:endParaRPr lang="ru-RU" sz="4400" b="1" dirty="0">
              <a:solidFill>
                <a:schemeClr val="accent6">
                  <a:lumMod val="50000"/>
                </a:schemeClr>
              </a:solidFill>
              <a:cs typeface="Times New Roman" pitchFamily="18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1714480" y="2708920"/>
            <a:ext cx="5715040" cy="2726044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i="1" dirty="0" smtClean="0">
                <a:solidFill>
                  <a:schemeClr val="accent6">
                    <a:lumMod val="50000"/>
                  </a:schemeClr>
                </a:solidFill>
                <a:cs typeface="Arial" pitchFamily="34" charset="0"/>
              </a:rPr>
              <a:t>01</a:t>
            </a:r>
            <a:endParaRPr lang="ru-RU" sz="3600" b="1" dirty="0">
              <a:solidFill>
                <a:schemeClr val="accent6">
                  <a:lumMod val="50000"/>
                </a:schemeClr>
              </a:solidFill>
              <a:cs typeface="Arial" pitchFamily="34" charset="0"/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1714480" y="2708920"/>
            <a:ext cx="5715040" cy="2726044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i="1" dirty="0" smtClean="0">
                <a:solidFill>
                  <a:schemeClr val="accent6">
                    <a:lumMod val="50000"/>
                  </a:schemeClr>
                </a:solidFill>
                <a:cs typeface="Arial" pitchFamily="34" charset="0"/>
              </a:rPr>
              <a:t>Напишите номер пожарной службы.</a:t>
            </a:r>
            <a:endParaRPr lang="ru-RU" sz="3600" b="1" dirty="0">
              <a:solidFill>
                <a:schemeClr val="accent6">
                  <a:lumMod val="50000"/>
                </a:schemeClr>
              </a:solidFill>
              <a:cs typeface="Arial" pitchFamily="34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1714480" y="2708920"/>
            <a:ext cx="5715040" cy="2726044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Управляющая кнопка: возврат 15">
            <a:hlinkClick r:id="rId2" action="ppaction://hlinksldjump" highlightClick="1"/>
          </p:cNvPr>
          <p:cNvSpPr/>
          <p:nvPr/>
        </p:nvSpPr>
        <p:spPr>
          <a:xfrm>
            <a:off x="8460432" y="6165304"/>
            <a:ext cx="360000" cy="360000"/>
          </a:xfrm>
          <a:prstGeom prst="actionButtonReturn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Скругленный прямоугольник 10"/>
          <p:cNvSpPr/>
          <p:nvPr/>
        </p:nvSpPr>
        <p:spPr>
          <a:xfrm>
            <a:off x="1714480" y="1268760"/>
            <a:ext cx="5715040" cy="785818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C0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chemeClr val="accent6">
                    <a:lumMod val="50000"/>
                  </a:schemeClr>
                </a:solidFill>
                <a:cs typeface="Times New Roman" pitchFamily="18" charset="0"/>
              </a:rPr>
              <a:t>Литературное чтение</a:t>
            </a:r>
            <a:endParaRPr lang="ru-RU" sz="4400" b="1" dirty="0">
              <a:solidFill>
                <a:schemeClr val="accent6">
                  <a:lumMod val="50000"/>
                </a:schemeClr>
              </a:solidFill>
              <a:cs typeface="Times New Roman" pitchFamily="18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1714480" y="2708920"/>
            <a:ext cx="5715040" cy="2726044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i="1" dirty="0" smtClean="0">
                <a:solidFill>
                  <a:schemeClr val="accent6">
                    <a:lumMod val="50000"/>
                  </a:schemeClr>
                </a:solidFill>
                <a:cs typeface="Arial" pitchFamily="34" charset="0"/>
              </a:rPr>
              <a:t>Журавль. Русская народная сказка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i="1" dirty="0" smtClean="0">
                <a:solidFill>
                  <a:schemeClr val="accent6">
                    <a:lumMod val="50000"/>
                  </a:schemeClr>
                </a:solidFill>
                <a:cs typeface="Arial" pitchFamily="34" charset="0"/>
              </a:rPr>
              <a:t>«Лиса и журавль».</a:t>
            </a:r>
            <a:endParaRPr lang="ru-RU" sz="3600" b="1" dirty="0">
              <a:solidFill>
                <a:schemeClr val="accent6">
                  <a:lumMod val="50000"/>
                </a:schemeClr>
              </a:solidFill>
              <a:cs typeface="Arial" pitchFamily="34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1714480" y="2708920"/>
            <a:ext cx="5715040" cy="2726044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i="1" dirty="0" smtClean="0">
                <a:solidFill>
                  <a:schemeClr val="accent6">
                    <a:lumMod val="50000"/>
                  </a:schemeClr>
                </a:solidFill>
                <a:cs typeface="Arial" pitchFamily="34" charset="0"/>
              </a:rPr>
              <a:t>Кто из литературных героев и в какой книге так сказал?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i="1" dirty="0" smtClean="0">
                <a:solidFill>
                  <a:schemeClr val="accent6">
                    <a:lumMod val="50000"/>
                  </a:schemeClr>
                </a:solidFill>
                <a:cs typeface="Arial" pitchFamily="34" charset="0"/>
              </a:rPr>
              <a:t>Ну, не обессудь, кума! Больше угощать нечем!</a:t>
            </a:r>
            <a:endParaRPr lang="ru-RU" sz="3600" b="1" dirty="0">
              <a:solidFill>
                <a:schemeClr val="accent6">
                  <a:lumMod val="50000"/>
                </a:schemeClr>
              </a:solidFill>
              <a:cs typeface="Arial" pitchFamily="34" charset="0"/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1714480" y="2708920"/>
            <a:ext cx="5715040" cy="2726044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Управляющая кнопка: далее 14">
            <a:hlinkClick r:id="" action="ppaction://hlinkshowjump?jump=nextslide" highlightClick="1"/>
          </p:cNvPr>
          <p:cNvSpPr/>
          <p:nvPr/>
        </p:nvSpPr>
        <p:spPr>
          <a:xfrm>
            <a:off x="8460432" y="6165304"/>
            <a:ext cx="360000" cy="360000"/>
          </a:xfrm>
          <a:prstGeom prst="actionButtonForwardNex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Скругленный прямоугольник 10"/>
          <p:cNvSpPr/>
          <p:nvPr/>
        </p:nvSpPr>
        <p:spPr>
          <a:xfrm>
            <a:off x="1714480" y="1268760"/>
            <a:ext cx="5715040" cy="785818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C0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chemeClr val="accent6">
                    <a:lumMod val="50000"/>
                  </a:schemeClr>
                </a:solidFill>
                <a:cs typeface="Times New Roman" pitchFamily="18" charset="0"/>
              </a:rPr>
              <a:t>Литературное чтение</a:t>
            </a:r>
            <a:endParaRPr lang="ru-RU" sz="4400" b="1" dirty="0">
              <a:solidFill>
                <a:schemeClr val="accent6">
                  <a:lumMod val="50000"/>
                </a:schemeClr>
              </a:solidFill>
              <a:cs typeface="Times New Roman" pitchFamily="18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971600" y="2708920"/>
            <a:ext cx="7200800" cy="2726044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i="1" dirty="0" smtClean="0">
                <a:solidFill>
                  <a:schemeClr val="accent6">
                    <a:lumMod val="50000"/>
                  </a:schemeClr>
                </a:solidFill>
                <a:cs typeface="Arial" pitchFamily="34" charset="0"/>
              </a:rPr>
              <a:t>«Царевна-лягушка»</a:t>
            </a:r>
            <a:endParaRPr lang="ru-RU" sz="3600" b="1" dirty="0">
              <a:solidFill>
                <a:schemeClr val="accent6">
                  <a:lumMod val="50000"/>
                </a:schemeClr>
              </a:solidFill>
              <a:cs typeface="Arial" pitchFamily="34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971600" y="2708920"/>
            <a:ext cx="7200800" cy="2726044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i="1" dirty="0" smtClean="0">
                <a:solidFill>
                  <a:schemeClr val="accent6">
                    <a:lumMod val="50000"/>
                  </a:schemeClr>
                </a:solidFill>
                <a:cs typeface="Arial" pitchFamily="34" charset="0"/>
              </a:rPr>
              <a:t>Добавьте второе слово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i="1" dirty="0" smtClean="0">
                <a:solidFill>
                  <a:schemeClr val="accent6">
                    <a:lumMod val="50000"/>
                  </a:schemeClr>
                </a:solidFill>
                <a:cs typeface="Arial" pitchFamily="34" charset="0"/>
              </a:rPr>
              <a:t>в название литературного произведения: русская народная сказка «Царевна-…»</a:t>
            </a:r>
            <a:endParaRPr lang="ru-RU" sz="3600" b="1" dirty="0">
              <a:solidFill>
                <a:schemeClr val="accent6">
                  <a:lumMod val="50000"/>
                </a:schemeClr>
              </a:solidFill>
              <a:cs typeface="Arial" pitchFamily="34" charset="0"/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971600" y="2708920"/>
            <a:ext cx="7200800" cy="2726044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Управляющая кнопка: далее 14">
            <a:hlinkClick r:id="" action="ppaction://hlinkshowjump?jump=nextslide" highlightClick="1"/>
          </p:cNvPr>
          <p:cNvSpPr/>
          <p:nvPr/>
        </p:nvSpPr>
        <p:spPr>
          <a:xfrm>
            <a:off x="8460432" y="6165304"/>
            <a:ext cx="360000" cy="360000"/>
          </a:xfrm>
          <a:prstGeom prst="actionButtonForwardNex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Скругленный прямоугольник 10"/>
          <p:cNvSpPr/>
          <p:nvPr/>
        </p:nvSpPr>
        <p:spPr>
          <a:xfrm>
            <a:off x="1714480" y="1268760"/>
            <a:ext cx="5715040" cy="785818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C0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chemeClr val="accent6">
                    <a:lumMod val="50000"/>
                  </a:schemeClr>
                </a:solidFill>
                <a:cs typeface="Times New Roman" pitchFamily="18" charset="0"/>
              </a:rPr>
              <a:t>Литературное чтение</a:t>
            </a:r>
            <a:endParaRPr lang="ru-RU" sz="4400" b="1" dirty="0">
              <a:solidFill>
                <a:schemeClr val="accent6">
                  <a:lumMod val="50000"/>
                </a:schemeClr>
              </a:solidFill>
              <a:cs typeface="Times New Roman" pitchFamily="18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251520" y="2708920"/>
            <a:ext cx="8640960" cy="2726044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i="1" dirty="0" smtClean="0">
                <a:solidFill>
                  <a:schemeClr val="accent6">
                    <a:lumMod val="50000"/>
                  </a:schemeClr>
                </a:solidFill>
                <a:cs typeface="Arial" pitchFamily="34" charset="0"/>
              </a:rPr>
              <a:t>Пьеро</a:t>
            </a:r>
            <a:endParaRPr lang="ru-RU" sz="3600" b="1" dirty="0">
              <a:solidFill>
                <a:schemeClr val="accent6">
                  <a:lumMod val="50000"/>
                </a:schemeClr>
              </a:solidFill>
              <a:cs typeface="Arial" pitchFamily="34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251520" y="2708920"/>
            <a:ext cx="8640960" cy="2726044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i="1" dirty="0" smtClean="0">
                <a:solidFill>
                  <a:schemeClr val="accent6">
                    <a:lumMod val="50000"/>
                  </a:schemeClr>
                </a:solidFill>
                <a:cs typeface="Arial" pitchFamily="34" charset="0"/>
              </a:rPr>
              <a:t>Кто из литературных героев сочинил такие строчки?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i="1" dirty="0" smtClean="0">
                <a:solidFill>
                  <a:schemeClr val="accent6">
                    <a:lumMod val="50000"/>
                  </a:schemeClr>
                </a:solidFill>
                <a:cs typeface="Arial" pitchFamily="34" charset="0"/>
              </a:rPr>
              <a:t>Мальвина бежала в чужие края,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i="1" dirty="0" smtClean="0">
                <a:solidFill>
                  <a:schemeClr val="accent6">
                    <a:lumMod val="50000"/>
                  </a:schemeClr>
                </a:solidFill>
                <a:cs typeface="Arial" pitchFamily="34" charset="0"/>
              </a:rPr>
              <a:t>Мальвина пропала, невеста моя…</a:t>
            </a:r>
            <a:endParaRPr lang="ru-RU" sz="3600" b="1" dirty="0">
              <a:solidFill>
                <a:schemeClr val="accent6">
                  <a:lumMod val="50000"/>
                </a:schemeClr>
              </a:solidFill>
              <a:cs typeface="Arial" pitchFamily="34" charset="0"/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251520" y="2708920"/>
            <a:ext cx="8640960" cy="2726044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Управляющая кнопка: возврат 14">
            <a:hlinkClick r:id="rId2" action="ppaction://hlinksldjump" highlightClick="1"/>
          </p:cNvPr>
          <p:cNvSpPr/>
          <p:nvPr/>
        </p:nvSpPr>
        <p:spPr>
          <a:xfrm>
            <a:off x="8460432" y="6165304"/>
            <a:ext cx="360000" cy="360000"/>
          </a:xfrm>
          <a:prstGeom prst="actionButtonReturn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714480" y="2126016"/>
            <a:ext cx="5715040" cy="21698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cs typeface="Times New Roman" pitchFamily="18" charset="0"/>
              </a:rPr>
              <a:t>Максимова Т. Н. Интеллектуальный марафон: 1-4 классы. – М.: ВАКО, 2009 (Мастерская учителя)</a:t>
            </a:r>
          </a:p>
          <a:p>
            <a:pPr>
              <a:lnSpc>
                <a:spcPct val="150000"/>
              </a:lnSpc>
            </a:pPr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cs typeface="Times New Roman" pitchFamily="18" charset="0"/>
              </a:rPr>
              <a:t>Как выполнить приём </a:t>
            </a:r>
            <a:r>
              <a:rPr lang="ru-RU" dirty="0" err="1" smtClean="0">
                <a:solidFill>
                  <a:schemeClr val="accent6">
                    <a:lumMod val="50000"/>
                  </a:schemeClr>
                </a:solidFill>
                <a:cs typeface="Times New Roman" pitchFamily="18" charset="0"/>
              </a:rPr>
              <a:t>сорбонка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cs typeface="Times New Roman" pitchFamily="18" charset="0"/>
              </a:rPr>
              <a:t>?</a:t>
            </a:r>
          </a:p>
          <a:p>
            <a:pPr>
              <a:lnSpc>
                <a:spcPct val="150000"/>
              </a:lnSpc>
            </a:pPr>
            <a:r>
              <a:rPr lang="en-US" dirty="0" smtClean="0">
                <a:solidFill>
                  <a:schemeClr val="accent6">
                    <a:lumMod val="50000"/>
                  </a:schemeClr>
                </a:solidFill>
                <a:cs typeface="Times New Roman" pitchFamily="18" charset="0"/>
                <a:hlinkClick r:id="rId2"/>
              </a:rPr>
              <a:t>http://didaktor.ru/kak-vypolnit-priyom-sorbonka/</a:t>
            </a:r>
            <a:endParaRPr lang="ru-RU" dirty="0" smtClean="0">
              <a:solidFill>
                <a:schemeClr val="accent6">
                  <a:lumMod val="50000"/>
                </a:schemeClr>
              </a:solidFill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cs typeface="Times New Roman" pitchFamily="18" charset="0"/>
                <a:hlinkClick r:id="rId3"/>
              </a:rPr>
              <a:t>Фон</a:t>
            </a:r>
            <a:endParaRPr lang="ru-RU" dirty="0" smtClean="0">
              <a:solidFill>
                <a:schemeClr val="accent6">
                  <a:lumMod val="50000"/>
                </a:schemeClr>
              </a:solidFill>
              <a:cs typeface="Times New Roman" pitchFamily="18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1714480" y="1268760"/>
            <a:ext cx="5715040" cy="785818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C0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  <a:cs typeface="Times New Roman" pitchFamily="18" charset="0"/>
              </a:rPr>
              <a:t>Информационные источники</a:t>
            </a:r>
            <a:endParaRPr lang="ru-RU" sz="3200" b="1" dirty="0">
              <a:solidFill>
                <a:schemeClr val="accent6">
                  <a:lumMod val="50000"/>
                </a:schemeClr>
              </a:solidFill>
              <a:cs typeface="Times New Roman" pitchFamily="18" charset="0"/>
            </a:endParaRPr>
          </a:p>
        </p:txBody>
      </p:sp>
      <p:sp>
        <p:nvSpPr>
          <p:cNvPr id="10" name="Управляющая кнопка: возврат 9">
            <a:hlinkClick r:id="rId4" action="ppaction://hlinksldjump" highlightClick="1"/>
          </p:cNvPr>
          <p:cNvSpPr/>
          <p:nvPr/>
        </p:nvSpPr>
        <p:spPr>
          <a:xfrm>
            <a:off x="8460432" y="6165304"/>
            <a:ext cx="360000" cy="360000"/>
          </a:xfrm>
          <a:prstGeom prst="actionButtonReturn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971600" y="1628800"/>
            <a:ext cx="72008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  <a:cs typeface="Times New Roman" pitchFamily="18" charset="0"/>
              </a:rPr>
              <a:t>Ребята!</a:t>
            </a:r>
          </a:p>
          <a:p>
            <a:pPr algn="ctr"/>
            <a:r>
              <a:rPr lang="ru-RU" sz="3200" dirty="0" smtClean="0">
                <a:solidFill>
                  <a:schemeClr val="accent6">
                    <a:lumMod val="50000"/>
                  </a:schemeClr>
                </a:solidFill>
                <a:cs typeface="Times New Roman" pitchFamily="18" charset="0"/>
              </a:rPr>
              <a:t>Перед Вами интеллектуальный марафон. Выбирайте предмет, отвечайте на вопросы. Проверить себя можно, нажав на карточку с вопросом. </a:t>
            </a:r>
          </a:p>
          <a:p>
            <a:pPr algn="ctr"/>
            <a:r>
              <a:rPr lang="ru-RU" sz="3200" b="1" dirty="0">
                <a:solidFill>
                  <a:srgbClr val="C00000"/>
                </a:solidFill>
                <a:cs typeface="Times New Roman" pitchFamily="18" charset="0"/>
              </a:rPr>
              <a:t>У</a:t>
            </a:r>
            <a:r>
              <a:rPr lang="ru-RU" sz="3200" b="1" dirty="0" smtClean="0">
                <a:solidFill>
                  <a:srgbClr val="C00000"/>
                </a:solidFill>
                <a:cs typeface="Times New Roman" pitchFamily="18" charset="0"/>
              </a:rPr>
              <a:t>дачи!</a:t>
            </a:r>
            <a:endParaRPr lang="ru-RU" sz="3200" b="1" dirty="0">
              <a:solidFill>
                <a:srgbClr val="C00000"/>
              </a:solidFill>
              <a:cs typeface="Times New Roman" pitchFamily="18" charset="0"/>
            </a:endParaRPr>
          </a:p>
        </p:txBody>
      </p:sp>
      <p:sp>
        <p:nvSpPr>
          <p:cNvPr id="8" name="Управляющая кнопка: документ 7">
            <a:hlinkClick r:id="" action="ppaction://hlinkshowjump?jump=lastslide" highlightClick="1"/>
          </p:cNvPr>
          <p:cNvSpPr/>
          <p:nvPr/>
        </p:nvSpPr>
        <p:spPr>
          <a:xfrm>
            <a:off x="323528" y="260648"/>
            <a:ext cx="360000" cy="360000"/>
          </a:xfrm>
          <a:prstGeom prst="actionButtonDocumen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1714480" y="1393017"/>
            <a:ext cx="5715040" cy="785818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C0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  <a:cs typeface="Times New Roman" pitchFamily="18" charset="0"/>
              </a:rPr>
              <a:t>Выбираем предмет</a:t>
            </a:r>
            <a:endParaRPr lang="ru-RU" sz="4400" b="1" dirty="0">
              <a:solidFill>
                <a:srgbClr val="C00000"/>
              </a:solidFill>
              <a:cs typeface="Times New Roman" pitchFamily="18" charset="0"/>
            </a:endParaRPr>
          </a:p>
        </p:txBody>
      </p:sp>
      <p:sp>
        <p:nvSpPr>
          <p:cNvPr id="4" name="Скругленный прямоугольник 3">
            <a:hlinkClick r:id="rId2" action="ppaction://hlinksldjump"/>
          </p:cNvPr>
          <p:cNvSpPr/>
          <p:nvPr/>
        </p:nvSpPr>
        <p:spPr>
          <a:xfrm>
            <a:off x="2428860" y="2464587"/>
            <a:ext cx="4286280" cy="500066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C0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  <a:cs typeface="Times New Roman" pitchFamily="18" charset="0"/>
              </a:rPr>
              <a:t>Русский язык</a:t>
            </a:r>
            <a:endParaRPr lang="ru-RU" sz="3200" b="1" dirty="0">
              <a:solidFill>
                <a:schemeClr val="accent6">
                  <a:lumMod val="50000"/>
                </a:schemeClr>
              </a:solidFill>
              <a:cs typeface="Times New Roman" pitchFamily="18" charset="0"/>
            </a:endParaRPr>
          </a:p>
        </p:txBody>
      </p:sp>
      <p:sp>
        <p:nvSpPr>
          <p:cNvPr id="5" name="Скругленный прямоугольник 4">
            <a:hlinkClick r:id="rId3" action="ppaction://hlinksldjump"/>
          </p:cNvPr>
          <p:cNvSpPr/>
          <p:nvPr/>
        </p:nvSpPr>
        <p:spPr>
          <a:xfrm>
            <a:off x="2428860" y="3178967"/>
            <a:ext cx="4286280" cy="500066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C0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  <a:cs typeface="Times New Roman" pitchFamily="18" charset="0"/>
              </a:rPr>
              <a:t>Математика</a:t>
            </a:r>
            <a:endParaRPr lang="ru-RU" sz="3200" b="1" dirty="0">
              <a:solidFill>
                <a:schemeClr val="accent6">
                  <a:lumMod val="50000"/>
                </a:schemeClr>
              </a:solidFill>
              <a:cs typeface="Times New Roman" pitchFamily="18" charset="0"/>
            </a:endParaRPr>
          </a:p>
        </p:txBody>
      </p:sp>
      <p:sp>
        <p:nvSpPr>
          <p:cNvPr id="6" name="Скругленный прямоугольник 5">
            <a:hlinkClick r:id="rId4" action="ppaction://hlinksldjump"/>
          </p:cNvPr>
          <p:cNvSpPr/>
          <p:nvPr/>
        </p:nvSpPr>
        <p:spPr>
          <a:xfrm>
            <a:off x="2428860" y="3964785"/>
            <a:ext cx="4286280" cy="500066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C0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  <a:cs typeface="Times New Roman" pitchFamily="18" charset="0"/>
              </a:rPr>
              <a:t>Окружающий мир</a:t>
            </a:r>
            <a:endParaRPr lang="ru-RU" sz="3200" b="1" dirty="0">
              <a:solidFill>
                <a:schemeClr val="accent6">
                  <a:lumMod val="50000"/>
                </a:schemeClr>
              </a:solidFill>
              <a:cs typeface="Times New Roman" pitchFamily="18" charset="0"/>
            </a:endParaRPr>
          </a:p>
        </p:txBody>
      </p:sp>
      <p:sp>
        <p:nvSpPr>
          <p:cNvPr id="7" name="Скругленный прямоугольник 6">
            <a:hlinkClick r:id="rId5" action="ppaction://hlinksldjump"/>
          </p:cNvPr>
          <p:cNvSpPr/>
          <p:nvPr/>
        </p:nvSpPr>
        <p:spPr>
          <a:xfrm>
            <a:off x="2428860" y="4679165"/>
            <a:ext cx="4286280" cy="500066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C0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  <a:cs typeface="Times New Roman" pitchFamily="18" charset="0"/>
              </a:rPr>
              <a:t>Литературное чтение</a:t>
            </a:r>
            <a:endParaRPr lang="ru-RU" sz="3200" b="1" dirty="0">
              <a:solidFill>
                <a:schemeClr val="accent6">
                  <a:lumMod val="50000"/>
                </a:schemeClr>
              </a:solidFill>
              <a:cs typeface="Times New Roman" pitchFamily="18" charset="0"/>
            </a:endParaRPr>
          </a:p>
        </p:txBody>
      </p:sp>
      <p:sp>
        <p:nvSpPr>
          <p:cNvPr id="2" name="Умножение 1">
            <a:hlinkClick r:id="" action="ppaction://hlinkshowjump?jump=endshow"/>
          </p:cNvPr>
          <p:cNvSpPr/>
          <p:nvPr/>
        </p:nvSpPr>
        <p:spPr>
          <a:xfrm>
            <a:off x="8388424" y="188640"/>
            <a:ext cx="540000" cy="540000"/>
          </a:xfrm>
          <a:prstGeom prst="mathMultiply">
            <a:avLst/>
          </a:prstGeom>
          <a:solidFill>
            <a:srgbClr val="FFFF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1714480" y="1268760"/>
            <a:ext cx="5715040" cy="785818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C0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chemeClr val="accent6">
                    <a:lumMod val="50000"/>
                  </a:schemeClr>
                </a:solidFill>
                <a:cs typeface="Times New Roman" pitchFamily="18" charset="0"/>
              </a:rPr>
              <a:t>Русский язык</a:t>
            </a:r>
            <a:endParaRPr lang="ru-RU" sz="4400" b="1" dirty="0">
              <a:solidFill>
                <a:schemeClr val="accent6">
                  <a:lumMod val="50000"/>
                </a:schemeClr>
              </a:solidFill>
              <a:cs typeface="Times New Roman" pitchFamily="18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539552" y="2276872"/>
            <a:ext cx="8100880" cy="3384376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i="1" dirty="0" smtClean="0">
                <a:solidFill>
                  <a:schemeClr val="accent6">
                    <a:lumMod val="50000"/>
                  </a:schemeClr>
                </a:solidFill>
                <a:cs typeface="Arial" pitchFamily="34" charset="0"/>
              </a:rPr>
              <a:t>Коньки, тополь, солнце, лестница.</a:t>
            </a:r>
            <a:endParaRPr lang="ru-RU" sz="3600" b="1" dirty="0">
              <a:solidFill>
                <a:schemeClr val="accent6">
                  <a:lumMod val="50000"/>
                </a:schemeClr>
              </a:solidFill>
              <a:cs typeface="Arial" pitchFamily="34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539552" y="2276872"/>
            <a:ext cx="8100880" cy="3384376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i="1" dirty="0" smtClean="0">
                <a:solidFill>
                  <a:schemeClr val="accent6">
                    <a:lumMod val="50000"/>
                  </a:schemeClr>
                </a:solidFill>
                <a:cs typeface="Arial" pitchFamily="34" charset="0"/>
              </a:rPr>
              <a:t>Выберите слова,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i="1" dirty="0" smtClean="0">
                <a:solidFill>
                  <a:schemeClr val="accent6">
                    <a:lumMod val="50000"/>
                  </a:schemeClr>
                </a:solidFill>
                <a:cs typeface="Arial" pitchFamily="34" charset="0"/>
              </a:rPr>
              <a:t>в которых букв больше, чем звуков.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i="1" dirty="0" smtClean="0">
                <a:solidFill>
                  <a:schemeClr val="accent6">
                    <a:lumMod val="50000"/>
                  </a:schemeClr>
                </a:solidFill>
                <a:cs typeface="Arial" pitchFamily="34" charset="0"/>
              </a:rPr>
              <a:t>Яблоко, якорь, коньки, стройка, тополь, солнце, медвежонок, ель, лестница.</a:t>
            </a:r>
            <a:endParaRPr lang="ru-RU" sz="3600" b="1" dirty="0">
              <a:solidFill>
                <a:schemeClr val="accent6">
                  <a:lumMod val="50000"/>
                </a:schemeClr>
              </a:solidFill>
              <a:cs typeface="Arial" pitchFamily="34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39552" y="2276872"/>
            <a:ext cx="8100880" cy="3384376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Управляющая кнопка: далее 19">
            <a:hlinkClick r:id="" action="ppaction://hlinkshowjump?jump=nextslide" highlightClick="1"/>
          </p:cNvPr>
          <p:cNvSpPr/>
          <p:nvPr/>
        </p:nvSpPr>
        <p:spPr>
          <a:xfrm>
            <a:off x="8460432" y="6165304"/>
            <a:ext cx="360000" cy="360000"/>
          </a:xfrm>
          <a:prstGeom prst="actionButtonForwardNex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Скругленный прямоугольник 9"/>
          <p:cNvSpPr/>
          <p:nvPr/>
        </p:nvSpPr>
        <p:spPr>
          <a:xfrm>
            <a:off x="1714480" y="1268760"/>
            <a:ext cx="5715040" cy="785818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C0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chemeClr val="accent6">
                    <a:lumMod val="50000"/>
                  </a:schemeClr>
                </a:solidFill>
                <a:cs typeface="Times New Roman" pitchFamily="18" charset="0"/>
              </a:rPr>
              <a:t>Русский язык</a:t>
            </a:r>
            <a:endParaRPr lang="ru-RU" sz="4400" b="1" dirty="0">
              <a:solidFill>
                <a:schemeClr val="accent6">
                  <a:lumMod val="50000"/>
                </a:schemeClr>
              </a:solidFill>
              <a:cs typeface="Times New Roman" pitchFamily="18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1714480" y="2708920"/>
            <a:ext cx="5715040" cy="2726044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i="1" dirty="0" smtClean="0">
                <a:solidFill>
                  <a:schemeClr val="accent6">
                    <a:lumMod val="50000"/>
                  </a:schemeClr>
                </a:solidFill>
                <a:cs typeface="Arial" pitchFamily="34" charset="0"/>
              </a:rPr>
              <a:t>По, около, в, из, под.</a:t>
            </a:r>
            <a:endParaRPr lang="ru-RU" sz="3600" b="1" dirty="0">
              <a:solidFill>
                <a:schemeClr val="accent6">
                  <a:lumMod val="50000"/>
                </a:schemeClr>
              </a:solidFill>
              <a:cs typeface="Arial" pitchFamily="34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1714480" y="2708920"/>
            <a:ext cx="5715040" cy="2726044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i="1" dirty="0" smtClean="0">
                <a:solidFill>
                  <a:schemeClr val="accent6">
                    <a:lumMod val="50000"/>
                  </a:schemeClr>
                </a:solidFill>
                <a:cs typeface="Arial" pitchFamily="34" charset="0"/>
              </a:rPr>
              <a:t>Выберите предлоги.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i="1" dirty="0" smtClean="0">
                <a:solidFill>
                  <a:schemeClr val="accent6">
                    <a:lumMod val="50000"/>
                  </a:schemeClr>
                </a:solidFill>
                <a:cs typeface="Arial" pitchFamily="34" charset="0"/>
              </a:rPr>
              <a:t>Я, по, около, иду, в, она, из, под, ел.</a:t>
            </a:r>
            <a:endParaRPr lang="ru-RU" sz="3600" b="1" dirty="0">
              <a:solidFill>
                <a:schemeClr val="accent6">
                  <a:lumMod val="50000"/>
                </a:schemeClr>
              </a:solidFill>
              <a:cs typeface="Arial" pitchFamily="34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1714480" y="2708920"/>
            <a:ext cx="5715040" cy="2726044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Управляющая кнопка: далее 13">
            <a:hlinkClick r:id="" action="ppaction://hlinkshowjump?jump=nextslide" highlightClick="1"/>
          </p:cNvPr>
          <p:cNvSpPr/>
          <p:nvPr/>
        </p:nvSpPr>
        <p:spPr>
          <a:xfrm>
            <a:off x="8460432" y="6165304"/>
            <a:ext cx="360000" cy="360000"/>
          </a:xfrm>
          <a:prstGeom prst="actionButtonForwardNex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Скругленный прямоугольник 9"/>
          <p:cNvSpPr/>
          <p:nvPr/>
        </p:nvSpPr>
        <p:spPr>
          <a:xfrm>
            <a:off x="1714480" y="1268760"/>
            <a:ext cx="5715040" cy="785818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C0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chemeClr val="accent6">
                    <a:lumMod val="50000"/>
                  </a:schemeClr>
                </a:solidFill>
                <a:cs typeface="Times New Roman" pitchFamily="18" charset="0"/>
              </a:rPr>
              <a:t>Русский язык</a:t>
            </a:r>
            <a:endParaRPr lang="ru-RU" sz="4400" b="1" dirty="0">
              <a:solidFill>
                <a:schemeClr val="accent6">
                  <a:lumMod val="50000"/>
                </a:schemeClr>
              </a:solidFill>
              <a:cs typeface="Times New Roman" pitchFamily="18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1714480" y="2708920"/>
            <a:ext cx="5715040" cy="2726044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i="1" dirty="0" smtClean="0">
                <a:solidFill>
                  <a:schemeClr val="accent6">
                    <a:lumMod val="50000"/>
                  </a:schemeClr>
                </a:solidFill>
                <a:cs typeface="Arial" pitchFamily="34" charset="0"/>
              </a:rPr>
              <a:t>1 или 2 слога</a:t>
            </a:r>
            <a:endParaRPr lang="ru-RU" sz="3600" b="1" dirty="0">
              <a:solidFill>
                <a:schemeClr val="accent6">
                  <a:lumMod val="50000"/>
                </a:schemeClr>
              </a:solidFill>
              <a:cs typeface="Arial" pitchFamily="34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1714480" y="2708920"/>
            <a:ext cx="5715040" cy="2726044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i="1" dirty="0" smtClean="0">
                <a:solidFill>
                  <a:schemeClr val="accent6">
                    <a:lumMod val="50000"/>
                  </a:schemeClr>
                </a:solidFill>
                <a:cs typeface="Arial" pitchFamily="34" charset="0"/>
              </a:rPr>
              <a:t>В слове два звука. Сколько в нём может быть слогов?</a:t>
            </a:r>
            <a:endParaRPr lang="ru-RU" sz="3600" b="1" dirty="0">
              <a:solidFill>
                <a:schemeClr val="accent6">
                  <a:lumMod val="50000"/>
                </a:schemeClr>
              </a:solidFill>
              <a:cs typeface="Arial" pitchFamily="34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1714480" y="2708920"/>
            <a:ext cx="5715040" cy="2726044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Управляющая кнопка: возврат 13">
            <a:hlinkClick r:id="rId2" action="ppaction://hlinksldjump" highlightClick="1"/>
          </p:cNvPr>
          <p:cNvSpPr/>
          <p:nvPr/>
        </p:nvSpPr>
        <p:spPr>
          <a:xfrm>
            <a:off x="8460432" y="6165304"/>
            <a:ext cx="360000" cy="360000"/>
          </a:xfrm>
          <a:prstGeom prst="actionButtonReturn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Скругленный прямоугольник 10"/>
          <p:cNvSpPr/>
          <p:nvPr/>
        </p:nvSpPr>
        <p:spPr>
          <a:xfrm>
            <a:off x="1714480" y="1268760"/>
            <a:ext cx="5715040" cy="785818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C0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chemeClr val="accent6">
                    <a:lumMod val="50000"/>
                  </a:schemeClr>
                </a:solidFill>
                <a:cs typeface="Times New Roman" pitchFamily="18" charset="0"/>
              </a:rPr>
              <a:t>Математика </a:t>
            </a:r>
            <a:endParaRPr lang="ru-RU" sz="4400" b="1" dirty="0">
              <a:solidFill>
                <a:schemeClr val="accent6">
                  <a:lumMod val="50000"/>
                </a:schemeClr>
              </a:solidFill>
              <a:cs typeface="Times New Roman" pitchFamily="18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1714480" y="2708920"/>
            <a:ext cx="5715040" cy="2726044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i="1" dirty="0" smtClean="0">
                <a:solidFill>
                  <a:schemeClr val="accent6">
                    <a:lumMod val="50000"/>
                  </a:schemeClr>
                </a:solidFill>
                <a:cs typeface="Arial" pitchFamily="34" charset="0"/>
              </a:rPr>
              <a:t>На 1: 10 - 9 =1</a:t>
            </a:r>
            <a:endParaRPr lang="ru-RU" sz="3600" b="1" dirty="0">
              <a:solidFill>
                <a:schemeClr val="accent6">
                  <a:lumMod val="50000"/>
                </a:schemeClr>
              </a:solidFill>
              <a:cs typeface="Arial" pitchFamily="34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1714480" y="2708920"/>
            <a:ext cx="5715040" cy="2726044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i="1" dirty="0" smtClean="0">
                <a:solidFill>
                  <a:schemeClr val="accent6">
                    <a:lumMod val="50000"/>
                  </a:schemeClr>
                </a:solidFill>
                <a:cs typeface="Arial" pitchFamily="34" charset="0"/>
              </a:rPr>
              <a:t>На сколько больше наименьшее двузначное число, чем наибольшее однозначное?</a:t>
            </a:r>
            <a:endParaRPr lang="ru-RU" sz="3600" b="1" dirty="0">
              <a:solidFill>
                <a:schemeClr val="accent6">
                  <a:lumMod val="50000"/>
                </a:schemeClr>
              </a:solidFill>
              <a:cs typeface="Arial" pitchFamily="34" charset="0"/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1714480" y="2708920"/>
            <a:ext cx="5715040" cy="2726044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Управляющая кнопка: далее 14">
            <a:hlinkClick r:id="" action="ppaction://hlinkshowjump?jump=nextslide" highlightClick="1"/>
          </p:cNvPr>
          <p:cNvSpPr/>
          <p:nvPr/>
        </p:nvSpPr>
        <p:spPr>
          <a:xfrm>
            <a:off x="8460432" y="6165304"/>
            <a:ext cx="360000" cy="360000"/>
          </a:xfrm>
          <a:prstGeom prst="actionButtonForwardNex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Скругленный прямоугольник 10"/>
          <p:cNvSpPr/>
          <p:nvPr/>
        </p:nvSpPr>
        <p:spPr>
          <a:xfrm>
            <a:off x="1714480" y="1268760"/>
            <a:ext cx="5715040" cy="785818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C0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chemeClr val="accent6">
                    <a:lumMod val="50000"/>
                  </a:schemeClr>
                </a:solidFill>
                <a:cs typeface="Times New Roman" pitchFamily="18" charset="0"/>
              </a:rPr>
              <a:t>Математика </a:t>
            </a:r>
            <a:endParaRPr lang="ru-RU" sz="4400" b="1" dirty="0">
              <a:solidFill>
                <a:schemeClr val="accent6">
                  <a:lumMod val="50000"/>
                </a:schemeClr>
              </a:solidFill>
              <a:cs typeface="Times New Roman" pitchFamily="18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251520" y="2348880"/>
            <a:ext cx="8640960" cy="3996424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i="1" dirty="0" smtClean="0">
                <a:solidFill>
                  <a:schemeClr val="accent6">
                    <a:lumMod val="50000"/>
                  </a:schemeClr>
                </a:solidFill>
                <a:cs typeface="Arial" pitchFamily="34" charset="0"/>
              </a:rPr>
              <a:t>10 карандашей</a:t>
            </a:r>
            <a:endParaRPr lang="ru-RU" sz="3600" b="1" dirty="0">
              <a:solidFill>
                <a:schemeClr val="accent6">
                  <a:lumMod val="50000"/>
                </a:schemeClr>
              </a:solidFill>
              <a:cs typeface="Arial" pitchFamily="34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251520" y="2348880"/>
            <a:ext cx="8640960" cy="3996424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i="1" dirty="0" smtClean="0">
                <a:solidFill>
                  <a:schemeClr val="accent6">
                    <a:lumMod val="50000"/>
                  </a:schemeClr>
                </a:solidFill>
                <a:cs typeface="Arial" pitchFamily="34" charset="0"/>
              </a:rPr>
              <a:t>В двух ящиках для уроков рисования хранились цветные карандаши, по 10 штук в каждом. Перед уроком рисования учительница взяла несколько карандашей из одного ящика. А затем из второго взяла столько же, сколько осталось в первом ящике. Сколько карандашей осталось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i="1" dirty="0" smtClean="0">
                <a:solidFill>
                  <a:schemeClr val="accent6">
                    <a:lumMod val="50000"/>
                  </a:schemeClr>
                </a:solidFill>
                <a:cs typeface="Arial" pitchFamily="34" charset="0"/>
              </a:rPr>
              <a:t>в обоих ящиках?</a:t>
            </a:r>
            <a:endParaRPr lang="ru-RU" sz="3200" b="1" dirty="0">
              <a:solidFill>
                <a:schemeClr val="accent6">
                  <a:lumMod val="50000"/>
                </a:schemeClr>
              </a:solidFill>
              <a:cs typeface="Arial" pitchFamily="34" charset="0"/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251520" y="2348880"/>
            <a:ext cx="8640960" cy="3996424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Управляющая кнопка: далее 14">
            <a:hlinkClick r:id="" action="ppaction://hlinkshowjump?jump=nextslide" highlightClick="1"/>
          </p:cNvPr>
          <p:cNvSpPr/>
          <p:nvPr/>
        </p:nvSpPr>
        <p:spPr>
          <a:xfrm>
            <a:off x="8460432" y="6165304"/>
            <a:ext cx="360000" cy="360000"/>
          </a:xfrm>
          <a:prstGeom prst="actionButtonForwardNex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Скругленный прямоугольник 10"/>
          <p:cNvSpPr/>
          <p:nvPr/>
        </p:nvSpPr>
        <p:spPr>
          <a:xfrm>
            <a:off x="1714480" y="1268760"/>
            <a:ext cx="5715040" cy="785818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C0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chemeClr val="accent6">
                    <a:lumMod val="50000"/>
                  </a:schemeClr>
                </a:solidFill>
                <a:cs typeface="Times New Roman" pitchFamily="18" charset="0"/>
              </a:rPr>
              <a:t>Математика </a:t>
            </a:r>
            <a:endParaRPr lang="ru-RU" sz="4400" b="1" dirty="0">
              <a:solidFill>
                <a:schemeClr val="accent6">
                  <a:lumMod val="50000"/>
                </a:schemeClr>
              </a:solidFill>
              <a:cs typeface="Times New Roman" pitchFamily="18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971600" y="2348880"/>
            <a:ext cx="7200800" cy="3816424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i="1" dirty="0" smtClean="0">
                <a:solidFill>
                  <a:schemeClr val="accent6">
                    <a:lumMod val="50000"/>
                  </a:schemeClr>
                </a:solidFill>
                <a:cs typeface="Arial" pitchFamily="34" charset="0"/>
              </a:rPr>
              <a:t>На 1 час 30 минут</a:t>
            </a:r>
            <a:endParaRPr lang="ru-RU" sz="3600" b="1" dirty="0">
              <a:solidFill>
                <a:schemeClr val="accent6">
                  <a:lumMod val="50000"/>
                </a:schemeClr>
              </a:solidFill>
              <a:cs typeface="Arial" pitchFamily="34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971600" y="2348880"/>
            <a:ext cx="7200800" cy="3816424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i="1" dirty="0" smtClean="0">
                <a:solidFill>
                  <a:schemeClr val="accent6">
                    <a:lumMod val="50000"/>
                  </a:schemeClr>
                </a:solidFill>
                <a:cs typeface="Arial" pitchFamily="34" charset="0"/>
              </a:rPr>
              <a:t>Врач дал больной Кате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i="1" dirty="0" smtClean="0">
                <a:solidFill>
                  <a:schemeClr val="accent6">
                    <a:lumMod val="50000"/>
                  </a:schemeClr>
                </a:solidFill>
                <a:cs typeface="Arial" pitchFamily="34" charset="0"/>
              </a:rPr>
              <a:t>3 таблетки и велел принимать их через каждые полчаса. Катя строго выполнила указания врача. На сколько времени хватило Кате прописанных врачом таблеток?</a:t>
            </a:r>
            <a:endParaRPr lang="ru-RU" sz="3600" b="1" dirty="0">
              <a:solidFill>
                <a:schemeClr val="accent6">
                  <a:lumMod val="50000"/>
                </a:schemeClr>
              </a:solidFill>
              <a:cs typeface="Arial" pitchFamily="34" charset="0"/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971600" y="2348880"/>
            <a:ext cx="7200800" cy="3816424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Управляющая кнопка: возврат 14">
            <a:hlinkClick r:id="rId2" action="ppaction://hlinksldjump" highlightClick="1"/>
          </p:cNvPr>
          <p:cNvSpPr/>
          <p:nvPr/>
        </p:nvSpPr>
        <p:spPr>
          <a:xfrm>
            <a:off x="8460432" y="6165304"/>
            <a:ext cx="360000" cy="360000"/>
          </a:xfrm>
          <a:prstGeom prst="actionButtonReturn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58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974806"/>
      </a:hlink>
      <a:folHlink>
        <a:srgbClr val="974806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284</TotalTime>
  <Words>434</Words>
  <Application>Microsoft Office PowerPoint</Application>
  <PresentationFormat>Экран (4:3)</PresentationFormat>
  <Paragraphs>70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Интеллектуальный марафон</dc:title>
  <dc:creator>Фокина Лидия Петровна</dc:creator>
  <cp:keywords>1 класс</cp:keywords>
  <cp:lastModifiedBy>Фокина Лидия Петровна</cp:lastModifiedBy>
  <cp:revision>34</cp:revision>
  <dcterms:created xsi:type="dcterms:W3CDTF">2014-06-01T07:59:58Z</dcterms:created>
  <dcterms:modified xsi:type="dcterms:W3CDTF">2018-01-22T13:55:43Z</dcterms:modified>
</cp:coreProperties>
</file>