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3103" autoAdjust="0"/>
  </p:normalViewPr>
  <p:slideViewPr>
    <p:cSldViewPr>
      <p:cViewPr varScale="1">
        <p:scale>
          <a:sx n="103" d="100"/>
          <a:sy n="103" d="100"/>
        </p:scale>
        <p:origin x="4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79420-78DA-435E-9922-A91EDD6BE005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38875-DA86-4C28-A253-DB8BBD3C103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4051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36032-E18E-4486-A6E7-08D5462A3EE0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EF3AD-5805-4775-A6CA-F5EE88430A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4154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DE48-76E6-4093-906E-7EB91FF2020D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FD1F8-05FF-430B-89FF-4A9F485287A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3414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0522C-0C48-4531-9504-8C49A8CB648C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B8A9D-C6F6-4D37-9B05-E50CC903698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737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438ED-50DC-4AC0-A47D-D0EDE31AE721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D6122-F3D5-4994-8835-CE8F2831F6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5254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093A-2005-4224-8B22-C2A448CE7F20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9A7B5-A37A-4C57-8F8D-9DCF8C61545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66151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78E7C-C3C6-43BE-A1EC-D64BE78E0F68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E4F3F-DACE-4839-963C-7E1AB966221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733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585F4-D403-40C2-A9CE-AE18149C7CC1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819F-824E-4095-9DA5-53ABD06A8B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7009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1E58D-5F88-4856-B34F-91A56C7B8654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129B9-1551-4852-A7DC-DA9E3A203EB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6429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20FF6-53FB-4539-BAE0-941C49D88112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5F9A2-9498-45C3-8A0F-6DE6CDAE5DD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3950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E0249-72BC-480B-A319-914F70FF4378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048E8-DAFE-47C9-B5CA-710B6B61F18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164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89A720-2CE6-47BE-8A13-E76BB6A878CA}" type="datetimeFigureOut">
              <a:rPr lang="ru-RU"/>
              <a:pPr>
                <a:defRPr/>
              </a:pPr>
              <a:t>11.02.2016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77CC90C-1B1C-4ECD-B1C4-61D8835F8CF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yarkova.elena9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428625"/>
            <a:ext cx="7843838" cy="314325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Организация работы учителей иностранного языка по подготовке школьников 9-11(12) классов к ГОСУДАРСТВЕННОЙ ИТОГОВОЙ АТТЕСТАЦИИ ОГЭ и ЕГЭ.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 err="1" smtClean="0"/>
              <a:t>Тьютор</a:t>
            </a:r>
            <a:r>
              <a:rPr lang="ru-RU" dirty="0" smtClean="0"/>
              <a:t>: Яркова Елена Анатольевна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918-308-97-62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967-315-95-24</a:t>
            </a:r>
            <a:endParaRPr lang="en-US" dirty="0" smtClean="0"/>
          </a:p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hlinkClick r:id="rId2"/>
              </a:rPr>
              <a:t>yarkova.elena9@gmail.com</a:t>
            </a:r>
            <a:endParaRPr lang="en-US" dirty="0" smtClean="0"/>
          </a:p>
          <a:p>
            <a:pPr algn="r" fontAlgn="auto">
              <a:spcAft>
                <a:spcPts val="0"/>
              </a:spcAft>
              <a:defRPr/>
            </a:pPr>
            <a:r>
              <a:rPr lang="en-US" dirty="0" smtClean="0"/>
              <a:t>Skype: </a:t>
            </a:r>
            <a:r>
              <a:rPr lang="en-US" dirty="0" err="1" smtClean="0"/>
              <a:t>helenyarkova</a:t>
            </a:r>
            <a:endParaRPr lang="ru-RU" dirty="0" smtClean="0"/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1599759"/>
          <a:ext cx="8229600" cy="45268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994">
                  <a:extLst>
                    <a:ext uri="{9D8B030D-6E8A-4147-A177-3AD203B41FA5}">
                      <a16:colId xmlns:a16="http://schemas.microsoft.com/office/drawing/2014/main" val="2560142529"/>
                    </a:ext>
                  </a:extLst>
                </a:gridCol>
                <a:gridCol w="441298">
                  <a:extLst>
                    <a:ext uri="{9D8B030D-6E8A-4147-A177-3AD203B41FA5}">
                      <a16:colId xmlns:a16="http://schemas.microsoft.com/office/drawing/2014/main" val="248143517"/>
                    </a:ext>
                  </a:extLst>
                </a:gridCol>
                <a:gridCol w="394056">
                  <a:extLst>
                    <a:ext uri="{9D8B030D-6E8A-4147-A177-3AD203B41FA5}">
                      <a16:colId xmlns:a16="http://schemas.microsoft.com/office/drawing/2014/main" val="2286667323"/>
                    </a:ext>
                  </a:extLst>
                </a:gridCol>
                <a:gridCol w="633602">
                  <a:extLst>
                    <a:ext uri="{9D8B030D-6E8A-4147-A177-3AD203B41FA5}">
                      <a16:colId xmlns:a16="http://schemas.microsoft.com/office/drawing/2014/main" val="2984328110"/>
                    </a:ext>
                  </a:extLst>
                </a:gridCol>
                <a:gridCol w="394056">
                  <a:extLst>
                    <a:ext uri="{9D8B030D-6E8A-4147-A177-3AD203B41FA5}">
                      <a16:colId xmlns:a16="http://schemas.microsoft.com/office/drawing/2014/main" val="1915559051"/>
                    </a:ext>
                  </a:extLst>
                </a:gridCol>
                <a:gridCol w="551345">
                  <a:extLst>
                    <a:ext uri="{9D8B030D-6E8A-4147-A177-3AD203B41FA5}">
                      <a16:colId xmlns:a16="http://schemas.microsoft.com/office/drawing/2014/main" val="1870868938"/>
                    </a:ext>
                  </a:extLst>
                </a:gridCol>
                <a:gridCol w="551345">
                  <a:extLst>
                    <a:ext uri="{9D8B030D-6E8A-4147-A177-3AD203B41FA5}">
                      <a16:colId xmlns:a16="http://schemas.microsoft.com/office/drawing/2014/main" val="515672343"/>
                    </a:ext>
                  </a:extLst>
                </a:gridCol>
                <a:gridCol w="472978">
                  <a:extLst>
                    <a:ext uri="{9D8B030D-6E8A-4147-A177-3AD203B41FA5}">
                      <a16:colId xmlns:a16="http://schemas.microsoft.com/office/drawing/2014/main" val="3460541782"/>
                    </a:ext>
                  </a:extLst>
                </a:gridCol>
                <a:gridCol w="394056">
                  <a:extLst>
                    <a:ext uri="{9D8B030D-6E8A-4147-A177-3AD203B41FA5}">
                      <a16:colId xmlns:a16="http://schemas.microsoft.com/office/drawing/2014/main" val="2670797384"/>
                    </a:ext>
                  </a:extLst>
                </a:gridCol>
                <a:gridCol w="236211">
                  <a:extLst>
                    <a:ext uri="{9D8B030D-6E8A-4147-A177-3AD203B41FA5}">
                      <a16:colId xmlns:a16="http://schemas.microsoft.com/office/drawing/2014/main" val="1158824288"/>
                    </a:ext>
                  </a:extLst>
                </a:gridCol>
                <a:gridCol w="316801">
                  <a:extLst>
                    <a:ext uri="{9D8B030D-6E8A-4147-A177-3AD203B41FA5}">
                      <a16:colId xmlns:a16="http://schemas.microsoft.com/office/drawing/2014/main" val="3634907345"/>
                    </a:ext>
                  </a:extLst>
                </a:gridCol>
                <a:gridCol w="394056">
                  <a:extLst>
                    <a:ext uri="{9D8B030D-6E8A-4147-A177-3AD203B41FA5}">
                      <a16:colId xmlns:a16="http://schemas.microsoft.com/office/drawing/2014/main" val="3129604505"/>
                    </a:ext>
                  </a:extLst>
                </a:gridCol>
                <a:gridCol w="236211">
                  <a:extLst>
                    <a:ext uri="{9D8B030D-6E8A-4147-A177-3AD203B41FA5}">
                      <a16:colId xmlns:a16="http://schemas.microsoft.com/office/drawing/2014/main" val="2466556867"/>
                    </a:ext>
                  </a:extLst>
                </a:gridCol>
                <a:gridCol w="316801">
                  <a:extLst>
                    <a:ext uri="{9D8B030D-6E8A-4147-A177-3AD203B41FA5}">
                      <a16:colId xmlns:a16="http://schemas.microsoft.com/office/drawing/2014/main" val="690806420"/>
                    </a:ext>
                  </a:extLst>
                </a:gridCol>
                <a:gridCol w="394056">
                  <a:extLst>
                    <a:ext uri="{9D8B030D-6E8A-4147-A177-3AD203B41FA5}">
                      <a16:colId xmlns:a16="http://schemas.microsoft.com/office/drawing/2014/main" val="3141136487"/>
                    </a:ext>
                  </a:extLst>
                </a:gridCol>
                <a:gridCol w="551345">
                  <a:extLst>
                    <a:ext uri="{9D8B030D-6E8A-4147-A177-3AD203B41FA5}">
                      <a16:colId xmlns:a16="http://schemas.microsoft.com/office/drawing/2014/main" val="3632232966"/>
                    </a:ext>
                  </a:extLst>
                </a:gridCol>
                <a:gridCol w="316801">
                  <a:extLst>
                    <a:ext uri="{9D8B030D-6E8A-4147-A177-3AD203B41FA5}">
                      <a16:colId xmlns:a16="http://schemas.microsoft.com/office/drawing/2014/main" val="1407565865"/>
                    </a:ext>
                  </a:extLst>
                </a:gridCol>
                <a:gridCol w="316801">
                  <a:extLst>
                    <a:ext uri="{9D8B030D-6E8A-4147-A177-3AD203B41FA5}">
                      <a16:colId xmlns:a16="http://schemas.microsoft.com/office/drawing/2014/main" val="467360690"/>
                    </a:ext>
                  </a:extLst>
                </a:gridCol>
                <a:gridCol w="316801">
                  <a:extLst>
                    <a:ext uri="{9D8B030D-6E8A-4147-A177-3AD203B41FA5}">
                      <a16:colId xmlns:a16="http://schemas.microsoft.com/office/drawing/2014/main" val="3081334423"/>
                    </a:ext>
                  </a:extLst>
                </a:gridCol>
                <a:gridCol w="394056">
                  <a:extLst>
                    <a:ext uri="{9D8B030D-6E8A-4147-A177-3AD203B41FA5}">
                      <a16:colId xmlns:a16="http://schemas.microsoft.com/office/drawing/2014/main" val="3364581547"/>
                    </a:ext>
                  </a:extLst>
                </a:gridCol>
                <a:gridCol w="357930">
                  <a:extLst>
                    <a:ext uri="{9D8B030D-6E8A-4147-A177-3AD203B41FA5}">
                      <a16:colId xmlns:a16="http://schemas.microsoft.com/office/drawing/2014/main" val="3796795944"/>
                    </a:ext>
                  </a:extLst>
                </a:gridCol>
              </a:tblGrid>
              <a:tr h="184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 gridSpan="8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effectLst/>
                        </a:rPr>
                        <a:t>Содержание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effectLst/>
                        </a:rPr>
                        <a:t>Организация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marR="71755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effectLst/>
                        </a:rPr>
                        <a:t>Языковой материал.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 rowSpan="2">
                  <a:txBody>
                    <a:bodyPr/>
                    <a:lstStyle/>
                    <a:p>
                      <a:pPr marL="342900" marR="71755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>
                          <a:effectLst/>
                        </a:rPr>
                        <a:t>Орфография и пунктуация.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Общий итог.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extLst>
                  <a:ext uri="{0D108BD9-81ED-4DB2-BD59-A6C34878D82A}">
                    <a16:rowId xmlns:a16="http://schemas.microsoft.com/office/drawing/2014/main" val="3663875639"/>
                  </a:ext>
                </a:extLst>
              </a:tr>
              <a:tr h="2541633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Шифр ученика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Ссылка на  предыдущие контакты. Благодарность за полученное  письмо.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 на вопрос  </a:t>
                      </a:r>
                      <a:r>
                        <a:rPr lang="en-US" sz="1100">
                          <a:effectLst/>
                        </a:rPr>
                        <a:t>What kinds of films do you like</a:t>
                      </a:r>
                      <a:r>
                        <a:rPr lang="ru-RU" sz="1100">
                          <a:effectLst/>
                        </a:rPr>
                        <a:t>? дан.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 на вопрос</a:t>
                      </a:r>
                      <a:r>
                        <a:rPr lang="en-US" sz="1100">
                          <a:effectLst/>
                        </a:rPr>
                        <a:t>  Where do you prefer watching films – in  the cinema or at home and why? </a:t>
                      </a:r>
                      <a:r>
                        <a:rPr lang="ru-RU" sz="1100">
                          <a:effectLst/>
                        </a:rPr>
                        <a:t>дан</a:t>
                      </a:r>
                      <a:r>
                        <a:rPr lang="en-US" sz="1100">
                          <a:effectLst/>
                        </a:rPr>
                        <a:t>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 на вопрос</a:t>
                      </a:r>
                      <a:r>
                        <a:rPr lang="en-US" sz="1100">
                          <a:effectLst/>
                        </a:rPr>
                        <a:t>  What would you make a film  about if you had a chance? </a:t>
                      </a:r>
                      <a:r>
                        <a:rPr lang="ru-RU" sz="1100">
                          <a:effectLst/>
                        </a:rPr>
                        <a:t>дан</a:t>
                      </a:r>
                      <a:r>
                        <a:rPr lang="en-US" sz="1100">
                          <a:effectLst/>
                        </a:rPr>
                        <a:t>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Обращение  (правильная форма в соответствии с неофициальным  стилем).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Завершающая фраза  (правильная форма в соответствии с неофициальным стилем).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Подпись (правильная форма  (только имя пишущего).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Итоговый балл.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Логичность.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Деление на  абзацы.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Средства логической связи.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Обращение на  отдельной строке.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Завершающая фраза на отдельной строке.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Подпись на отдельной строке.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Краткий адрес автора в  правом верхнем углу.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Дата под адресом через пробел.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Итоговый балл.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 vert="vert27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85213"/>
                  </a:ext>
                </a:extLst>
              </a:tr>
              <a:tr h="316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extLst>
                  <a:ext uri="{0D108BD9-81ED-4DB2-BD59-A6C34878D82A}">
                    <a16:rowId xmlns:a16="http://schemas.microsoft.com/office/drawing/2014/main" val="2018720063"/>
                  </a:ext>
                </a:extLst>
              </a:tr>
              <a:tr h="4546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extLst>
                  <a:ext uri="{0D108BD9-81ED-4DB2-BD59-A6C34878D82A}">
                    <a16:rowId xmlns:a16="http://schemas.microsoft.com/office/drawing/2014/main" val="3280202505"/>
                  </a:ext>
                </a:extLst>
              </a:tr>
              <a:tr h="469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extLst>
                  <a:ext uri="{0D108BD9-81ED-4DB2-BD59-A6C34878D82A}">
                    <a16:rowId xmlns:a16="http://schemas.microsoft.com/office/drawing/2014/main" val="2478530505"/>
                  </a:ext>
                </a:extLst>
              </a:tr>
              <a:tr h="551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25" marR="60025" marT="0" marB="0"/>
                </a:tc>
                <a:extLst>
                  <a:ext uri="{0D108BD9-81ED-4DB2-BD59-A6C34878D82A}">
                    <a16:rowId xmlns:a16="http://schemas.microsoft.com/office/drawing/2014/main" val="334431177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200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Дополнительная схема оценивания задания №33 «Личное письмо». Демоверсия.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68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4643438" y="4143375"/>
            <a:ext cx="50006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0063" y="4143375"/>
            <a:ext cx="50006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14875" y="3714750"/>
            <a:ext cx="2143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00063" y="3714750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4714875" y="3286125"/>
            <a:ext cx="214313" cy="28575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0063" y="3286125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8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Содержательная часть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ОГЭ</a:t>
            </a:r>
            <a:endParaRPr lang="ru-RU" dirty="0"/>
          </a:p>
        </p:txBody>
      </p:sp>
      <p:sp>
        <p:nvSpPr>
          <p:cNvPr id="3082" name="Содержимое 3"/>
          <p:cNvSpPr>
            <a:spLocks noGrp="1"/>
          </p:cNvSpPr>
          <p:nvPr>
            <p:ph sz="half" idx="2"/>
          </p:nvPr>
        </p:nvSpPr>
        <p:spPr>
          <a:xfrm>
            <a:off x="428625" y="3143250"/>
            <a:ext cx="4040188" cy="3482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1 </a:t>
            </a:r>
            <a:r>
              <a:rPr lang="ru-RU" altLang="ru-RU" smtClean="0">
                <a:solidFill>
                  <a:srgbClr val="FF0000"/>
                </a:solidFill>
              </a:rPr>
              <a:t>4</a:t>
            </a:r>
            <a:r>
              <a:rPr lang="ru-RU" altLang="ru-RU" smtClean="0"/>
              <a:t> коротких диалога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2 </a:t>
            </a:r>
            <a:r>
              <a:rPr lang="ru-RU" altLang="ru-RU" smtClean="0">
                <a:solidFill>
                  <a:srgbClr val="FF0000"/>
                </a:solidFill>
              </a:rPr>
              <a:t>5</a:t>
            </a:r>
            <a:r>
              <a:rPr lang="ru-RU" altLang="ru-RU" smtClean="0"/>
              <a:t> высказываний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3-8  </a:t>
            </a:r>
            <a:r>
              <a:rPr lang="ru-RU" altLang="ru-RU" smtClean="0">
                <a:solidFill>
                  <a:srgbClr val="FF0000"/>
                </a:solidFill>
              </a:rPr>
              <a:t>1</a:t>
            </a:r>
            <a:r>
              <a:rPr lang="ru-RU" altLang="ru-RU" smtClean="0"/>
              <a:t>разговор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ЕГЭ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214688"/>
            <a:ext cx="4041775" cy="3482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1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6</a:t>
            </a:r>
            <a:r>
              <a:rPr lang="ru-RU" dirty="0" smtClean="0"/>
              <a:t> высказываний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2</a:t>
            </a:r>
            <a:r>
              <a:rPr lang="ru-RU" dirty="0" smtClean="0">
                <a:solidFill>
                  <a:srgbClr val="FF0000"/>
                </a:solidFill>
              </a:rPr>
              <a:t> 1</a:t>
            </a:r>
            <a:r>
              <a:rPr lang="ru-RU" dirty="0" smtClean="0"/>
              <a:t> диалог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3-9 </a:t>
            </a: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 интервью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2714620"/>
            <a:ext cx="50006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          </a:t>
            </a:r>
            <a:r>
              <a:rPr lang="ru-RU" dirty="0" err="1"/>
              <a:t>аудирование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4714875" y="4929188"/>
            <a:ext cx="7858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14875" y="3714750"/>
            <a:ext cx="7858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14313" y="3714750"/>
            <a:ext cx="357187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4714875" y="3286125"/>
            <a:ext cx="357188" cy="28575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14313" y="3286125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Содержательная часть</a:t>
            </a:r>
          </a:p>
        </p:txBody>
      </p:sp>
      <p:sp>
        <p:nvSpPr>
          <p:cNvPr id="27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ОГЭ</a:t>
            </a:r>
            <a:endParaRPr lang="ru-RU" dirty="0"/>
          </a:p>
        </p:txBody>
      </p:sp>
      <p:sp>
        <p:nvSpPr>
          <p:cNvPr id="4105" name="Содержимое 3"/>
          <p:cNvSpPr>
            <a:spLocks noGrp="1"/>
          </p:cNvSpPr>
          <p:nvPr>
            <p:ph sz="half" idx="2"/>
          </p:nvPr>
        </p:nvSpPr>
        <p:spPr>
          <a:xfrm>
            <a:off x="142875" y="3143250"/>
            <a:ext cx="4572000" cy="3482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9  установить соответствия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11 заполнить пропуски частями предложений</a:t>
            </a:r>
          </a:p>
        </p:txBody>
      </p:sp>
      <p:sp>
        <p:nvSpPr>
          <p:cNvPr id="29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ЕГЭ</a:t>
            </a:r>
            <a:endParaRPr lang="ru-RU" dirty="0"/>
          </a:p>
        </p:txBody>
      </p:sp>
      <p:sp>
        <p:nvSpPr>
          <p:cNvPr id="30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214688"/>
            <a:ext cx="4041775" cy="3482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10 установить соответствия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10-17 определить утверждения: </a:t>
            </a:r>
            <a:r>
              <a:rPr lang="en-US" dirty="0"/>
              <a:t>T</a:t>
            </a:r>
            <a:r>
              <a:rPr lang="en-US" dirty="0" smtClean="0"/>
              <a:t>rue, False, Not stated</a:t>
            </a:r>
            <a:endParaRPr lang="ru-RU" dirty="0" smtClean="0"/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12-18</a:t>
            </a:r>
            <a:r>
              <a:rPr lang="ru-RU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 smtClean="0"/>
              <a:t>выбрать вариант ответа (ответить на вопрос или продолжить предложение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928794" y="2643182"/>
            <a:ext cx="50006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чтение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4714875" y="3714750"/>
            <a:ext cx="7858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14875" y="3286125"/>
            <a:ext cx="714375" cy="28575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00063" y="3214688"/>
            <a:ext cx="714375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Содержательная часть</a:t>
            </a:r>
          </a:p>
        </p:txBody>
      </p:sp>
      <p:sp>
        <p:nvSpPr>
          <p:cNvPr id="25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ОГЭ</a:t>
            </a:r>
            <a:endParaRPr lang="ru-RU" dirty="0"/>
          </a:p>
        </p:txBody>
      </p:sp>
      <p:sp>
        <p:nvSpPr>
          <p:cNvPr id="5127" name="Содержимое 3"/>
          <p:cNvSpPr>
            <a:spLocks noGrp="1"/>
          </p:cNvSpPr>
          <p:nvPr>
            <p:ph sz="half" idx="2"/>
          </p:nvPr>
        </p:nvSpPr>
        <p:spPr>
          <a:xfrm>
            <a:off x="428625" y="3143250"/>
            <a:ext cx="4040188" cy="3482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18-32 преобразование слов</a:t>
            </a:r>
          </a:p>
        </p:txBody>
      </p:sp>
      <p:sp>
        <p:nvSpPr>
          <p:cNvPr id="27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ЕГЭ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928794" y="2714620"/>
            <a:ext cx="50006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лексика и грамматика</a:t>
            </a:r>
          </a:p>
        </p:txBody>
      </p:sp>
      <p:sp>
        <p:nvSpPr>
          <p:cNvPr id="29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214688"/>
            <a:ext cx="4041775" cy="3482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19-31 преобразование слов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32-38  текст с пропусками (выбрать вариант ответа)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4714875" y="4071938"/>
            <a:ext cx="357188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4714875" y="3286125"/>
            <a:ext cx="357188" cy="28575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0063" y="3214688"/>
            <a:ext cx="357187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Содержательная часть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ОГЭ</a:t>
            </a:r>
            <a:endParaRPr lang="ru-RU" dirty="0"/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ЕГЭ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928794" y="2714620"/>
            <a:ext cx="50006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письменная речь</a:t>
            </a:r>
          </a:p>
        </p:txBody>
      </p:sp>
      <p:sp>
        <p:nvSpPr>
          <p:cNvPr id="6155" name="Содержимое 3"/>
          <p:cNvSpPr>
            <a:spLocks noGrp="1"/>
          </p:cNvSpPr>
          <p:nvPr>
            <p:ph sz="half" idx="2"/>
          </p:nvPr>
        </p:nvSpPr>
        <p:spPr>
          <a:xfrm>
            <a:off x="428625" y="3143250"/>
            <a:ext cx="4040188" cy="3482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33 письмо личного характера (письмо другу)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mtClean="0"/>
          </a:p>
        </p:txBody>
      </p:sp>
      <p:sp>
        <p:nvSpPr>
          <p:cNvPr id="27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214688"/>
            <a:ext cx="4041775" cy="3482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39 письмо личного характера (письмо другу)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40 Развёрнутое высказывание с элементами рассуждения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4714875" y="5715000"/>
            <a:ext cx="2143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14875" y="4929188"/>
            <a:ext cx="2143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063" y="4857750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14875" y="4143375"/>
            <a:ext cx="214313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063" y="4071938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714875" y="3286125"/>
            <a:ext cx="214313" cy="28575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3286125"/>
            <a:ext cx="2143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Содержательная часть</a:t>
            </a:r>
          </a:p>
        </p:txBody>
      </p:sp>
      <p:sp>
        <p:nvSpPr>
          <p:cNvPr id="26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ОГЭ</a:t>
            </a:r>
            <a:endParaRPr lang="ru-RU" dirty="0"/>
          </a:p>
        </p:txBody>
      </p:sp>
      <p:sp>
        <p:nvSpPr>
          <p:cNvPr id="7179" name="Содержимое 3"/>
          <p:cNvSpPr>
            <a:spLocks noGrp="1"/>
          </p:cNvSpPr>
          <p:nvPr>
            <p:ph sz="half" idx="2"/>
          </p:nvPr>
        </p:nvSpPr>
        <p:spPr>
          <a:xfrm>
            <a:off x="428625" y="3143250"/>
            <a:ext cx="4040188" cy="3482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1  фонетическое чтение текста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2  участие в условном диалоге-расспросе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3  монологическая речь на заданную тему</a:t>
            </a:r>
          </a:p>
        </p:txBody>
      </p:sp>
      <p:sp>
        <p:nvSpPr>
          <p:cNvPr id="28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ЕГЭ</a:t>
            </a:r>
            <a:endParaRPr lang="ru-RU" dirty="0"/>
          </a:p>
        </p:txBody>
      </p:sp>
      <p:sp>
        <p:nvSpPr>
          <p:cNvPr id="29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214688"/>
            <a:ext cx="4041775" cy="3482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1</a:t>
            </a:r>
            <a:r>
              <a:rPr lang="ru-RU" dirty="0" smtClean="0"/>
              <a:t> фонетическое чтение текста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2</a:t>
            </a:r>
            <a:r>
              <a:rPr lang="ru-RU" dirty="0" smtClean="0">
                <a:solidFill>
                  <a:srgbClr val="FF0000"/>
                </a:solidFill>
              </a:rPr>
              <a:t>  5 </a:t>
            </a:r>
            <a:r>
              <a:rPr lang="ru-RU" dirty="0" smtClean="0"/>
              <a:t>прямых вопросов по содержанию рекламы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3</a:t>
            </a:r>
            <a:r>
              <a:rPr lang="ru-RU" dirty="0" smtClean="0"/>
              <a:t>  описание фотографии по заданному алгоритму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4  </a:t>
            </a:r>
            <a:r>
              <a:rPr lang="ru-RU" dirty="0"/>
              <a:t>с</a:t>
            </a:r>
            <a:r>
              <a:rPr lang="ru-RU" dirty="0" smtClean="0"/>
              <a:t>равнение фотографий по заданному алгоритму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928794" y="2714620"/>
            <a:ext cx="50006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          устная часть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Личное письмо</a:t>
            </a:r>
            <a:endParaRPr lang="ru-RU" dirty="0"/>
          </a:p>
        </p:txBody>
      </p:sp>
      <p:pic>
        <p:nvPicPr>
          <p:cNvPr id="5" name="Содержимое 4" descr="форма1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71987" y="1600200"/>
            <a:ext cx="3209026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форма1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69942" y="1600200"/>
            <a:ext cx="3195115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Порядок подсчёта слов в заданиях раздела «Письмо»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9 класс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Проверяем письмо объёмом от </a:t>
            </a:r>
            <a:r>
              <a:rPr lang="ru-RU" dirty="0" smtClean="0">
                <a:solidFill>
                  <a:srgbClr val="C00000"/>
                </a:solidFill>
              </a:rPr>
              <a:t>90</a:t>
            </a:r>
            <a:r>
              <a:rPr lang="ru-RU" dirty="0" smtClean="0"/>
              <a:t> до </a:t>
            </a:r>
            <a:r>
              <a:rPr lang="ru-RU" dirty="0" smtClean="0">
                <a:solidFill>
                  <a:srgbClr val="C00000"/>
                </a:solidFill>
              </a:rPr>
              <a:t>132 </a:t>
            </a:r>
            <a:r>
              <a:rPr lang="ru-RU" dirty="0" smtClean="0"/>
              <a:t>слов. Если объём более 132 слов, то проверяем только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120 </a:t>
            </a:r>
            <a:r>
              <a:rPr lang="ru-RU" dirty="0" smtClean="0"/>
              <a:t>слов.</a:t>
            </a:r>
          </a:p>
          <a:p>
            <a:endParaRPr lang="ru-RU" dirty="0" smtClean="0"/>
          </a:p>
          <a:p>
            <a:r>
              <a:rPr lang="ru-RU" dirty="0" smtClean="0"/>
              <a:t>Идеальный объём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 100 до 120 слов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11 класс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Проверяем письмо объёмом от </a:t>
            </a:r>
            <a:r>
              <a:rPr lang="ru-RU" dirty="0">
                <a:solidFill>
                  <a:srgbClr val="C00000"/>
                </a:solidFill>
              </a:rPr>
              <a:t>9</a:t>
            </a:r>
            <a:r>
              <a:rPr lang="ru-RU" dirty="0" smtClean="0">
                <a:solidFill>
                  <a:srgbClr val="C00000"/>
                </a:solidFill>
              </a:rPr>
              <a:t>0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smtClean="0">
                <a:solidFill>
                  <a:srgbClr val="C00000"/>
                </a:solidFill>
              </a:rPr>
              <a:t>154 </a:t>
            </a:r>
            <a:r>
              <a:rPr lang="ru-RU" dirty="0"/>
              <a:t>слов. . Если объём более </a:t>
            </a:r>
            <a:r>
              <a:rPr lang="ru-RU" dirty="0" smtClean="0"/>
              <a:t>154 </a:t>
            </a:r>
            <a:r>
              <a:rPr lang="ru-RU" dirty="0"/>
              <a:t>слов, то проверяем только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140 </a:t>
            </a:r>
            <a:r>
              <a:rPr lang="ru-RU" dirty="0"/>
              <a:t>слов.</a:t>
            </a:r>
          </a:p>
          <a:p>
            <a:endParaRPr lang="ru-RU" dirty="0"/>
          </a:p>
          <a:p>
            <a:r>
              <a:rPr lang="ru-RU" dirty="0"/>
              <a:t>Идеальный объём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от 100 до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140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слов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549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баллов по критериям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9 класс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1.Решение коммуникативной задачи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</a:p>
          <a:p>
            <a:pPr marL="0" indent="0">
              <a:buNone/>
            </a:pPr>
            <a:r>
              <a:rPr lang="ru-RU" b="1" dirty="0" smtClean="0"/>
              <a:t>2. Организация текста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</a:p>
          <a:p>
            <a:pPr marL="0" indent="0">
              <a:buNone/>
            </a:pPr>
            <a:r>
              <a:rPr lang="ru-RU" b="1" dirty="0" smtClean="0"/>
              <a:t>3. Лексико-грамматическое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оформление текста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</a:p>
          <a:p>
            <a:pPr marL="0" indent="0">
              <a:buNone/>
            </a:pPr>
            <a:r>
              <a:rPr lang="ru-RU" b="1" dirty="0" smtClean="0"/>
              <a:t>4.Орфография </a:t>
            </a:r>
            <a:r>
              <a:rPr lang="ru-RU" b="1" dirty="0"/>
              <a:t>и </a:t>
            </a:r>
            <a:r>
              <a:rPr lang="ru-RU" b="1" dirty="0" smtClean="0"/>
              <a:t>пунктуация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Общее максимальное количество баллов за всё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письмо </a:t>
            </a:r>
            <a:r>
              <a:rPr lang="ru-RU" b="1" dirty="0" smtClean="0">
                <a:solidFill>
                  <a:srgbClr val="C00000"/>
                </a:solidFill>
              </a:rPr>
              <a:t>10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баллов.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11 класс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1. Решение коммуникативной </a:t>
            </a:r>
            <a:r>
              <a:rPr lang="ru-RU" b="1" dirty="0" smtClean="0"/>
              <a:t>задачи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/>
              <a:t>2. </a:t>
            </a:r>
            <a:r>
              <a:rPr lang="ru-RU" b="1" dirty="0"/>
              <a:t>Организация </a:t>
            </a:r>
            <a:r>
              <a:rPr lang="ru-RU" b="1" dirty="0" smtClean="0"/>
              <a:t>текста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</a:p>
          <a:p>
            <a:pPr marL="0" indent="0">
              <a:buNone/>
            </a:pPr>
            <a:r>
              <a:rPr lang="ru-RU" b="1" dirty="0" smtClean="0"/>
              <a:t>3. </a:t>
            </a:r>
            <a:r>
              <a:rPr lang="ru-RU" b="1" dirty="0"/>
              <a:t>Языковое оформление</a:t>
            </a:r>
          </a:p>
          <a:p>
            <a:pPr marL="0" indent="0">
              <a:buNone/>
            </a:pPr>
            <a:r>
              <a:rPr lang="ru-RU" b="1" dirty="0"/>
              <a:t>т</a:t>
            </a:r>
            <a:r>
              <a:rPr lang="ru-RU" b="1" dirty="0" smtClean="0"/>
              <a:t>екста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Общее максимальное количество баллов за всё письмо </a:t>
            </a:r>
            <a:r>
              <a:rPr lang="ru-RU" b="1" dirty="0" smtClean="0">
                <a:solidFill>
                  <a:srgbClr val="C00000"/>
                </a:solidFill>
              </a:rPr>
              <a:t>6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баллов.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641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490</Words>
  <Application>Microsoft Office PowerPoint</Application>
  <PresentationFormat>Экран (4:3)</PresentationFormat>
  <Paragraphs>189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Организация работы учителей иностранного языка по подготовке школьников 9-11(12) классов к ГОСУДАРСТВЕННОЙ ИТОГОВОЙ АТТЕСТАЦИИ ОГЭ и ЕГЭ.</vt:lpstr>
      <vt:lpstr>Содержательная часть</vt:lpstr>
      <vt:lpstr>Содержательная часть</vt:lpstr>
      <vt:lpstr>Содержательная часть</vt:lpstr>
      <vt:lpstr>Содержательная часть</vt:lpstr>
      <vt:lpstr>Содержательная часть</vt:lpstr>
      <vt:lpstr>Личное письмо</vt:lpstr>
      <vt:lpstr>Порядок подсчёта слов в заданиях раздела «Письмо»</vt:lpstr>
      <vt:lpstr>Количество баллов по критериям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учителей иностранного языка по подготовке школьников 9-11(12) классов к ГОСУДАРСТВЕННОЙ ИТОГОВОЙ АТТЕСТАЦИИ ОГЭ и ЕГЭ.</dc:title>
  <dc:creator>1</dc:creator>
  <cp:lastModifiedBy>Алена</cp:lastModifiedBy>
  <cp:revision>16</cp:revision>
  <dcterms:created xsi:type="dcterms:W3CDTF">2016-02-10T07:16:12Z</dcterms:created>
  <dcterms:modified xsi:type="dcterms:W3CDTF">2016-02-11T08:00:07Z</dcterms:modified>
</cp:coreProperties>
</file>