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5"/>
  </p:notesMasterIdLst>
  <p:handoutMasterIdLst>
    <p:handoutMasterId r:id="rId16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1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80D52B99-3711-488A-99C8-61D83910AEB2}" type="slidenum">
              <a:t>‹#›</a:t>
            </a:fld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7895591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4F29CCB1-4CCD-49B9-AF97-91B2F2E986B4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946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ru-RU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6000" y="812520"/>
            <a:ext cx="7127279" cy="400895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6000" y="812520"/>
            <a:ext cx="7127279" cy="400895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6000" y="812520"/>
            <a:ext cx="7127279" cy="400895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6000" y="812520"/>
            <a:ext cx="7127279" cy="400895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6000" y="812520"/>
            <a:ext cx="7127279" cy="400895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6000" y="812520"/>
            <a:ext cx="7127279" cy="400895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6000" y="812520"/>
            <a:ext cx="7127279" cy="400895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6000" y="812520"/>
            <a:ext cx="7127279" cy="400895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8FE6869-BE38-4E9E-85CE-0D73A79FACA9}" type="datetime1">
              <a:rPr lang="ru-RU" smtClean="0"/>
              <a:pPr lvl="0"/>
              <a:t>11.07.2018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0813EA2-B372-4B04-B639-79077448B77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2157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8FE6869-BE38-4E9E-85CE-0D73A79FACA9}" type="datetime1">
              <a:rPr lang="ru-RU" smtClean="0"/>
              <a:pPr lvl="0"/>
              <a:t>11.07.2018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2093C2C-535D-45D9-8481-69284015E82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097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685800"/>
            <a:ext cx="2743200" cy="5445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685800"/>
            <a:ext cx="8077200" cy="5445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8FE6869-BE38-4E9E-85CE-0D73A79FACA9}" type="datetime1">
              <a:rPr lang="ru-RU" smtClean="0"/>
              <a:pPr lvl="0"/>
              <a:t>11.07.2018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022372F-097F-45E0-B276-4DEE5C5670DC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9447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A63CC0F-97D8-42B9-9D5F-8118EC2198E8}" type="datetime1">
              <a:rPr lang="ru-RU" smtClean="0"/>
              <a:pPr lvl="0"/>
              <a:t>11.07.2018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8085EE9-A5F2-4A35-B808-EC3CD3FCAC23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757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A63CC0F-97D8-42B9-9D5F-8118EC2198E8}" type="datetime1">
              <a:rPr lang="ru-RU" smtClean="0"/>
              <a:pPr lvl="0"/>
              <a:t>11.07.2018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C202950-B8AF-4DFB-98D8-908B1228E71B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9121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A63CC0F-97D8-42B9-9D5F-8118EC2198E8}" type="datetime1">
              <a:rPr lang="ru-RU" smtClean="0"/>
              <a:pPr lvl="0"/>
              <a:t>11.07.2018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19496E1-3313-45CD-95A1-52EC7CE6366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3730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4963"/>
            <a:ext cx="54102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604963"/>
            <a:ext cx="54102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A63CC0F-97D8-42B9-9D5F-8118EC2198E8}" type="datetime1">
              <a:rPr lang="ru-RU" smtClean="0"/>
              <a:pPr lvl="0"/>
              <a:t>11.07.2018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0C10F76-3863-473C-A335-C5ABDBCC66F4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684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A63CC0F-97D8-42B9-9D5F-8118EC2198E8}" type="datetime1">
              <a:rPr lang="ru-RU" smtClean="0"/>
              <a:pPr lvl="0"/>
              <a:t>11.07.2018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8A671A1-38E2-4775-9AA0-57187B8B4A3E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548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A63CC0F-97D8-42B9-9D5F-8118EC2198E8}" type="datetime1">
              <a:rPr lang="ru-RU" smtClean="0"/>
              <a:pPr lvl="0"/>
              <a:t>11.07.2018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907FD97-6233-4CCD-B272-38DAB9953AC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92071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A63CC0F-97D8-42B9-9D5F-8118EC2198E8}" type="datetime1">
              <a:rPr lang="ru-RU" smtClean="0"/>
              <a:pPr lvl="0"/>
              <a:t>11.07.2018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840436B-5858-4BD6-B54C-CDC4010BDD1B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70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A63CC0F-97D8-42B9-9D5F-8118EC2198E8}" type="datetime1">
              <a:rPr lang="ru-RU" smtClean="0"/>
              <a:pPr lvl="0"/>
              <a:t>11.07.2018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5579171-2C11-4766-8485-F0E67B792F79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79233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8FE6869-BE38-4E9E-85CE-0D73A79FACA9}" type="datetime1">
              <a:rPr lang="ru-RU" smtClean="0"/>
              <a:pPr lvl="0"/>
              <a:t>11.07.2018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28751F2-57B9-4872-B72B-6958FD8B5394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46859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A63CC0F-97D8-42B9-9D5F-8118EC2198E8}" type="datetime1">
              <a:rPr lang="ru-RU" smtClean="0"/>
              <a:pPr lvl="0"/>
              <a:t>11.07.2018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6735E95-6059-450F-A5EC-1F6B3E8179BE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7290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A63CC0F-97D8-42B9-9D5F-8118EC2198E8}" type="datetime1">
              <a:rPr lang="ru-RU" smtClean="0"/>
              <a:pPr lvl="0"/>
              <a:t>11.07.2018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1E70364-7DE8-4640-9898-C62CB537E624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69555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3050"/>
            <a:ext cx="2743200" cy="58578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3050"/>
            <a:ext cx="8077200" cy="5857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A63CC0F-97D8-42B9-9D5F-8118EC2198E8}" type="datetime1">
              <a:rPr lang="ru-RU" smtClean="0"/>
              <a:pPr lvl="0"/>
              <a:t>11.07.2018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031A3BE-EAEF-4DD2-B9C4-E295C0BE2D27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62670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8FE6869-BE38-4E9E-85CE-0D73A79FACA9}" type="datetime1">
              <a:rPr lang="ru-RU" smtClean="0"/>
              <a:pPr lvl="0"/>
              <a:t>11.07.2018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B1B7D2B-3AFE-463C-9975-B1D471BAF69B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6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4963"/>
            <a:ext cx="54102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604963"/>
            <a:ext cx="54102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8FE6869-BE38-4E9E-85CE-0D73A79FACA9}" type="datetime1">
              <a:rPr lang="ru-RU" smtClean="0"/>
              <a:pPr lvl="0"/>
              <a:t>11.07.2018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0EDF17B-E55A-430F-A74F-63253A8915C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5279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8FE6869-BE38-4E9E-85CE-0D73A79FACA9}" type="datetime1">
              <a:rPr lang="ru-RU" smtClean="0"/>
              <a:pPr lvl="0"/>
              <a:t>11.07.2018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F9BE0CC-83C7-4F04-82B5-F9DA0E7BD5F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945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8FE6869-BE38-4E9E-85CE-0D73A79FACA9}" type="datetime1">
              <a:rPr lang="ru-RU" smtClean="0"/>
              <a:pPr lvl="0"/>
              <a:t>11.07.2018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8C0B893-5B4B-4D69-BA09-94F850C4C4AE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4222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8FE6869-BE38-4E9E-85CE-0D73A79FACA9}" type="datetime1">
              <a:rPr lang="ru-RU" smtClean="0"/>
              <a:pPr lvl="0"/>
              <a:t>11.07.2018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226A52B-04BB-40E4-9AB8-0FA6F7FD21C8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6139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8FE6869-BE38-4E9E-85CE-0D73A79FACA9}" type="datetime1">
              <a:rPr lang="ru-RU" smtClean="0"/>
              <a:pPr lvl="0"/>
              <a:t>11.07.2018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F3691B5-2B90-4FBC-A009-B3FFFD3AD0E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16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E8FE6869-BE38-4E9E-85CE-0D73A79FACA9}" type="datetime1">
              <a:rPr lang="ru-RU" smtClean="0"/>
              <a:pPr lvl="0"/>
              <a:t>11.07.2018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2C3AF5C-C9DA-4E0A-A99A-1EEA55BA1B84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3785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/>
          <p:nvPr/>
        </p:nvGrpSpPr>
        <p:grpSpPr>
          <a:xfrm>
            <a:off x="9206640" y="2963159"/>
            <a:ext cx="2981879" cy="3209041"/>
            <a:chOff x="9206640" y="2963159"/>
            <a:chExt cx="2981879" cy="3209041"/>
          </a:xfrm>
        </p:grpSpPr>
        <p:sp>
          <p:nvSpPr>
            <p:cNvPr id="3" name="Straight Connector 7"/>
            <p:cNvSpPr/>
            <p:nvPr/>
          </p:nvSpPr>
          <p:spPr>
            <a:xfrm flipH="1">
              <a:off x="11275920" y="2963159"/>
              <a:ext cx="912599" cy="91296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prstDash val="solid"/>
            </a:ln>
          </p:spPr>
          <p:txBody>
            <a:bodyPr vert="horz" wrap="squar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4" name="Straight Connector 8"/>
            <p:cNvSpPr/>
            <p:nvPr/>
          </p:nvSpPr>
          <p:spPr>
            <a:xfrm flipH="1">
              <a:off x="9206640" y="3190320"/>
              <a:ext cx="2981879" cy="298188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prstDash val="solid"/>
            </a:ln>
          </p:spPr>
          <p:txBody>
            <a:bodyPr vert="horz" wrap="squar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5" name="Straight Connector 9"/>
            <p:cNvSpPr/>
            <p:nvPr/>
          </p:nvSpPr>
          <p:spPr>
            <a:xfrm flipH="1">
              <a:off x="10292040" y="3285000"/>
              <a:ext cx="1896479" cy="189648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prstDash val="solid"/>
            </a:ln>
          </p:spPr>
          <p:txBody>
            <a:bodyPr vert="horz" wrap="squar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6" name="Straight Connector 10"/>
            <p:cNvSpPr/>
            <p:nvPr/>
          </p:nvSpPr>
          <p:spPr>
            <a:xfrm flipH="1">
              <a:off x="10442880" y="3130919"/>
              <a:ext cx="1745639" cy="1745641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  <p:txBody>
            <a:bodyPr vert="horz" wrap="squar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7" name="Straight Connector 11"/>
            <p:cNvSpPr/>
            <p:nvPr/>
          </p:nvSpPr>
          <p:spPr>
            <a:xfrm flipH="1">
              <a:off x="10918800" y="3682799"/>
              <a:ext cx="1269719" cy="1270081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  <p:txBody>
            <a:bodyPr vert="horz" wrap="squar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</p:grpSp>
      <p:sp>
        <p:nvSpPr>
          <p:cNvPr id="8" name="Title 1"/>
          <p:cNvSpPr txBox="1">
            <a:spLocks noGrp="1"/>
          </p:cNvSpPr>
          <p:nvPr>
            <p:ph type="title"/>
          </p:nvPr>
        </p:nvSpPr>
        <p:spPr>
          <a:xfrm>
            <a:off x="684359" y="685799"/>
            <a:ext cx="8000640" cy="29714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b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ru-RU"/>
              <a:t>Для правки текста заголовка щелкните мышьюОбразец заголовка</a:t>
            </a:r>
          </a:p>
        </p:txBody>
      </p:sp>
      <p:sp>
        <p:nvSpPr>
          <p:cNvPr id="9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9904320" y="6172200"/>
            <a:ext cx="159984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Century Gothic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E8FE6869-BE38-4E9E-85CE-0D73A79FACA9}" type="datetime1">
              <a:rPr lang="ru-RU"/>
              <a:pPr lvl="0"/>
              <a:t>2018/7/11</a:t>
            </a:fld>
            <a:endParaRPr lang="ru-RU"/>
          </a:p>
        </p:txBody>
      </p:sp>
      <p:sp>
        <p:nvSpPr>
          <p:cNvPr id="10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684359" y="6172200"/>
            <a:ext cx="754344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11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10363320" y="5578560"/>
            <a:ext cx="1141920" cy="66960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Century Gothic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5B6BBEAC-F434-4C2E-9E3B-15833B77FA4C}" type="slidenum">
              <a:t>‹#›</a:t>
            </a:fld>
            <a:endParaRPr lang="ru-RU"/>
          </a:p>
        </p:txBody>
      </p:sp>
      <p:sp>
        <p:nvSpPr>
          <p:cNvPr id="12" name="Straight Connector 15"/>
          <p:cNvSpPr/>
          <p:nvPr/>
        </p:nvSpPr>
        <p:spPr>
          <a:xfrm flipH="1">
            <a:off x="8227800" y="8280"/>
            <a:ext cx="3809880" cy="3809880"/>
          </a:xfrm>
          <a:prstGeom prst="line">
            <a:avLst/>
          </a:prstGeom>
          <a:noFill/>
          <a:ln w="12600">
            <a:solidFill>
              <a:srgbClr val="000000"/>
            </a:solidFill>
            <a:prstDash val="solid"/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3" name="Straight Connector 16"/>
          <p:cNvSpPr/>
          <p:nvPr/>
        </p:nvSpPr>
        <p:spPr>
          <a:xfrm flipH="1">
            <a:off x="6108120" y="91440"/>
            <a:ext cx="6080399" cy="6080760"/>
          </a:xfrm>
          <a:prstGeom prst="line">
            <a:avLst/>
          </a:prstGeom>
          <a:noFill/>
          <a:ln w="12600">
            <a:solidFill>
              <a:srgbClr val="000000"/>
            </a:solidFill>
            <a:prstDash val="solid"/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4" name="Straight Connector 18"/>
          <p:cNvSpPr/>
          <p:nvPr/>
        </p:nvSpPr>
        <p:spPr>
          <a:xfrm flipH="1">
            <a:off x="7235640" y="228600"/>
            <a:ext cx="4952879" cy="4952880"/>
          </a:xfrm>
          <a:prstGeom prst="line">
            <a:avLst/>
          </a:prstGeom>
          <a:noFill/>
          <a:ln w="12600">
            <a:solidFill>
              <a:srgbClr val="000000"/>
            </a:solidFill>
            <a:prstDash val="solid"/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5" name="Straight Connector 20"/>
          <p:cNvSpPr/>
          <p:nvPr/>
        </p:nvSpPr>
        <p:spPr>
          <a:xfrm flipH="1">
            <a:off x="7335720" y="32040"/>
            <a:ext cx="4852799" cy="4853160"/>
          </a:xfrm>
          <a:prstGeom prst="line">
            <a:avLst/>
          </a:prstGeom>
          <a:noFill/>
          <a:ln w="31680">
            <a:solidFill>
              <a:srgbClr val="000000"/>
            </a:solidFill>
            <a:prstDash val="solid"/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6" name="Straight Connector 22"/>
          <p:cNvSpPr/>
          <p:nvPr/>
        </p:nvSpPr>
        <p:spPr>
          <a:xfrm flipH="1">
            <a:off x="7845119" y="609480"/>
            <a:ext cx="4343400" cy="4343400"/>
          </a:xfrm>
          <a:prstGeom prst="line">
            <a:avLst/>
          </a:prstGeom>
          <a:noFill/>
          <a:ln w="31680">
            <a:solidFill>
              <a:srgbClr val="000000"/>
            </a:solidFill>
            <a:prstDash val="solid"/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7" name="Текст 16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452592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2000" b="0" i="0" u="none" strike="noStrike" kern="1200" spc="0">
                <a:ln>
                  <a:noFill/>
                </a:ln>
                <a:solidFill>
                  <a:srgbClr val="22C5ED"/>
                </a:solidFill>
                <a:latin typeface="Century Gothic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22C5ED"/>
                </a:solidFill>
                <a:latin typeface="Century Gothic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1600" b="0" i="0" u="none" strike="noStrike" kern="1200" spc="0">
                <a:ln>
                  <a:noFill/>
                </a:ln>
                <a:solidFill>
                  <a:srgbClr val="22C5ED"/>
                </a:solidFill>
                <a:latin typeface="Century Gothic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1400" b="0" i="0" u="none" strike="noStrike" kern="1200" spc="0">
                <a:ln>
                  <a:noFill/>
                </a:ln>
                <a:solidFill>
                  <a:srgbClr val="22C5ED"/>
                </a:solidFill>
                <a:latin typeface="Century Gothic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1400" b="0" i="0" u="none" strike="noStrike" kern="1200" spc="0">
                <a:ln>
                  <a:noFill/>
                </a:ln>
                <a:solidFill>
                  <a:srgbClr val="22C5ED"/>
                </a:solidFill>
                <a:latin typeface="Century Gothic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22C5ED"/>
                </a:solidFill>
                <a:latin typeface="Century Gothic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22C5ED"/>
                </a:solidFill>
                <a:latin typeface="Century Gothic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22C5ED"/>
                </a:solidFill>
                <a:latin typeface="Century Gothic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22C5ED"/>
                </a:solidFill>
                <a:latin typeface="Century Gothic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22C5ED"/>
                </a:solidFill>
                <a:latin typeface="Century Gothic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lvl="0" algn="l" rtl="0" hangingPunct="1">
        <a:spcBef>
          <a:spcPts val="0"/>
        </a:spcBef>
        <a:spcAft>
          <a:spcPts val="0"/>
        </a:spcAft>
        <a:buNone/>
        <a:tabLst/>
        <a:defRPr lang="ru-RU" sz="4800" b="0" i="0" u="none" strike="noStrike" kern="1200" spc="0">
          <a:ln>
            <a:noFill/>
          </a:ln>
          <a:solidFill>
            <a:srgbClr val="000000"/>
          </a:solidFill>
          <a:latin typeface="Century Gothic" pitchFamily="18"/>
          <a:ea typeface="Microsoft YaHei" pitchFamily="2"/>
          <a:cs typeface="Mangal" pitchFamily="2"/>
        </a:defRPr>
      </a:lvl1pPr>
    </p:titleStyle>
    <p:bodyStyle>
      <a:lvl1pPr algn="l" rtl="0" hangingPunct="1">
        <a:spcBef>
          <a:spcPts val="0"/>
        </a:spcBef>
        <a:spcAft>
          <a:spcPts val="1417"/>
        </a:spcAft>
        <a:tabLst/>
        <a:defRPr lang="ru-RU" sz="2000" b="0" i="0" u="none" strike="noStrike" kern="1200" spc="0">
          <a:ln>
            <a:noFill/>
          </a:ln>
          <a:solidFill>
            <a:srgbClr val="22C5ED"/>
          </a:solidFill>
          <a:latin typeface="Century Gothic" pitchFamily="18"/>
          <a:ea typeface="Microsoft YaHei" pitchFamily="2"/>
          <a:cs typeface="Mangal" pitchFamily="2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/>
          <p:nvPr/>
        </p:nvGrpSpPr>
        <p:grpSpPr>
          <a:xfrm>
            <a:off x="9206640" y="2963159"/>
            <a:ext cx="2981879" cy="3209041"/>
            <a:chOff x="9206640" y="2963159"/>
            <a:chExt cx="2981879" cy="3209041"/>
          </a:xfrm>
        </p:grpSpPr>
        <p:sp>
          <p:nvSpPr>
            <p:cNvPr id="3" name="Straight Connector 7"/>
            <p:cNvSpPr/>
            <p:nvPr/>
          </p:nvSpPr>
          <p:spPr>
            <a:xfrm flipH="1">
              <a:off x="11275920" y="2963159"/>
              <a:ext cx="912599" cy="91296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prstDash val="solid"/>
            </a:ln>
          </p:spPr>
          <p:txBody>
            <a:bodyPr vert="horz" wrap="squar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4" name="Straight Connector 8"/>
            <p:cNvSpPr/>
            <p:nvPr/>
          </p:nvSpPr>
          <p:spPr>
            <a:xfrm flipH="1">
              <a:off x="9206640" y="3190320"/>
              <a:ext cx="2981879" cy="298188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prstDash val="solid"/>
            </a:ln>
          </p:spPr>
          <p:txBody>
            <a:bodyPr vert="horz" wrap="squar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5" name="Straight Connector 9"/>
            <p:cNvSpPr/>
            <p:nvPr/>
          </p:nvSpPr>
          <p:spPr>
            <a:xfrm flipH="1">
              <a:off x="10292040" y="3285000"/>
              <a:ext cx="1896479" cy="189648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prstDash val="solid"/>
            </a:ln>
          </p:spPr>
          <p:txBody>
            <a:bodyPr vert="horz" wrap="squar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6" name="Straight Connector 10"/>
            <p:cNvSpPr/>
            <p:nvPr/>
          </p:nvSpPr>
          <p:spPr>
            <a:xfrm flipH="1">
              <a:off x="10442880" y="3130919"/>
              <a:ext cx="1745639" cy="1745641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  <p:txBody>
            <a:bodyPr vert="horz" wrap="squar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7" name="Straight Connector 11"/>
            <p:cNvSpPr/>
            <p:nvPr/>
          </p:nvSpPr>
          <p:spPr>
            <a:xfrm flipH="1">
              <a:off x="10918800" y="3682799"/>
              <a:ext cx="1269719" cy="1270081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  <p:txBody>
            <a:bodyPr vert="horz" wrap="squar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</p:grpSp>
      <p:sp>
        <p:nvSpPr>
          <p:cNvPr id="8" name="Date Placeholder 1"/>
          <p:cNvSpPr txBox="1">
            <a:spLocks noGrp="1"/>
          </p:cNvSpPr>
          <p:nvPr>
            <p:ph type="dt" sz="half" idx="2"/>
          </p:nvPr>
        </p:nvSpPr>
        <p:spPr>
          <a:xfrm>
            <a:off x="9904320" y="6172200"/>
            <a:ext cx="159984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Century Gothic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3A63CC0F-97D8-42B9-9D5F-8118EC2198E8}" type="datetime1">
              <a:rPr lang="ru-RU"/>
              <a:pPr lvl="0"/>
              <a:t>2018/7/11</a:t>
            </a:fld>
            <a:endParaRPr lang="ru-RU"/>
          </a:p>
        </p:txBody>
      </p:sp>
      <p:sp>
        <p:nvSpPr>
          <p:cNvPr id="9" name="Footer Placeholder 2"/>
          <p:cNvSpPr txBox="1">
            <a:spLocks noGrp="1"/>
          </p:cNvSpPr>
          <p:nvPr>
            <p:ph type="ftr" sz="quarter" idx="3"/>
          </p:nvPr>
        </p:nvSpPr>
        <p:spPr>
          <a:xfrm>
            <a:off x="684359" y="6172200"/>
            <a:ext cx="754344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10" name="Slide Number Placeholder 3"/>
          <p:cNvSpPr txBox="1">
            <a:spLocks noGrp="1"/>
          </p:cNvSpPr>
          <p:nvPr>
            <p:ph type="sldNum" sz="quarter" idx="4"/>
          </p:nvPr>
        </p:nvSpPr>
        <p:spPr>
          <a:xfrm>
            <a:off x="10363320" y="5578560"/>
            <a:ext cx="1141920" cy="66960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Century Gothic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A4687E2D-52FA-453E-A5A1-8DA27419D86D}" type="slidenum">
              <a:t>‹#›</a:t>
            </a:fld>
            <a:endParaRPr lang="ru-RU"/>
          </a:p>
        </p:txBody>
      </p:sp>
      <p:sp>
        <p:nvSpPr>
          <p:cNvPr id="11" name="Заголовок 10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ru-RU"/>
          </a:p>
        </p:txBody>
      </p:sp>
      <p:sp>
        <p:nvSpPr>
          <p:cNvPr id="12" name="Текст 11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452592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2000" b="0" i="0" u="none" strike="noStrike" kern="1200" spc="0">
                <a:ln>
                  <a:noFill/>
                </a:ln>
                <a:solidFill>
                  <a:srgbClr val="22C5ED"/>
                </a:solidFill>
                <a:latin typeface="Century Gothic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22C5ED"/>
                </a:solidFill>
                <a:latin typeface="Century Gothic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1600" b="0" i="0" u="none" strike="noStrike" kern="1200" spc="0">
                <a:ln>
                  <a:noFill/>
                </a:ln>
                <a:solidFill>
                  <a:srgbClr val="22C5ED"/>
                </a:solidFill>
                <a:latin typeface="Century Gothic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1400" b="0" i="0" u="none" strike="noStrike" kern="1200" spc="0">
                <a:ln>
                  <a:noFill/>
                </a:ln>
                <a:solidFill>
                  <a:srgbClr val="22C5ED"/>
                </a:solidFill>
                <a:latin typeface="Century Gothic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1400" b="0" i="0" u="none" strike="noStrike" kern="1200" spc="0">
                <a:ln>
                  <a:noFill/>
                </a:ln>
                <a:solidFill>
                  <a:srgbClr val="22C5ED"/>
                </a:solidFill>
                <a:latin typeface="Century Gothic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22C5ED"/>
                </a:solidFill>
                <a:latin typeface="Century Gothic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22C5ED"/>
                </a:solidFill>
                <a:latin typeface="Century Gothic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22C5ED"/>
                </a:solidFill>
                <a:latin typeface="Century Gothic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22C5ED"/>
                </a:solidFill>
                <a:latin typeface="Century Gothic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22C5ED"/>
                </a:solidFill>
                <a:latin typeface="Century Gothic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algn="l" rtl="0" hangingPunct="1">
        <a:tabLst/>
        <a:defRPr lang="ru-RU" sz="1800" b="0" i="0" u="none" strike="noStrike" kern="1200" spc="0">
          <a:ln>
            <a:noFill/>
          </a:ln>
          <a:solidFill>
            <a:srgbClr val="000000"/>
          </a:solidFill>
          <a:latin typeface="Century Gothic" pitchFamily="18"/>
          <a:ea typeface="Microsoft YaHei" pitchFamily="2"/>
          <a:cs typeface="Mangal" pitchFamily="2"/>
        </a:defRPr>
      </a:lvl1pPr>
    </p:titleStyle>
    <p:bodyStyle>
      <a:lvl1pPr algn="l" rtl="0" hangingPunct="1">
        <a:spcBef>
          <a:spcPts val="0"/>
        </a:spcBef>
        <a:spcAft>
          <a:spcPts val="1417"/>
        </a:spcAft>
        <a:tabLst/>
        <a:defRPr lang="ru-RU" sz="2000" b="0" i="0" u="none" strike="noStrike" kern="1200" spc="0">
          <a:ln>
            <a:noFill/>
          </a:ln>
          <a:solidFill>
            <a:srgbClr val="22C5ED"/>
          </a:solidFill>
          <a:latin typeface="Century Gothic" pitchFamily="18"/>
          <a:ea typeface="Microsoft YaHei" pitchFamily="2"/>
          <a:cs typeface="Mangal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0.jpeg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2880000" y="288000"/>
            <a:ext cx="6306480" cy="1263960"/>
          </a:xfrm>
        </p:spPr>
        <p:txBody>
          <a:bodyPr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600"/>
              <a:t>Полезные и вредные</a:t>
            </a:r>
          </a:p>
        </p:txBody>
      </p:sp>
      <p:pic>
        <p:nvPicPr>
          <p:cNvPr id="3" name="Рисунок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66360" y="1617120"/>
            <a:ext cx="6138360" cy="442727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5"/>
          <p:cNvSpPr/>
          <p:nvPr/>
        </p:nvSpPr>
        <p:spPr>
          <a:xfrm>
            <a:off x="8103960" y="6263999"/>
            <a:ext cx="3704040" cy="3034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 pitchFamily="18"/>
                <a:ea typeface="Microsoft YaHei" pitchFamily="2"/>
                <a:cs typeface="Mangal" pitchFamily="2"/>
              </a:rPr>
              <a:t>       Выполнила : Воронина Е.И.</a:t>
            </a:r>
          </a:p>
        </p:txBody>
      </p:sp>
      <p:pic>
        <p:nvPicPr>
          <p:cNvPr id="5" name="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804719" y="2088000"/>
            <a:ext cx="5075280" cy="39376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203720" y="1311480"/>
            <a:ext cx="3448800" cy="2955599"/>
          </a:xfrm>
          <a:prstGeom prst="rect">
            <a:avLst/>
          </a:prstGeom>
          <a:noFill/>
          <a:ln w="38160">
            <a:solidFill>
              <a:srgbClr val="FFFF00"/>
            </a:solidFill>
            <a:prstDash val="solid"/>
          </a:ln>
        </p:spPr>
      </p:pic>
      <p:sp>
        <p:nvSpPr>
          <p:cNvPr id="3" name="Прямоугольник 2"/>
          <p:cNvSpPr/>
          <p:nvPr/>
        </p:nvSpPr>
        <p:spPr>
          <a:xfrm>
            <a:off x="77040" y="1582199"/>
            <a:ext cx="3728520" cy="55767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91440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Люди все его боятся – 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Очень любит он кусаться,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Хоть и маленький бандит.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А когда летит – пищит.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                                      </a:t>
            </a: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(Комар)</a:t>
            </a:r>
          </a:p>
          <a:p>
            <a:pPr marL="91440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 </a:t>
            </a:r>
          </a:p>
          <a:p>
            <a:pPr marL="91440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Пищит над ухом он всю ночь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И укусить тебя не прочь.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Ну и зануда, вот кошмар!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Писклявый, маленький                                                  …</a:t>
            </a: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(Комар)</a:t>
            </a: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 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endParaRPr lang="ru-RU" sz="1800" b="0" i="0" u="none" strike="noStrike" kern="1200" spc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 pitchFamily="18"/>
                <a:ea typeface="Microsoft YaHei" pitchFamily="2"/>
                <a:cs typeface="Arial" pitchFamily="34"/>
              </a:rPr>
              <a:t/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 pitchFamily="18"/>
                <a:ea typeface="Microsoft YaHei" pitchFamily="2"/>
                <a:cs typeface="Arial" pitchFamily="34"/>
              </a:rPr>
            </a:br>
            <a:endParaRPr lang="ru-RU" sz="1800" b="0" i="0" u="none" strike="noStrike" kern="1200" spc="0">
              <a:ln>
                <a:noFill/>
              </a:ln>
              <a:solidFill>
                <a:srgbClr val="000000"/>
              </a:solidFill>
              <a:latin typeface="Century Gothic" pitchFamily="18"/>
              <a:ea typeface="Microsoft YaHei" pitchFamily="2"/>
              <a:cs typeface="Arial" pitchFamily="34"/>
            </a:endParaRPr>
          </a:p>
        </p:txBody>
      </p:sp>
      <p:sp>
        <p:nvSpPr>
          <p:cNvPr id="4" name="TextBox 3"/>
          <p:cNvSpPr/>
          <p:nvPr/>
        </p:nvSpPr>
        <p:spPr>
          <a:xfrm>
            <a:off x="1324080" y="1008359"/>
            <a:ext cx="1688399" cy="36467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Загадки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39320" y="1034999"/>
            <a:ext cx="3421080" cy="43527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Комары пьют нашу кровь, они мешают отдыхать на природе и наслаждаться теплыми летними вечерами, а так же спасть ночью становится совсем невмоготу, когда над ухом пищит комар и то и дело пытается приземлиться и подкрепиться нашей кровью. Когда комар пролетает мимо нашего уха, мы слышим высокое звенящее жужжание, это звук от работы крошечных комариных крылышек. Укусы комаров способны вызывать и аллергические реакции, для таких людей </a:t>
            </a:r>
            <a:r>
              <a:rPr lang="ru-RU" sz="1400" b="0" i="1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вред комаров</a:t>
            </a:r>
            <a:r>
              <a:rPr lang="ru-RU" sz="1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 может стать настоящей проблемой, ведь скрыться от комара очень сложно, они способны чувствовать запах крови или пота за несколько километров. Как комаров не ругай, они необходимы для природного равновесия.</a:t>
            </a:r>
          </a:p>
        </p:txBody>
      </p:sp>
      <p:sp>
        <p:nvSpPr>
          <p:cNvPr id="6" name="TextBox 5"/>
          <p:cNvSpPr/>
          <p:nvPr/>
        </p:nvSpPr>
        <p:spPr>
          <a:xfrm>
            <a:off x="5014800" y="231120"/>
            <a:ext cx="2386800" cy="4561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2400" b="1" i="1" u="sng" strike="noStrike" kern="1200" spc="0">
                <a:ln>
                  <a:noFill/>
                </a:ln>
                <a:solidFill>
                  <a:srgbClr val="000000"/>
                </a:solidFill>
                <a:uFillTx/>
                <a:latin typeface="Arial" pitchFamily="34"/>
                <a:ea typeface="Microsoft YaHei" pitchFamily="2"/>
                <a:cs typeface="Arial" pitchFamily="34"/>
              </a:rPr>
              <a:t>Комар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719520" y="1123920"/>
            <a:ext cx="3879719" cy="3220560"/>
          </a:xfrm>
          <a:prstGeom prst="rect">
            <a:avLst/>
          </a:prstGeom>
          <a:noFill/>
          <a:ln w="38160">
            <a:solidFill>
              <a:srgbClr val="FFFF00"/>
            </a:solidFill>
            <a:prstDash val="solid"/>
          </a:ln>
        </p:spPr>
      </p:pic>
      <p:sp>
        <p:nvSpPr>
          <p:cNvPr id="3" name="TextBox 2"/>
          <p:cNvSpPr/>
          <p:nvPr/>
        </p:nvSpPr>
        <p:spPr>
          <a:xfrm>
            <a:off x="5226480" y="263520"/>
            <a:ext cx="2068920" cy="4561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2400" b="1" i="1" u="sng" strike="noStrike" kern="1200" spc="0">
                <a:ln>
                  <a:noFill/>
                </a:ln>
                <a:solidFill>
                  <a:srgbClr val="000000"/>
                </a:solidFill>
                <a:uFillTx/>
                <a:latin typeface="Arial" pitchFamily="34"/>
                <a:ea typeface="Microsoft YaHei" pitchFamily="2"/>
                <a:cs typeface="Arial" pitchFamily="34"/>
              </a:rPr>
              <a:t>Пчела</a:t>
            </a:r>
          </a:p>
        </p:txBody>
      </p:sp>
      <p:sp>
        <p:nvSpPr>
          <p:cNvPr id="4" name="TextBox 4"/>
          <p:cNvSpPr/>
          <p:nvPr/>
        </p:nvSpPr>
        <p:spPr>
          <a:xfrm>
            <a:off x="683640" y="1021319"/>
            <a:ext cx="2703960" cy="3382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***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Села пчелка на цветок,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Опустила хоботок,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Подлетает к ней комар: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-Что ты ищешь там?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-Нектар.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-А тебе не надоело?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Не наскучило искать?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-Нет!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Тому кто занят делом, Просто некогда скучать.</a:t>
            </a:r>
          </a:p>
        </p:txBody>
      </p:sp>
      <p:sp>
        <p:nvSpPr>
          <p:cNvPr id="5" name="Прямоугольник 5"/>
          <p:cNvSpPr/>
          <p:nvPr/>
        </p:nvSpPr>
        <p:spPr>
          <a:xfrm>
            <a:off x="7784640" y="1109880"/>
            <a:ext cx="3657240" cy="58510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rPr>
              <a:t> </a:t>
            </a: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Пчела</a:t>
            </a: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 - это “великая труженица”. Часто её можно увидеть на лугах и в садах. 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  Она живёт в семье. Пчелиная семья включает до 80 тыс. пчёл, основную часть которой составляют рабочие пчёлы. В семье обязательно есть одна самка матка, способная откладывать яйца, и несколько сотен самцов - трутней. Рабочие пчёлы строят из воска соты, в которых содержат личинок. 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 Весной, летом и осенью пчёлы усиленно запасают мёд. Мёд, прополис, пчелиный яд и другие продукты пчелиной семьи имеют большое значение в жизни человека. 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endParaRPr lang="ru-RU" sz="1800" b="0" i="0" u="none" strike="noStrike" kern="1200" spc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12191760" cy="68576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/>
          <p:nvPr/>
        </p:nvSpPr>
        <p:spPr>
          <a:xfrm>
            <a:off x="603000" y="1434600"/>
            <a:ext cx="10427760" cy="20106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just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1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Насекомые- важное звено в природе. Если не будет насекомых, некому будет опылять цветы. Нет пчел- нет мёда. Муравьи помогают перегнить опавшим листьям. Многие насекомые становятся пищей для животных и птиц.  В природе все взаимосвязано, а жестокое и даже небрежное отношение с ней ухудшает жизнь человека. Красивые бабочки, жуки, стрекозы, шмели и другие вызывают чувства радости и восхищения. Давайте беречь и охранять насекомых!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endParaRPr lang="ru-RU" sz="1800" b="0" i="0" u="none" strike="noStrike" kern="1200" spc="0">
              <a:ln>
                <a:noFill/>
              </a:ln>
              <a:solidFill>
                <a:srgbClr val="000000"/>
              </a:solidFill>
              <a:latin typeface="Century Gothic" pitchFamily="18"/>
              <a:ea typeface="Microsoft YaHei" pitchFamily="2"/>
              <a:cs typeface="Arial" pitchFamily="3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605400" y="810000"/>
            <a:ext cx="4762079" cy="3552480"/>
          </a:xfrm>
          <a:prstGeom prst="rect">
            <a:avLst/>
          </a:prstGeom>
          <a:noFill/>
          <a:ln w="57240">
            <a:solidFill>
              <a:srgbClr val="FFFF00">
                <a:alpha val="48000"/>
              </a:srgbClr>
            </a:solidFill>
            <a:prstDash val="solid"/>
          </a:ln>
        </p:spPr>
      </p:pic>
      <p:sp>
        <p:nvSpPr>
          <p:cNvPr id="3" name="Прямоугольник 3"/>
          <p:cNvSpPr/>
          <p:nvPr/>
        </p:nvSpPr>
        <p:spPr>
          <a:xfrm>
            <a:off x="147240" y="4095360"/>
            <a:ext cx="3773160" cy="28335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                ***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Истребляет тлю жучок,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Что портит листочки,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Носит красный пиджачок,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В черненькую точку.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И зовется очень громко,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Может кто не знает?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Это — Божья коровка,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Листьям помогает!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                      </a:t>
            </a:r>
          </a:p>
        </p:txBody>
      </p:sp>
      <p:sp>
        <p:nvSpPr>
          <p:cNvPr id="4" name="TextBox 4"/>
          <p:cNvSpPr/>
          <p:nvPr/>
        </p:nvSpPr>
        <p:spPr>
          <a:xfrm>
            <a:off x="4291920" y="271440"/>
            <a:ext cx="2961359" cy="4561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2400" b="1" i="1" u="sng" strike="noStrike" kern="1200" spc="0">
                <a:ln>
                  <a:noFill/>
                </a:ln>
                <a:solidFill>
                  <a:srgbClr val="000000"/>
                </a:solidFill>
                <a:uFillTx/>
                <a:latin typeface="Century Gothic" pitchFamily="18"/>
                <a:ea typeface="Microsoft YaHei" pitchFamily="2"/>
                <a:cs typeface="Mangal" pitchFamily="2"/>
              </a:rPr>
              <a:t>Божья коровка</a:t>
            </a:r>
          </a:p>
        </p:txBody>
      </p:sp>
      <p:sp>
        <p:nvSpPr>
          <p:cNvPr id="5" name="Прямоугольник 5"/>
          <p:cNvSpPr/>
          <p:nvPr/>
        </p:nvSpPr>
        <p:spPr>
          <a:xfrm>
            <a:off x="494280" y="4218840"/>
            <a:ext cx="3896280" cy="36467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             </a:t>
            </a:r>
          </a:p>
        </p:txBody>
      </p:sp>
      <p:sp>
        <p:nvSpPr>
          <p:cNvPr id="6" name="Прямоугольник 7"/>
          <p:cNvSpPr/>
          <p:nvPr/>
        </p:nvSpPr>
        <p:spPr>
          <a:xfrm>
            <a:off x="4118759" y="4574879"/>
            <a:ext cx="3624840" cy="22849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rPr>
              <a:t>***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rPr>
              <a:t>Хоть молока и не даёт,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rPr>
              <a:t>Но польза в ней другая,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rPr>
              <a:t>Вам урожай весь сбережёт,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rPr>
              <a:t>Всю тлю в саду съедая!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rPr>
              <a:t/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rPr>
              <a:t/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rPr>
            </a:br>
            <a:endParaRPr lang="ru-RU" sz="1800" b="0" i="0" u="none" strike="noStrike" kern="1200" spc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Mangal" pitchFamily="2"/>
            </a:endParaRPr>
          </a:p>
        </p:txBody>
      </p:sp>
      <p:sp>
        <p:nvSpPr>
          <p:cNvPr id="7" name="TextBox 9"/>
          <p:cNvSpPr/>
          <p:nvPr/>
        </p:nvSpPr>
        <p:spPr>
          <a:xfrm>
            <a:off x="10009080" y="1087560"/>
            <a:ext cx="1383480" cy="3689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8" name="TextBox 11"/>
          <p:cNvSpPr/>
          <p:nvPr/>
        </p:nvSpPr>
        <p:spPr>
          <a:xfrm>
            <a:off x="8707320" y="657720"/>
            <a:ext cx="3024360" cy="49921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Божья коровка приносит большую пользу для сельского хозяйства. Это красивое насекомое на самом деле опасный хищник. Божья коровка в день съедает сотню, а то и больше тли. Тля—это маленькие жучки, которые наносят вред растениям. Погибающие листья, заселенные тлями: обычно скручиваются и задерживаются в росте.  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 Божья коровка выделяет молочко - ядовитую жидкость с резким запахом, который предупреждает птиц и хищников о том, что она ядовитое насекомое. Птицы знают, что такие яркие насекомые невкусные и поэтому их не едят. Кроме того, божья коровка может притворяться мертвой, таким образом обманывая хищников.</a:t>
            </a:r>
          </a:p>
        </p:txBody>
      </p:sp>
      <p:sp>
        <p:nvSpPr>
          <p:cNvPr id="9" name="Прямоугольник 2"/>
          <p:cNvSpPr/>
          <p:nvPr/>
        </p:nvSpPr>
        <p:spPr>
          <a:xfrm>
            <a:off x="255240" y="584640"/>
            <a:ext cx="3385440" cy="28335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            </a:t>
            </a: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Загадка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Не мычит коровка та, 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Нет рогов, копыт, хвоста,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Молока нам не дает,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Под листочками живет.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В чёрных точках красный плащ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носит жук. Растеньям - страж.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С вредной тлёй воюет ловко 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эта... </a:t>
            </a: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(божия коровка.)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605400" y="810000"/>
            <a:ext cx="4762079" cy="3552480"/>
          </a:xfrm>
          <a:prstGeom prst="rect">
            <a:avLst/>
          </a:prstGeom>
          <a:noFill/>
          <a:ln w="57240">
            <a:solidFill>
              <a:srgbClr val="FFFF00">
                <a:alpha val="48000"/>
              </a:srgbClr>
            </a:solidFill>
            <a:prstDash val="solid"/>
          </a:ln>
        </p:spPr>
      </p:pic>
      <p:sp>
        <p:nvSpPr>
          <p:cNvPr id="3" name="Прямоугольник 3"/>
          <p:cNvSpPr/>
          <p:nvPr/>
        </p:nvSpPr>
        <p:spPr>
          <a:xfrm>
            <a:off x="147240" y="4095360"/>
            <a:ext cx="3773160" cy="28335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                ***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Истребляет тлю жучок,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Что портит листочки,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Носит красный пиджачок,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В черненькую точку.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И зовется очень громко,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Может кто не знает?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Это — Божья коровка,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Листьям помогает!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                      </a:t>
            </a:r>
          </a:p>
        </p:txBody>
      </p:sp>
      <p:sp>
        <p:nvSpPr>
          <p:cNvPr id="4" name="TextBox 4"/>
          <p:cNvSpPr/>
          <p:nvPr/>
        </p:nvSpPr>
        <p:spPr>
          <a:xfrm>
            <a:off x="4291920" y="271440"/>
            <a:ext cx="2961359" cy="4561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2400" b="1" i="1" u="sng" strike="noStrike" kern="1200" spc="0">
                <a:ln>
                  <a:noFill/>
                </a:ln>
                <a:solidFill>
                  <a:srgbClr val="000000"/>
                </a:solidFill>
                <a:uFillTx/>
                <a:latin typeface="Century Gothic" pitchFamily="18"/>
                <a:ea typeface="Microsoft YaHei" pitchFamily="2"/>
                <a:cs typeface="Mangal" pitchFamily="2"/>
              </a:rPr>
              <a:t>Божья коровка</a:t>
            </a:r>
          </a:p>
        </p:txBody>
      </p:sp>
      <p:sp>
        <p:nvSpPr>
          <p:cNvPr id="5" name="Прямоугольник 5"/>
          <p:cNvSpPr/>
          <p:nvPr/>
        </p:nvSpPr>
        <p:spPr>
          <a:xfrm>
            <a:off x="494280" y="4218840"/>
            <a:ext cx="3896280" cy="36467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             </a:t>
            </a:r>
          </a:p>
        </p:txBody>
      </p:sp>
      <p:sp>
        <p:nvSpPr>
          <p:cNvPr id="6" name="Прямоугольник 7"/>
          <p:cNvSpPr/>
          <p:nvPr/>
        </p:nvSpPr>
        <p:spPr>
          <a:xfrm>
            <a:off x="4118759" y="4574879"/>
            <a:ext cx="3624840" cy="22849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rPr>
              <a:t>***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rPr>
              <a:t>Хоть молока и не даёт,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rPr>
              <a:t>Но польза в ней другая,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rPr>
              <a:t>Вам урожай весь сбережёт,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rPr>
              <a:t>Всю тлю в саду съедая!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rPr>
              <a:t/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rPr>
              <a:t/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rPr>
            </a:br>
            <a:endParaRPr lang="ru-RU" sz="1800" b="0" i="0" u="none" strike="noStrike" kern="1200" spc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Mangal" pitchFamily="2"/>
            </a:endParaRPr>
          </a:p>
        </p:txBody>
      </p:sp>
      <p:sp>
        <p:nvSpPr>
          <p:cNvPr id="7" name="TextBox 9"/>
          <p:cNvSpPr/>
          <p:nvPr/>
        </p:nvSpPr>
        <p:spPr>
          <a:xfrm>
            <a:off x="10009080" y="1087560"/>
            <a:ext cx="1383480" cy="3689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8" name="TextBox 11"/>
          <p:cNvSpPr/>
          <p:nvPr/>
        </p:nvSpPr>
        <p:spPr>
          <a:xfrm>
            <a:off x="8707320" y="657720"/>
            <a:ext cx="3024360" cy="49921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Божья коровка приносит большую пользу для сельского хозяйства. Это красивое насекомое на самом деле опасный хищник. Божья коровка в день съедает сотню, а то и больше тли. Тля—это маленькие жучки, которые наносят вред растениям. Погибающие листья, заселенные тлями: обычно скручиваются и задерживаются в росте.  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 Божья коровка выделяет молочко - ядовитую жидкость с резким запахом, который предупреждает птиц и хищников о том, что она ядовитое насекомое. Птицы знают, что такие яркие насекомые невкусные и поэтому их не едят. Кроме того, божья коровка может притворяться мертвой, таким образом обманывая хищников.</a:t>
            </a:r>
          </a:p>
        </p:txBody>
      </p:sp>
      <p:sp>
        <p:nvSpPr>
          <p:cNvPr id="9" name="Прямоугольник 2"/>
          <p:cNvSpPr/>
          <p:nvPr/>
        </p:nvSpPr>
        <p:spPr>
          <a:xfrm>
            <a:off x="255240" y="584640"/>
            <a:ext cx="3385440" cy="28335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            </a:t>
            </a: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Загадка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Не мычит коровка та, 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Нет рогов, копыт, хвоста,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Молока нам не дает,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Под листочками живет.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В чёрных точках красный плащ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носит жук. Растеньям - страж.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С вредной тлёй воюет ловко 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эта... </a:t>
            </a: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(божия коровка.)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624379" y="3605323"/>
            <a:ext cx="3439800" cy="2797560"/>
          </a:xfrm>
          <a:prstGeom prst="rect">
            <a:avLst/>
          </a:prstGeom>
          <a:noFill/>
          <a:ln w="38160">
            <a:solidFill>
              <a:srgbClr val="FFFF00"/>
            </a:solidFill>
            <a:prstDash val="solid"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955680" y="741239"/>
            <a:ext cx="3439800" cy="2570760"/>
          </a:xfrm>
          <a:prstGeom prst="rect">
            <a:avLst/>
          </a:prstGeom>
          <a:noFill/>
          <a:ln w="38160">
            <a:solidFill>
              <a:srgbClr val="FFFF00"/>
            </a:solidFill>
            <a:prstDash val="solid"/>
          </a:ln>
        </p:spPr>
      </p:pic>
      <p:sp>
        <p:nvSpPr>
          <p:cNvPr id="4" name="Прямоугольник 3"/>
          <p:cNvSpPr/>
          <p:nvPr/>
        </p:nvSpPr>
        <p:spPr>
          <a:xfrm>
            <a:off x="7994879" y="758880"/>
            <a:ext cx="3438720" cy="9133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Тли – это крошечные насекомые, сосущие сок из растений.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08160" y="488880"/>
            <a:ext cx="3294360" cy="354182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               ***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Тля – напасть для огородов</a:t>
            </a:r>
            <a:b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И беда для садоводов.</a:t>
            </a:r>
            <a:b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Неуёмная </a:t>
            </a: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она!</a:t>
            </a:r>
            <a:b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Соки листьев пьёт до дна.</a:t>
            </a:r>
            <a:b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Чахнут целые сады</a:t>
            </a:r>
            <a:b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От непрошеной беды.</a:t>
            </a:r>
            <a:b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А </a:t>
            </a: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сама-то – мелюзга!</a:t>
            </a:r>
            <a:b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Миллиметр, или два,</a:t>
            </a:r>
            <a:b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Но их численность - большая!</a:t>
            </a:r>
            <a:b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Там, где тля – нет урожая…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                         </a:t>
            </a:r>
          </a:p>
        </p:txBody>
      </p:sp>
      <p:sp>
        <p:nvSpPr>
          <p:cNvPr id="6" name="TextBox 5"/>
          <p:cNvSpPr/>
          <p:nvPr/>
        </p:nvSpPr>
        <p:spPr>
          <a:xfrm>
            <a:off x="7994879" y="2271240"/>
            <a:ext cx="3813840" cy="3656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                    ***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Тля без лупы неприметна,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Рассмотреть её -проблемно,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Тля мала и незаметна,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Но от тли растеньям скверно.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Тля умеет пить их соки, Присосавшись хоботком,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Тля несёт с собой мороки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И забот ненужных ком.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Тля вредит растеньям разным-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Портит стебли и листву,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Может вирусом опасным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Заразить цветы в саду.</a:t>
            </a:r>
          </a:p>
        </p:txBody>
      </p:sp>
      <p:sp>
        <p:nvSpPr>
          <p:cNvPr id="7" name="TextBox 6"/>
          <p:cNvSpPr/>
          <p:nvPr/>
        </p:nvSpPr>
        <p:spPr>
          <a:xfrm>
            <a:off x="5149440" y="258120"/>
            <a:ext cx="1194839" cy="4561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2400" b="1" i="1" u="sng" strike="noStrike" kern="1200" spc="0">
                <a:ln>
                  <a:noFill/>
                </a:ln>
                <a:solidFill>
                  <a:srgbClr val="000000"/>
                </a:solidFill>
                <a:uFillTx/>
                <a:latin typeface="Arial" pitchFamily="34"/>
                <a:ea typeface="Microsoft YaHei" pitchFamily="2"/>
                <a:cs typeface="Arial" pitchFamily="34"/>
              </a:rPr>
              <a:t>Тля</a:t>
            </a:r>
          </a:p>
        </p:txBody>
      </p:sp>
      <p:pic>
        <p:nvPicPr>
          <p:cNvPr id="8" name=""/>
          <p:cNvPicPr>
            <a:picLocks noChangeAspect="1"/>
          </p:cNvPicPr>
          <p:nvPr/>
        </p:nvPicPr>
        <p:blipFill rotWithShape="1">
          <a:blip r:embed="rId5">
            <a:lum/>
            <a:alphaModFix/>
          </a:blip>
          <a:srcRect r="48563"/>
          <a:stretch/>
        </p:blipFill>
        <p:spPr>
          <a:xfrm>
            <a:off x="119336" y="3789040"/>
            <a:ext cx="4306967" cy="30689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317400" y="1187640"/>
            <a:ext cx="4588200" cy="3568680"/>
          </a:xfrm>
          <a:prstGeom prst="rect">
            <a:avLst/>
          </a:prstGeom>
          <a:noFill/>
          <a:ln w="38160">
            <a:solidFill>
              <a:srgbClr val="FFFF00"/>
            </a:solidFill>
            <a:prstDash val="solid"/>
          </a:ln>
        </p:spPr>
      </p:pic>
      <p:sp>
        <p:nvSpPr>
          <p:cNvPr id="3" name="TextBox 3"/>
          <p:cNvSpPr/>
          <p:nvPr/>
        </p:nvSpPr>
        <p:spPr>
          <a:xfrm>
            <a:off x="4687560" y="207360"/>
            <a:ext cx="2078640" cy="4561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2400" b="1" i="1" u="sng" strike="noStrike" kern="1200" spc="0">
                <a:ln>
                  <a:noFill/>
                </a:ln>
                <a:solidFill>
                  <a:srgbClr val="000000"/>
                </a:solidFill>
                <a:uFillTx/>
                <a:latin typeface="Arial" pitchFamily="34"/>
                <a:ea typeface="Microsoft YaHei" pitchFamily="2"/>
                <a:cs typeface="Arial" pitchFamily="34"/>
              </a:rPr>
              <a:t>Жужелица</a:t>
            </a:r>
          </a:p>
        </p:txBody>
      </p:sp>
      <p:sp>
        <p:nvSpPr>
          <p:cNvPr id="4" name="TextBox 4"/>
          <p:cNvSpPr/>
          <p:nvPr/>
        </p:nvSpPr>
        <p:spPr>
          <a:xfrm>
            <a:off x="8248680" y="899639"/>
            <a:ext cx="3409920" cy="49921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Жужелица – хищник, но очень полезное насекомое. Она всю ночь охотиться на гусениц , слизней и улиток. За свою жизнь жужелица уничтожает огромное количество вредителей садов, огородов и лесов, за это её любят садоводы и огородники и лесники.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Чтобы добыть себе еду, жужелице приходится много побегать. Она быстроходна и увертлива. Ноги у нее крепкие, длинные, сильные. Всю ночь жужелицы охотятся на гусениц, жуков, яйца насекомых. Челюсти у жужелиц тоже сильные и мощные. Они ими легко пережевывают жуков и разрывают пищу на части. Особенно любят жужелицы слизней и улиток. Гоняться за ними не надо, вгрызайся в мягкое тельце и ешь. Днем жужелицы отдыхают, прячутся под поваленными деревьями, камнями или где-нибудь под отставшей корой.</a:t>
            </a:r>
          </a:p>
        </p:txBody>
      </p:sp>
      <p:sp>
        <p:nvSpPr>
          <p:cNvPr id="5" name="Прямоугольник 5"/>
          <p:cNvSpPr/>
          <p:nvPr/>
        </p:nvSpPr>
        <p:spPr>
          <a:xfrm>
            <a:off x="271800" y="1366200"/>
            <a:ext cx="2702160" cy="39308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Очень быстрый чёрный жук –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Лапки вместо ног и рук.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На головке – клещи, жуть: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Червяку не увильнуть.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Жук – охотник, молодец,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Он с вредителем борец.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Как зовут? Я подскажу: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Есть в названии "Жу-жу".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endParaRPr lang="ru-RU" sz="1800" b="0" i="0" u="none" strike="noStrike" kern="1200" spc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p:sp>
        <p:nvSpPr>
          <p:cNvPr id="6" name="TextBox 6"/>
          <p:cNvSpPr/>
          <p:nvPr/>
        </p:nvSpPr>
        <p:spPr>
          <a:xfrm>
            <a:off x="1018799" y="899639"/>
            <a:ext cx="1507319" cy="36467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Загадка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511824" y="903620"/>
            <a:ext cx="3730680" cy="2557439"/>
          </a:xfrm>
          <a:prstGeom prst="rect">
            <a:avLst/>
          </a:prstGeom>
          <a:noFill/>
          <a:ln w="38160">
            <a:solidFill>
              <a:srgbClr val="FFFF00"/>
            </a:solidFill>
            <a:prstDash val="solid"/>
          </a:ln>
        </p:spPr>
      </p:pic>
      <p:sp>
        <p:nvSpPr>
          <p:cNvPr id="3" name="Прямоугольник 2"/>
          <p:cNvSpPr/>
          <p:nvPr/>
        </p:nvSpPr>
        <p:spPr>
          <a:xfrm>
            <a:off x="8472960" y="431640"/>
            <a:ext cx="3562560" cy="58510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Муравей — очень трудолюбивое насекомое. Если понаблюдать за муравьями, то можно увидеть, что они постоянно трудятся. Для жилья строят муравейники или роют ходы под землей. Все лето они заняты тем, что запасают в своих жилищах пищу на зиму. Работая, муравьи помогают друг другу.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Муравьи уничтожают множество вредных насекомых, поэтому их называют «санитарами леса».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Некоторые птицы специально прилетают за помощью к муравьям, которые очищают птицу от многочисленных паразитов, смазывают ей перья муравьиной кислотой.</a:t>
            </a:r>
          </a:p>
        </p:txBody>
      </p:sp>
      <p:sp>
        <p:nvSpPr>
          <p:cNvPr id="4" name="TextBox 3"/>
          <p:cNvSpPr/>
          <p:nvPr/>
        </p:nvSpPr>
        <p:spPr>
          <a:xfrm>
            <a:off x="4860360" y="208619"/>
            <a:ext cx="1645920" cy="4561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2400" b="1" i="1" u="sng" strike="noStrike" kern="1200" spc="0" dirty="0">
                <a:ln>
                  <a:noFill/>
                </a:ln>
                <a:solidFill>
                  <a:srgbClr val="000000"/>
                </a:solidFill>
                <a:uFillTx/>
                <a:latin typeface="Arial" pitchFamily="34"/>
                <a:ea typeface="Microsoft YaHei" pitchFamily="2"/>
                <a:cs typeface="Arial" pitchFamily="34"/>
              </a:rPr>
              <a:t>Муравей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99213" y="168983"/>
            <a:ext cx="3107879" cy="3382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Microsoft YaHei" pitchFamily="2"/>
                <a:cs typeface="Mangal" pitchFamily="2"/>
              </a:rPr>
              <a:t>                    ***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Муравей — трудяга редкий,</a:t>
            </a:r>
            <a:b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Все в лесу об этом знают,</a:t>
            </a:r>
            <a:b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Целый день таскает ветки,</a:t>
            </a:r>
            <a:b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Труд он очень уважает!</a:t>
            </a:r>
            <a:b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Ну, а если кто ленится -</a:t>
            </a:r>
            <a:b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Муравей с таким не дружит,</a:t>
            </a:r>
            <a:b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Все обязаны трудится!</a:t>
            </a:r>
            <a:b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Лодырь — никому не нужен!</a:t>
            </a:r>
          </a:p>
        </p:txBody>
      </p:sp>
      <p:pic>
        <p:nvPicPr>
          <p:cNvPr id="6" name="Рисунок 6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640940" y="4178879"/>
            <a:ext cx="3730680" cy="2314080"/>
          </a:xfrm>
          <a:prstGeom prst="rect">
            <a:avLst/>
          </a:prstGeom>
          <a:noFill/>
          <a:ln w="38160">
            <a:solidFill>
              <a:srgbClr val="FFFF00"/>
            </a:solidFill>
            <a:prstDash val="solid"/>
          </a:ln>
        </p:spPr>
      </p:pic>
      <p:pic>
        <p:nvPicPr>
          <p:cNvPr id="1026" name="Picture 2" descr="C:\Users\Art Service\Desktop\июнь2018\IMG-20180613-WA0078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37" r="28084"/>
          <a:stretch/>
        </p:blipFill>
        <p:spPr bwMode="auto">
          <a:xfrm>
            <a:off x="0" y="3551184"/>
            <a:ext cx="4295800" cy="3306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445200" y="1102320"/>
            <a:ext cx="4357440" cy="3165120"/>
          </a:xfrm>
          <a:prstGeom prst="rect">
            <a:avLst/>
          </a:prstGeom>
          <a:noFill/>
          <a:ln w="38160">
            <a:solidFill>
              <a:srgbClr val="FFFF00"/>
            </a:solidFill>
            <a:prstDash val="solid"/>
          </a:ln>
        </p:spPr>
      </p:pic>
      <p:sp>
        <p:nvSpPr>
          <p:cNvPr id="3" name="Прямоугольник 2"/>
          <p:cNvSpPr/>
          <p:nvPr/>
        </p:nvSpPr>
        <p:spPr>
          <a:xfrm>
            <a:off x="8287200" y="1202039"/>
            <a:ext cx="3066120" cy="55767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Муха, это назойливое, вредное насекомое, пачками переносящее всякую заразу, инфекции. Многие виды мух переносят на своих лапках и хоботках возбудителей болезней – микробов. Они садятся на продукты, оставляют следы на стенах, на стеклах окон, загрязняют пищу, занося в нее заразу. Дети знают, что с мухами надо бороться. Обычная комнатная муха способна переносить бактерий на расстояния до 24 километров от источника загрязнения.</a:t>
            </a:r>
          </a:p>
        </p:txBody>
      </p:sp>
      <p:sp>
        <p:nvSpPr>
          <p:cNvPr id="4" name="TextBox 3"/>
          <p:cNvSpPr/>
          <p:nvPr/>
        </p:nvSpPr>
        <p:spPr>
          <a:xfrm>
            <a:off x="5152680" y="386640"/>
            <a:ext cx="1260000" cy="4561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2400" b="1" i="1" u="sng" strike="noStrike" kern="1200" spc="0">
                <a:ln>
                  <a:noFill/>
                </a:ln>
                <a:solidFill>
                  <a:srgbClr val="000000"/>
                </a:solidFill>
                <a:uFillTx/>
                <a:latin typeface="Century Gothic" pitchFamily="18"/>
                <a:ea typeface="Microsoft YaHei" pitchFamily="2"/>
                <a:cs typeface="Mangal" pitchFamily="2"/>
              </a:rPr>
              <a:t>Муха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2080" y="1014119"/>
            <a:ext cx="2989800" cy="28335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rPr>
              <a:t>             Загадка.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endParaRPr lang="ru-RU" sz="1800" b="0" i="0" u="none" strike="noStrike" kern="1200" spc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Mangal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rPr>
              <a:t>Кто над нами вверх ногами,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rPr>
              <a:t>Ходит- не страшится,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rPr>
              <a:t>Упасть не боится,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rPr>
              <a:t>Целый день летает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rPr>
              <a:t>Всем надоедает?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Mangal" pitchFamily="2"/>
              </a:rPr>
              <a:t>Ночь настает, Тогда перестаёт.?</a:t>
            </a:r>
          </a:p>
        </p:txBody>
      </p:sp>
      <p:sp>
        <p:nvSpPr>
          <p:cNvPr id="6" name="TextBox 5"/>
          <p:cNvSpPr/>
          <p:nvPr/>
        </p:nvSpPr>
        <p:spPr>
          <a:xfrm>
            <a:off x="262080" y="4325400"/>
            <a:ext cx="3768480" cy="23151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              ***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Надоедливее мухи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Нету никого в округе: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То на локоть примоститься,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Сгонишь, на плечо садиться.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Хоботком своим щекочет,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Улетать совсем не хочет.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                              /Светлана Антонюк/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722040" y="596867"/>
            <a:ext cx="4593240" cy="3400200"/>
          </a:xfrm>
          <a:prstGeom prst="rect">
            <a:avLst/>
          </a:prstGeom>
          <a:noFill/>
          <a:ln w="38160">
            <a:solidFill>
              <a:srgbClr val="FFFF00"/>
            </a:solidFill>
            <a:prstDash val="solid"/>
          </a:ln>
        </p:spPr>
      </p:pic>
      <p:sp>
        <p:nvSpPr>
          <p:cNvPr id="3" name="TextBox 2"/>
          <p:cNvSpPr/>
          <p:nvPr/>
        </p:nvSpPr>
        <p:spPr>
          <a:xfrm>
            <a:off x="4601085" y="155955"/>
            <a:ext cx="2521440" cy="4561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2400" b="1" i="1" u="sng" strike="noStrike" kern="1200" spc="0" dirty="0">
                <a:ln>
                  <a:noFill/>
                </a:ln>
                <a:solidFill>
                  <a:srgbClr val="000000"/>
                </a:solidFill>
                <a:uFillTx/>
                <a:latin typeface="Arial" pitchFamily="34"/>
                <a:ea typeface="Microsoft YaHei" pitchFamily="2"/>
                <a:cs typeface="Arial" pitchFamily="34"/>
              </a:rPr>
              <a:t>Бабочка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87888" y="4112548"/>
            <a:ext cx="2882879" cy="274545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       Бабочка</a:t>
            </a: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/>
            </a:r>
            <a:b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Белыми крыльями</a:t>
            </a:r>
            <a:b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Машет капустница.</a:t>
            </a:r>
            <a:b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Только поднимется – </a:t>
            </a:r>
            <a:b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Тут же опустится.</a:t>
            </a:r>
            <a:b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Носиком водит</a:t>
            </a:r>
            <a:b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По краю ромашки:</a:t>
            </a:r>
            <a:b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Мёд или чай</a:t>
            </a:r>
            <a:b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В этой беленькой чашке</a:t>
            </a:r>
            <a:r>
              <a:rPr lang="ru-RU" sz="18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?            </a:t>
            </a:r>
            <a:endParaRPr lang="ru-RU" sz="1400" b="0" i="0" u="none" strike="noStrike" kern="1200" spc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p:sp>
        <p:nvSpPr>
          <p:cNvPr id="5" name="TextBox 5"/>
          <p:cNvSpPr/>
          <p:nvPr/>
        </p:nvSpPr>
        <p:spPr>
          <a:xfrm>
            <a:off x="8855640" y="799200"/>
            <a:ext cx="3175560" cy="5302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entury Gothic" pitchFamily="18"/>
                <a:ea typeface="Microsoft YaHei" pitchFamily="2"/>
                <a:cs typeface="Mangal" pitchFamily="2"/>
              </a:rPr>
              <a:t> </a:t>
            </a: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На луговых просторах разнотравья, в степи и на полях в период цветения различных растений всегда можно увидеть множество бабочек. Они ласкают взор человека, являясь украшением природы. Эти насекомые питаются сладким нектаром цветов и тем самым способствуют опылению растений, перенося на своем мохнатом тельце пыльцу с одних цветов на другие. Кроме того, бабочки служат пищей многим насекомоядным животным, особенно птицам. </a:t>
            </a:r>
          </a:p>
        </p:txBody>
      </p:sp>
      <p:sp>
        <p:nvSpPr>
          <p:cNvPr id="6" name="TextBox 4"/>
          <p:cNvSpPr/>
          <p:nvPr/>
        </p:nvSpPr>
        <p:spPr>
          <a:xfrm>
            <a:off x="182880" y="683280"/>
            <a:ext cx="3320279" cy="173627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                 Загадка.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В ярком платье модница —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Погулять охотница.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От цветка к цветку порхает,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Утомится — отдыхает. 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                                (Бабочка)</a:t>
            </a:r>
          </a:p>
        </p:txBody>
      </p:sp>
      <p:pic>
        <p:nvPicPr>
          <p:cNvPr id="2050" name="Picture 2" descr="C:\Users\Art Service\Desktop\июнь2018\IMG-20180613-WA008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18"/>
          <a:stretch/>
        </p:blipFill>
        <p:spPr bwMode="auto">
          <a:xfrm>
            <a:off x="0" y="2499300"/>
            <a:ext cx="3647728" cy="435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039559" y="871559"/>
            <a:ext cx="4199400" cy="3322079"/>
          </a:xfrm>
          <a:prstGeom prst="rect">
            <a:avLst/>
          </a:prstGeom>
          <a:noFill/>
          <a:ln w="38160">
            <a:solidFill>
              <a:srgbClr val="FFFF00"/>
            </a:solidFill>
            <a:prstDash val="solid"/>
          </a:ln>
        </p:spPr>
      </p:pic>
      <p:sp>
        <p:nvSpPr>
          <p:cNvPr id="3" name="TextBox 3"/>
          <p:cNvSpPr/>
          <p:nvPr/>
        </p:nvSpPr>
        <p:spPr>
          <a:xfrm>
            <a:off x="72000" y="1087560"/>
            <a:ext cx="3985560" cy="3656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                  ***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С колорадскими жуками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Трудно бой вести на грядке,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Собирают их руками,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Урожай, чтоб был в порядке.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Колорадский жук –вреднючий,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Есть картошку обожает,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Налетит он если тучей-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Все листочки вмиг съедает.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Урожаи они губят,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Хлопот много доставляют,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И таких жуков -не любят,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Их скорей уничтожают.</a:t>
            </a:r>
          </a:p>
        </p:txBody>
      </p:sp>
      <p:sp>
        <p:nvSpPr>
          <p:cNvPr id="4" name="Прямоугольник 4"/>
          <p:cNvSpPr/>
          <p:nvPr/>
        </p:nvSpPr>
        <p:spPr>
          <a:xfrm>
            <a:off x="4039559" y="4266720"/>
            <a:ext cx="4199400" cy="2559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                            ***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В зелёной траве на лугах Колорадо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Жучку полосатому много ли надо?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Однажды картошку в наш край привезли,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И мы её вкус бесподобным нашли.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Картофель сажают, а мы тут как тут!</a:t>
            </a:r>
            <a:b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</a:b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За что нас обжорами люди зовут?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Georgia" pitchFamily="18"/>
                <a:ea typeface="Microsoft YaHei" pitchFamily="2"/>
                <a:cs typeface="Arial" pitchFamily="34"/>
              </a:rPr>
              <a:t>                                  /</a:t>
            </a:r>
            <a:r>
              <a:rPr lang="ru-RU" sz="1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Georgia" pitchFamily="18"/>
                <a:ea typeface="Microsoft YaHei" pitchFamily="2"/>
                <a:cs typeface="Arial" pitchFamily="34"/>
              </a:rPr>
              <a:t>Андрей Шабельников/</a:t>
            </a:r>
          </a:p>
        </p:txBody>
      </p:sp>
      <p:sp>
        <p:nvSpPr>
          <p:cNvPr id="5" name="Прямоугольник 5"/>
          <p:cNvSpPr/>
          <p:nvPr/>
        </p:nvSpPr>
        <p:spPr>
          <a:xfrm>
            <a:off x="8699040" y="842400"/>
            <a:ext cx="3179520" cy="58510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Жуки и личинки колорадского жука питаются листьями паслёновых культур: картофеля, томата, баклажана, реже — табака, что делает их опасными вредителями сельского хозяйства. Колорадского жука легко узнать по грязновато-желтым продольным полосам. Зимует он глубоко в земле и ждет своего часа. Он наступит, когда начнет зеленеть картофельная ботва. Тогда жук нападает на нее и пожирает листья. В результате не образуются клубни, куст погибает. </a:t>
            </a:r>
          </a:p>
        </p:txBody>
      </p:sp>
      <p:sp>
        <p:nvSpPr>
          <p:cNvPr id="6" name="TextBox 1"/>
          <p:cNvSpPr/>
          <p:nvPr/>
        </p:nvSpPr>
        <p:spPr>
          <a:xfrm>
            <a:off x="4822200" y="336960"/>
            <a:ext cx="3609000" cy="4561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2400" b="1" i="1" u="sng" strike="noStrike" kern="1200" spc="0">
                <a:ln>
                  <a:noFill/>
                </a:ln>
                <a:solidFill>
                  <a:srgbClr val="000000"/>
                </a:solidFill>
                <a:uFillTx/>
                <a:latin typeface="Arial" pitchFamily="34"/>
                <a:ea typeface="Microsoft YaHei" pitchFamily="2"/>
                <a:cs typeface="Arial" pitchFamily="34"/>
              </a:rPr>
              <a:t>Колорадский жук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быч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бычный 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993</Words>
  <Application>Microsoft Office PowerPoint</Application>
  <PresentationFormat>Экран (4:3)</PresentationFormat>
  <Paragraphs>115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Обычный</vt:lpstr>
      <vt:lpstr>Обычный 1</vt:lpstr>
      <vt:lpstr>Полезные и вредные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Полезные и вредные</dc:title>
  <dc:creator>Art Service</dc:creator>
  <cp:lastModifiedBy>Art Service</cp:lastModifiedBy>
  <cp:revision>1</cp:revision>
  <dcterms:modified xsi:type="dcterms:W3CDTF">2018-07-11T18:49:54Z</dcterms:modified>
</cp:coreProperties>
</file>