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sldIdLst>
    <p:sldId id="256" r:id="rId2"/>
    <p:sldId id="257" r:id="rId3"/>
    <p:sldId id="258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72" r:id="rId12"/>
    <p:sldId id="273" r:id="rId13"/>
    <p:sldId id="274" r:id="rId14"/>
    <p:sldId id="276" r:id="rId15"/>
    <p:sldId id="278" r:id="rId16"/>
    <p:sldId id="283" r:id="rId17"/>
    <p:sldId id="285" r:id="rId18"/>
    <p:sldId id="287" r:id="rId19"/>
    <p:sldId id="282" r:id="rId20"/>
    <p:sldId id="281" r:id="rId21"/>
    <p:sldId id="280" r:id="rId22"/>
    <p:sldId id="263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72DE767-F990-4A09-B4B9-383CA701EC5B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970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0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970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971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1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971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972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4EE81-8EED-4F2D-A66C-E5E39167C9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F447F-256B-461A-8814-FEEA3F5D54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C2A5C3-8434-491D-B9E8-56489BFE22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F02B86-B75C-438C-90D2-1D13BB6388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E148-D0E4-4157-B019-A29B83754F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EBA44-0F98-4224-9C09-053583492E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A14E7-6863-4114-9C4D-387DA0376C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4164-A559-4BDC-BBA4-112796744C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8096-99B9-4EB6-9500-A127FE33BD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505EE-73A3-4FDA-86CE-C3563BF8C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9BEE5-09DC-4747-91DF-7CF26855CE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93334-B348-4853-9E80-484D235B6E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15E7C9-1C2F-4700-87A4-774351AE2BF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86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9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869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86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6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6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870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87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870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87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71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871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87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871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87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87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4149080"/>
            <a:ext cx="7700392" cy="1728191"/>
          </a:xfrm>
        </p:spPr>
        <p:txBody>
          <a:bodyPr/>
          <a:lstStyle/>
          <a:p>
            <a:r>
              <a:rPr lang="ru-RU" sz="3200" b="1" dirty="0"/>
              <a:t>Презентация по опытно-экспериментальной деятельности 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2800" b="1" dirty="0" smtClean="0"/>
              <a:t>МДОУ </a:t>
            </a:r>
            <a:r>
              <a:rPr lang="ru-RU" sz="2800" b="1" dirty="0" err="1" smtClean="0"/>
              <a:t>Горячинский</a:t>
            </a:r>
            <a:r>
              <a:rPr lang="ru-RU" sz="2800" b="1" dirty="0" smtClean="0"/>
              <a:t> детский сад «Родничок».</a:t>
            </a:r>
            <a:br>
              <a:rPr lang="ru-RU" sz="2800" b="1" dirty="0" smtClean="0"/>
            </a:br>
            <a:r>
              <a:rPr lang="ru-RU" sz="2800" b="1" dirty="0" smtClean="0"/>
              <a:t>Выполнили воспитатели: Савельева Н.В.</a:t>
            </a:r>
            <a:br>
              <a:rPr lang="ru-RU" sz="2800" b="1" dirty="0" smtClean="0"/>
            </a:br>
            <a:r>
              <a:rPr lang="ru-RU" sz="2800" b="1" dirty="0" smtClean="0"/>
              <a:t>                              Борисова Е.В.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710.JPG"/>
          <p:cNvPicPr>
            <a:picLocks noGrp="1" noChangeAspect="1"/>
          </p:cNvPicPr>
          <p:nvPr>
            <p:ph/>
          </p:nvPr>
        </p:nvPicPr>
        <p:blipFill>
          <a:blip r:embed="rId2" cstate="screen"/>
          <a:stretch>
            <a:fillRect/>
          </a:stretch>
        </p:blipFill>
        <p:spPr>
          <a:xfrm>
            <a:off x="977900" y="1988840"/>
            <a:ext cx="3594100" cy="3497560"/>
          </a:xfrm>
        </p:spPr>
      </p:pic>
      <p:pic>
        <p:nvPicPr>
          <p:cNvPr id="6" name="Содержимое 2" descr="SAM_17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860032" y="548680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76470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Процесс посадки лука идет полным ходом.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99.JPG"/>
          <p:cNvPicPr>
            <a:picLocks noGrp="1" noChangeAspect="1"/>
          </p:cNvPicPr>
          <p:nvPr>
            <p:ph/>
          </p:nvPr>
        </p:nvPicPr>
        <p:blipFill>
          <a:blip r:embed="rId2" cstate="screen"/>
          <a:stretch>
            <a:fillRect/>
          </a:stretch>
        </p:blipFill>
        <p:spPr>
          <a:xfrm>
            <a:off x="977900" y="2204864"/>
            <a:ext cx="4098156" cy="3744416"/>
          </a:xfrm>
        </p:spPr>
      </p:pic>
      <p:pic>
        <p:nvPicPr>
          <p:cNvPr id="3" name="Содержимое 3" descr="SAM_17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292080" y="404664"/>
            <a:ext cx="34563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1332384"/>
          </a:xfrm>
        </p:spPr>
        <p:txBody>
          <a:bodyPr/>
          <a:lstStyle/>
          <a:p>
            <a:r>
              <a:rPr lang="ru-RU" sz="1800" dirty="0" smtClean="0"/>
              <a:t>Дети в течение всего проекта играли, рисовали, инсценировали сказку «Веселые овощи», ухаживали за комнатными растениями, проводили опыты в детском саду и дома.</a:t>
            </a:r>
            <a:endParaRPr lang="ru-RU" sz="1800" dirty="0"/>
          </a:p>
        </p:txBody>
      </p:sp>
      <p:pic>
        <p:nvPicPr>
          <p:cNvPr id="3" name="Содержимое 2" descr="IMG_20160405_104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39552" y="1556792"/>
            <a:ext cx="338214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4" descr="IMG_20160405_1032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788024" y="2780928"/>
            <a:ext cx="35283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60405_103131.jpg"/>
          <p:cNvPicPr>
            <a:picLocks noGrp="1" noChangeAspect="1"/>
          </p:cNvPicPr>
          <p:nvPr>
            <p:ph/>
          </p:nvPr>
        </p:nvPicPr>
        <p:blipFill>
          <a:blip r:embed="rId2" cstate="screen"/>
          <a:stretch>
            <a:fillRect/>
          </a:stretch>
        </p:blipFill>
        <p:spPr>
          <a:xfrm>
            <a:off x="685800" y="654843"/>
            <a:ext cx="3526160" cy="3350221"/>
          </a:xfrm>
        </p:spPr>
      </p:pic>
      <p:pic>
        <p:nvPicPr>
          <p:cNvPr id="8" name="Содержимое 2" descr="IMG_20160405_1029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860032" y="2636912"/>
            <a:ext cx="3814192" cy="356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10958862" flipV="1">
            <a:off x="4716016" y="906979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Впереди нас ждет много интересного.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55776" y="2697490"/>
            <a:ext cx="3648405" cy="100582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i="1" dirty="0" smtClean="0"/>
              <a:t>Формы, методы и приёмы</a:t>
            </a:r>
            <a:endParaRPr lang="ru-RU" i="1" dirty="0"/>
          </a:p>
        </p:txBody>
      </p:sp>
      <p:cxnSp>
        <p:nvCxnSpPr>
          <p:cNvPr id="7" name="Прямая со стрелкой 6"/>
          <p:cNvCxnSpPr>
            <a:endCxn id="9" idx="2"/>
          </p:cNvCxnSpPr>
          <p:nvPr/>
        </p:nvCxnSpPr>
        <p:spPr>
          <a:xfrm flipH="1" flipV="1">
            <a:off x="1451655" y="1325910"/>
            <a:ext cx="1200133" cy="13715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51521" y="502961"/>
            <a:ext cx="2400267" cy="822949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Наблюдения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96204" y="228645"/>
            <a:ext cx="2496277" cy="109726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Трудовые</a:t>
            </a:r>
          </a:p>
          <a:p>
            <a:pPr algn="ctr"/>
            <a:r>
              <a:rPr lang="ru-RU" dirty="0" smtClean="0"/>
              <a:t>поручения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6108171" y="1325910"/>
            <a:ext cx="1584176" cy="13715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7233235" y="3886193"/>
            <a:ext cx="1451653" cy="64007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Опыты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endCxn id="15" idx="1"/>
          </p:cNvCxnSpPr>
          <p:nvPr/>
        </p:nvCxnSpPr>
        <p:spPr>
          <a:xfrm>
            <a:off x="6108173" y="3703317"/>
            <a:ext cx="1125063" cy="5029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20" idx="2"/>
          </p:cNvCxnSpPr>
          <p:nvPr/>
        </p:nvCxnSpPr>
        <p:spPr>
          <a:xfrm flipV="1">
            <a:off x="4631585" y="1325910"/>
            <a:ext cx="0" cy="13715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3431453" y="137205"/>
            <a:ext cx="2400267" cy="118870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Дидактические</a:t>
            </a:r>
          </a:p>
          <a:p>
            <a:pPr algn="ctr"/>
            <a:r>
              <a:rPr lang="ru-RU" dirty="0" smtClean="0"/>
              <a:t>игры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" idx="3"/>
          </p:cNvCxnSpPr>
          <p:nvPr/>
        </p:nvCxnSpPr>
        <p:spPr>
          <a:xfrm flipV="1">
            <a:off x="6204183" y="2880367"/>
            <a:ext cx="696077" cy="320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6900260" y="2240297"/>
            <a:ext cx="2243741" cy="96010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Моделирование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endCxn id="26" idx="0"/>
          </p:cNvCxnSpPr>
          <p:nvPr/>
        </p:nvCxnSpPr>
        <p:spPr>
          <a:xfrm>
            <a:off x="4937512" y="3703315"/>
            <a:ext cx="0" cy="7315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3958875" y="4434827"/>
            <a:ext cx="1957276" cy="91438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Фиксации</a:t>
            </a:r>
          </a:p>
          <a:p>
            <a:pPr algn="ctr"/>
            <a:r>
              <a:rPr lang="ru-RU" dirty="0" smtClean="0"/>
              <a:t>результатов</a:t>
            </a:r>
            <a:endParaRPr lang="ru-RU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532107" y="3703315"/>
            <a:ext cx="1368152" cy="1463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6216185" y="5166335"/>
            <a:ext cx="2676297" cy="137158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Постановка вопросов</a:t>
            </a:r>
          </a:p>
          <a:p>
            <a:pPr algn="ctr"/>
            <a:r>
              <a:rPr lang="ru-RU" dirty="0" smtClean="0"/>
              <a:t>проблемного</a:t>
            </a:r>
          </a:p>
          <a:p>
            <a:pPr algn="ctr"/>
            <a:r>
              <a:rPr lang="ru-RU" dirty="0" smtClean="0"/>
              <a:t>характера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H="1" flipV="1">
            <a:off x="2160240" y="2793420"/>
            <a:ext cx="443541" cy="3130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1" y="2247308"/>
            <a:ext cx="2112235" cy="128014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Эвристические</a:t>
            </a:r>
          </a:p>
          <a:p>
            <a:pPr algn="ctr"/>
            <a:r>
              <a:rPr lang="ru-RU" dirty="0" smtClean="0"/>
              <a:t>беседы</a:t>
            </a:r>
            <a:endParaRPr lang="ru-RU" dirty="0"/>
          </a:p>
        </p:txBody>
      </p:sp>
      <p:cxnSp>
        <p:nvCxnSpPr>
          <p:cNvPr id="57" name="Прямая со стрелкой 56"/>
          <p:cNvCxnSpPr>
            <a:endCxn id="58" idx="2"/>
          </p:cNvCxnSpPr>
          <p:nvPr/>
        </p:nvCxnSpPr>
        <p:spPr>
          <a:xfrm flipV="1">
            <a:off x="3421044" y="2423173"/>
            <a:ext cx="0" cy="297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2652960" y="1600226"/>
            <a:ext cx="1536171" cy="8229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Прогулка</a:t>
            </a:r>
            <a:endParaRPr lang="ru-RU" dirty="0"/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3803915" y="3703317"/>
            <a:ext cx="0" cy="19202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67"/>
          <p:cNvSpPr/>
          <p:nvPr/>
        </p:nvSpPr>
        <p:spPr>
          <a:xfrm>
            <a:off x="3227851" y="5623529"/>
            <a:ext cx="2304256" cy="91438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Путешествия</a:t>
            </a:r>
            <a:endParaRPr lang="ru-RU" dirty="0"/>
          </a:p>
        </p:txBody>
      </p:sp>
      <p:cxnSp>
        <p:nvCxnSpPr>
          <p:cNvPr id="71" name="Прямая со стрелкой 70"/>
          <p:cNvCxnSpPr/>
          <p:nvPr/>
        </p:nvCxnSpPr>
        <p:spPr>
          <a:xfrm flipH="1">
            <a:off x="1979713" y="3703317"/>
            <a:ext cx="1248139" cy="19202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Скругленный прямоугольник 71"/>
          <p:cNvSpPr/>
          <p:nvPr/>
        </p:nvSpPr>
        <p:spPr>
          <a:xfrm>
            <a:off x="251521" y="5623530"/>
            <a:ext cx="2400267" cy="109726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Трудовая</a:t>
            </a:r>
          </a:p>
          <a:p>
            <a:pPr algn="ctr"/>
            <a:r>
              <a:rPr lang="ru-RU" dirty="0" smtClean="0"/>
              <a:t>деятельность</a:t>
            </a:r>
            <a:endParaRPr lang="ru-RU" dirty="0"/>
          </a:p>
        </p:txBody>
      </p:sp>
      <p:cxnSp>
        <p:nvCxnSpPr>
          <p:cNvPr id="75" name="Прямая со стрелкой 74"/>
          <p:cNvCxnSpPr>
            <a:endCxn id="77" idx="3"/>
          </p:cNvCxnSpPr>
          <p:nvPr/>
        </p:nvCxnSpPr>
        <p:spPr>
          <a:xfrm flipH="1">
            <a:off x="2027717" y="3703315"/>
            <a:ext cx="576064" cy="7394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Скругленный прямоугольник 76"/>
          <p:cNvSpPr/>
          <p:nvPr/>
        </p:nvSpPr>
        <p:spPr>
          <a:xfrm>
            <a:off x="155509" y="3993601"/>
            <a:ext cx="1872208" cy="89841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340" tIns="59669" rIns="119340" bIns="59669" rtlCol="0" anchor="ctr"/>
          <a:lstStyle/>
          <a:p>
            <a:pPr algn="ctr"/>
            <a:r>
              <a:rPr lang="ru-RU" dirty="0" smtClean="0"/>
              <a:t>Экскурсии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02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09" y="411522"/>
            <a:ext cx="8928992" cy="731510"/>
          </a:xfrm>
        </p:spPr>
        <p:txBody>
          <a:bodyPr/>
          <a:lstStyle/>
          <a:p>
            <a:pPr algn="ctr"/>
            <a:r>
              <a:rPr lang="ru-RU" dirty="0" smtClean="0"/>
              <a:t>Направления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7532" y="1691663"/>
            <a:ext cx="8544949" cy="4846253"/>
          </a:xfrm>
        </p:spPr>
        <p:txBody>
          <a:bodyPr/>
          <a:lstStyle/>
          <a:p>
            <a:pPr algn="l"/>
            <a:r>
              <a:rPr lang="en-US" sz="3100" dirty="0" smtClean="0"/>
              <a:t>-</a:t>
            </a:r>
            <a:r>
              <a:rPr lang="ru-RU" sz="3100" dirty="0" smtClean="0"/>
              <a:t>живая природа: характерные особенности сезонов разных природно-климатических зон, многообразие живых организмов и их приспособленность к окружающей среде.</a:t>
            </a:r>
          </a:p>
          <a:p>
            <a:pPr algn="l"/>
            <a:r>
              <a:rPr lang="en-US" sz="3100" dirty="0" smtClean="0"/>
              <a:t>-</a:t>
            </a:r>
            <a:r>
              <a:rPr lang="ru-RU" sz="3100" dirty="0" smtClean="0"/>
              <a:t>неживая природа: воздух, почва, вода, магниты, звук, свет.</a:t>
            </a:r>
          </a:p>
          <a:p>
            <a:pPr algn="l"/>
            <a:r>
              <a:rPr lang="en-US" sz="3100" dirty="0" smtClean="0"/>
              <a:t>-</a:t>
            </a:r>
            <a:r>
              <a:rPr lang="ru-RU" sz="3100" dirty="0" smtClean="0"/>
              <a:t>человек: функционирование организма, рукотворный мир, материалы и их свойства.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175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7532" y="587299"/>
            <a:ext cx="3773265" cy="51434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00736" y="327030"/>
            <a:ext cx="4495733" cy="5722055"/>
          </a:xfrm>
          <a:prstGeom prst="rect">
            <a:avLst/>
          </a:prstGeom>
        </p:spPr>
        <p:txBody>
          <a:bodyPr wrap="square" lIns="119357" tIns="59678" rIns="119357" bIns="59678">
            <a:spAutoFit/>
          </a:bodyPr>
          <a:lstStyle/>
          <a:p>
            <a:endParaRPr lang="ru-RU" sz="2600" dirty="0" smtClean="0"/>
          </a:p>
          <a:p>
            <a:r>
              <a:rPr lang="ru-RU" sz="2600" dirty="0" smtClean="0"/>
              <a:t>   “</a:t>
            </a:r>
            <a:r>
              <a:rPr lang="ru-RU" sz="2600" dirty="0"/>
              <a:t>Умейте открыть перед ребенком в окружающем </a:t>
            </a:r>
            <a:r>
              <a:rPr lang="ru-RU" sz="2600" dirty="0" smtClean="0"/>
              <a:t>мире </a:t>
            </a:r>
            <a:r>
              <a:rPr lang="ru-RU" sz="2600" dirty="0"/>
              <a:t>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</a:t>
            </a:r>
            <a:endParaRPr lang="ru-RU" sz="2600" dirty="0" smtClean="0"/>
          </a:p>
          <a:p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7531" y="5811976"/>
            <a:ext cx="4512501" cy="520631"/>
          </a:xfrm>
          <a:prstGeom prst="rect">
            <a:avLst/>
          </a:prstGeom>
        </p:spPr>
        <p:txBody>
          <a:bodyPr wrap="square" lIns="119357" tIns="59678" rIns="119357" bIns="59678">
            <a:spAutoFit/>
          </a:bodyPr>
          <a:lstStyle/>
          <a:p>
            <a:pPr lvl="0"/>
            <a:r>
              <a:rPr lang="ru-RU" sz="2600" dirty="0" smtClean="0">
                <a:solidFill>
                  <a:prstClr val="black"/>
                </a:solidFill>
              </a:rPr>
              <a:t>   В.А</a:t>
            </a:r>
            <a:r>
              <a:rPr lang="ru-RU" sz="2600" dirty="0">
                <a:solidFill>
                  <a:prstClr val="black"/>
                </a:solidFill>
              </a:rPr>
              <a:t>. </a:t>
            </a:r>
            <a:r>
              <a:rPr lang="ru-RU" sz="2600" dirty="0" smtClean="0">
                <a:solidFill>
                  <a:prstClr val="black"/>
                </a:solidFill>
              </a:rPr>
              <a:t>Сухомлинский</a:t>
            </a:r>
            <a:endParaRPr lang="ru-RU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46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F:\DCIM\Camera\IMG_20160301_133815.jpg"/>
          <p:cNvPicPr>
            <a:picLocks noGrp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3814192" cy="28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_20160408_1123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3284984"/>
            <a:ext cx="4032448" cy="2715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188640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набрала снег на улице и решила его принести домой. Переложила его в пиалу и стала наблюдать за ним. Снег стал быстро таять и получилась вода. На дне блюдца в воде были мелкие частицы грязи и песка.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IMG_20160408_112158.jpg"/>
          <p:cNvPicPr>
            <a:picLocks noGrp="1" noChangeAspect="1"/>
          </p:cNvPicPr>
          <p:nvPr>
            <p:ph/>
          </p:nvPr>
        </p:nvPicPr>
        <p:blipFill>
          <a:blip r:embed="rId2" cstate="screen"/>
          <a:stretch>
            <a:fillRect/>
          </a:stretch>
        </p:blipFill>
        <p:spPr>
          <a:xfrm>
            <a:off x="683568" y="548680"/>
            <a:ext cx="3958208" cy="3312368"/>
          </a:xfrm>
        </p:spPr>
      </p:pic>
      <p:pic>
        <p:nvPicPr>
          <p:cNvPr id="4" name="Рисунок 3" descr="IMG_20160408_1121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3356992"/>
            <a:ext cx="4824536" cy="3147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54868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 время прогулки дети знакомятся со свойствами песка. Определяют его </a:t>
            </a:r>
            <a:r>
              <a:rPr lang="ru-RU" dirty="0" err="1" smtClean="0"/>
              <a:t>сыпучесть,вязкость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532" y="411521"/>
            <a:ext cx="8448937" cy="6126396"/>
          </a:xfrm>
        </p:spPr>
        <p:txBody>
          <a:bodyPr/>
          <a:lstStyle/>
          <a:p>
            <a:pPr algn="l"/>
            <a:r>
              <a:rPr lang="ru-RU" sz="4200" dirty="0" smtClean="0"/>
              <a:t>              </a:t>
            </a:r>
            <a:r>
              <a:rPr lang="ru-RU" sz="3700" dirty="0" smtClean="0"/>
              <a:t>Познавательно-</a:t>
            </a:r>
            <a:br>
              <a:rPr lang="ru-RU" sz="3700" dirty="0" smtClean="0"/>
            </a:br>
            <a:r>
              <a:rPr lang="ru-RU" sz="3700" dirty="0" smtClean="0"/>
              <a:t>исследовательская </a:t>
            </a:r>
            <a:r>
              <a:rPr lang="ru-RU" sz="3700" dirty="0"/>
              <a:t>деятельность 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>в </a:t>
            </a:r>
            <a:r>
              <a:rPr lang="ru-RU" sz="3700" dirty="0"/>
              <a:t>дошкольном учреждении позволяет не только поддерживать имеющийся интерес, 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>но </a:t>
            </a:r>
            <a:r>
              <a:rPr lang="ru-RU" sz="3700" dirty="0"/>
              <a:t>и возбуждать, по какой-то причине погасший, 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>что </a:t>
            </a:r>
            <a:r>
              <a:rPr lang="ru-RU" sz="3700" dirty="0"/>
              <a:t>является залогом успешного обучения в </a:t>
            </a:r>
            <a:r>
              <a:rPr lang="ru-RU" sz="3700" dirty="0" smtClean="0"/>
              <a:t>дальнейшем.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xmlns="" val="425821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385175" cy="5329238"/>
          </a:xfrm>
          <a:solidFill>
            <a:srgbClr val="FFFF00"/>
          </a:solidFill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</a:rPr>
              <a:t>Проблема</a:t>
            </a:r>
            <a:r>
              <a:rPr lang="ru-RU" sz="2800" dirty="0"/>
              <a:t>: Дети младшего дошкольного 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 Явления и объекты природы привлекают детей красотой, яркостью красок, разнообразием.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11" y="137205"/>
            <a:ext cx="8832981" cy="822949"/>
          </a:xfrm>
        </p:spPr>
        <p:txBody>
          <a:bodyPr/>
          <a:lstStyle/>
          <a:p>
            <a:pPr algn="ctr"/>
            <a:r>
              <a:rPr lang="ru-RU" dirty="0" smtClean="0"/>
              <a:t>Примерный алгоритм: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5511" y="1143031"/>
            <a:ext cx="8832981" cy="557776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200" dirty="0"/>
              <a:t>1.Выбор объекта исследования.</a:t>
            </a:r>
          </a:p>
          <a:p>
            <a:pPr algn="l"/>
            <a:r>
              <a:rPr lang="ru-RU" sz="2200" dirty="0"/>
              <a:t>2. Предварительная работа (экскурсии, наблюдения, чтение, беседы, рассматривание иллюстративных материалов, зарисовки явлений, фактов и пр.) по изучению теории вопроса.</a:t>
            </a:r>
          </a:p>
          <a:p>
            <a:pPr algn="l"/>
            <a:r>
              <a:rPr lang="ru-RU" sz="2200" dirty="0"/>
              <a:t>3. Определение типа вида и тематики занятия-экспериментирования.</a:t>
            </a:r>
          </a:p>
          <a:p>
            <a:pPr algn="l"/>
            <a:r>
              <a:rPr lang="ru-RU" sz="2200" dirty="0"/>
              <a:t>4. Выбор цели, задач работы с детьми (как правило, это познавательные, развивающие, воспитательные задачи).</a:t>
            </a:r>
          </a:p>
          <a:p>
            <a:pPr algn="l"/>
            <a:r>
              <a:rPr lang="ru-RU" sz="2200" dirty="0"/>
              <a:t>5. Игровой тренинг внимания, восприятия, памяти, логики мышления.</a:t>
            </a:r>
          </a:p>
          <a:p>
            <a:pPr algn="l"/>
            <a:r>
              <a:rPr lang="ru-RU" sz="2200" dirty="0"/>
              <a:t>6. Предварительная исследовательская работа с использованием оборудования, учебных пособий (в мини- лабораториях или центре науки).</a:t>
            </a:r>
          </a:p>
          <a:p>
            <a:pPr algn="l"/>
            <a:r>
              <a:rPr lang="ru-RU" sz="2200" dirty="0"/>
              <a:t>7. Выбор и подготовка пособий и оборудования с учётом сезона, возраста детей, изучаемой темы.</a:t>
            </a:r>
          </a:p>
          <a:p>
            <a:pPr algn="l"/>
            <a:r>
              <a:rPr lang="ru-RU" sz="2200" dirty="0"/>
              <a:t> 8. Обобщение результатов наблюдений в различных формах (дневники наблюдений, таблицы, фотографии, пиктограммы, рассказы, рисунки </a:t>
            </a:r>
            <a:r>
              <a:rPr lang="ru-RU" sz="2200" dirty="0" err="1"/>
              <a:t>мнемотаблицы</a:t>
            </a:r>
            <a:r>
              <a:rPr lang="ru-RU" sz="2200" dirty="0"/>
              <a:t> и т.д.) с целью подведения детей к самостоятельным выводам по результатам исследования.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1699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532" y="228647"/>
            <a:ext cx="8448939" cy="914386"/>
          </a:xfrm>
        </p:spPr>
        <p:txBody>
          <a:bodyPr/>
          <a:lstStyle/>
          <a:p>
            <a:pPr algn="ctr"/>
            <a:r>
              <a:rPr lang="ru-RU" sz="3700" dirty="0"/>
              <a:t>Структура детского экспериментирования</a:t>
            </a:r>
            <a:r>
              <a:rPr lang="en-US" sz="3700" dirty="0"/>
              <a:t>:</a:t>
            </a:r>
            <a:endParaRPr lang="ru-RU" sz="3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7347"/>
            <a:ext cx="8640960" cy="5212008"/>
          </a:xfrm>
        </p:spPr>
        <p:txBody>
          <a:bodyPr>
            <a:normAutofit/>
          </a:bodyPr>
          <a:lstStyle/>
          <a:p>
            <a:pPr algn="l"/>
            <a:r>
              <a:rPr lang="ru-RU" sz="2600" dirty="0"/>
              <a:t>- постановка проблемы, которую необходимо разрешить;</a:t>
            </a:r>
          </a:p>
          <a:p>
            <a:pPr algn="l"/>
            <a:r>
              <a:rPr lang="ru-RU" sz="2600" dirty="0"/>
              <a:t>- целеполагание (что нужно сделать для решения проблемы);</a:t>
            </a:r>
          </a:p>
          <a:p>
            <a:pPr algn="l"/>
            <a:r>
              <a:rPr lang="ru-RU" sz="2600" dirty="0"/>
              <a:t>- выдвижение гипотез (поиск возможных путей решения);</a:t>
            </a:r>
          </a:p>
          <a:p>
            <a:pPr algn="l"/>
            <a:r>
              <a:rPr lang="ru-RU" sz="2600" dirty="0"/>
              <a:t>- проверка гипотез (сбор данных, реализация в действиях);</a:t>
            </a:r>
          </a:p>
          <a:p>
            <a:pPr algn="l"/>
            <a:r>
              <a:rPr lang="ru-RU" sz="2600" dirty="0"/>
              <a:t>- анализ полученного результата (подтвердилось - не подтвердилось);</a:t>
            </a:r>
          </a:p>
          <a:p>
            <a:pPr algn="l"/>
            <a:r>
              <a:rPr lang="ru-RU" sz="2600" dirty="0"/>
              <a:t>- формулирование выводов.</a:t>
            </a:r>
          </a:p>
          <a:p>
            <a:pPr algn="l"/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614846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/>
          </p:nvPr>
        </p:nvSpPr>
        <p:spPr>
          <a:xfrm>
            <a:off x="685800" y="836712"/>
            <a:ext cx="7918648" cy="5113238"/>
          </a:xfrm>
          <a:solidFill>
            <a:srgbClr val="FF99CC"/>
          </a:solidFill>
        </p:spPr>
        <p:txBody>
          <a:bodyPr/>
          <a:lstStyle/>
          <a:p>
            <a:r>
              <a:rPr lang="ru-RU" dirty="0"/>
              <a:t>Итак, только на примере можно проследить процесс развития </a:t>
            </a:r>
            <a:r>
              <a:rPr lang="ru-RU" dirty="0" err="1" smtClean="0"/>
              <a:t>растения,изменение</a:t>
            </a:r>
            <a:r>
              <a:rPr lang="ru-RU" dirty="0" smtClean="0"/>
              <a:t> состояния воды </a:t>
            </a:r>
            <a:r>
              <a:rPr lang="ru-RU" dirty="0"/>
              <a:t>от </a:t>
            </a:r>
            <a:r>
              <a:rPr lang="ru-RU" dirty="0" smtClean="0"/>
              <a:t>до </a:t>
            </a:r>
            <a:r>
              <a:rPr lang="ru-RU" dirty="0"/>
              <a:t>конца, научить детей делать </a:t>
            </a:r>
            <a:r>
              <a:rPr lang="ru-RU" dirty="0" err="1" smtClean="0"/>
              <a:t>выначала</a:t>
            </a:r>
            <a:r>
              <a:rPr lang="ru-RU" dirty="0" smtClean="0"/>
              <a:t> воды </a:t>
            </a:r>
            <a:r>
              <a:rPr lang="ru-RU" dirty="0"/>
              <a:t>и использовать полученные навыки в повседневной жизни.</a:t>
            </a:r>
          </a:p>
          <a:p>
            <a:pPr>
              <a:buFontTx/>
              <a:buNone/>
            </a:pPr>
            <a:r>
              <a:rPr lang="ru-RU" dirty="0"/>
              <a:t>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628800"/>
            <a:ext cx="7696200" cy="3857600"/>
          </a:xfrm>
        </p:spPr>
        <p:txBody>
          <a:bodyPr/>
          <a:lstStyle/>
          <a:p>
            <a:r>
              <a:rPr lang="ru-RU" sz="8000" dirty="0" smtClean="0"/>
              <a:t>Спасибо </a:t>
            </a:r>
          </a:p>
          <a:p>
            <a:r>
              <a:rPr lang="ru-RU" sz="8000" dirty="0" smtClean="0"/>
              <a:t>За внимание!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696200" cy="5832475"/>
          </a:xfrm>
          <a:solidFill>
            <a:srgbClr val="C0C0C0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Цель исследования</a:t>
            </a:r>
            <a:r>
              <a:rPr lang="ru-RU" sz="2400" dirty="0"/>
              <a:t>: Познакомить, обобщить и расширить знания дошкольников о том, как ухаживать за растениями в комнатных условиях; привлечь к работе проекта как можно больше детей; сделать проект сотворчеством воспитателя, детей и родителей.</a:t>
            </a:r>
            <a:endParaRPr lang="ru-RU" sz="2400" b="1" dirty="0"/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          Задачи </a:t>
            </a:r>
            <a:r>
              <a:rPr lang="ru-RU" sz="2400" b="1" dirty="0">
                <a:solidFill>
                  <a:srgbClr val="FF0000"/>
                </a:solidFill>
              </a:rPr>
              <a:t>исследования</a:t>
            </a:r>
            <a:r>
              <a:rPr lang="ru-RU" sz="2400" dirty="0"/>
              <a:t>: 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1. Формировать умения у детей ухаживать за растениями в комнатных условиях.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2. Обобщать представление детей о необходимости света, тепла, влаги почвы для роста растений.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3. Развивать познавательные и творческие способности.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4. Формировать осознанно-правильное отношение к природным явлениям и объектам.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5. Воспитывать бережное отношение к своему труду.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/>
          </p:nvPr>
        </p:nvSpPr>
        <p:spPr>
          <a:solidFill>
            <a:srgbClr val="00FFFF"/>
          </a:solidFill>
        </p:spPr>
        <p:txBody>
          <a:bodyPr/>
          <a:lstStyle/>
          <a:p>
            <a:r>
              <a:rPr lang="ru-RU" sz="2000" b="1" dirty="0" smtClean="0"/>
              <a:t>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Приемы</a:t>
            </a:r>
            <a:r>
              <a:rPr lang="ru-RU" sz="2000" b="1" dirty="0">
                <a:solidFill>
                  <a:srgbClr val="FF0000"/>
                </a:solidFill>
              </a:rPr>
              <a:t>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 чтение воспитателем стихотворений, сказок, рассказов, </a:t>
            </a:r>
            <a:r>
              <a:rPr lang="ru-RU" sz="2000" dirty="0" err="1"/>
              <a:t>потешек</a:t>
            </a:r>
            <a:r>
              <a:rPr lang="ru-RU" sz="2000" dirty="0"/>
              <a:t>; </a:t>
            </a:r>
            <a:br>
              <a:rPr lang="ru-RU" sz="2000" dirty="0"/>
            </a:br>
            <a:r>
              <a:rPr lang="ru-RU" sz="2000" dirty="0"/>
              <a:t>- наблюдение; </a:t>
            </a:r>
            <a:br>
              <a:rPr lang="ru-RU" sz="2000" dirty="0"/>
            </a:br>
            <a:r>
              <a:rPr lang="ru-RU" sz="2000" dirty="0"/>
              <a:t>- инсценировка стихотворения; </a:t>
            </a:r>
            <a:br>
              <a:rPr lang="ru-RU" sz="2000" dirty="0"/>
            </a:br>
            <a:r>
              <a:rPr lang="ru-RU" sz="2000" dirty="0"/>
              <a:t>- рассматривание книжных иллюстраций, предметов, наглядного материала; </a:t>
            </a:r>
            <a:br>
              <a:rPr lang="ru-RU" sz="2000" dirty="0"/>
            </a:br>
            <a:r>
              <a:rPr lang="ru-RU" sz="2000" dirty="0"/>
              <a:t>- проведение дидактических игр;  </a:t>
            </a:r>
          </a:p>
          <a:p>
            <a:r>
              <a:rPr lang="ru-RU" sz="2000" dirty="0"/>
              <a:t>- заучивание стихотворений детьми;</a:t>
            </a:r>
            <a:br>
              <a:rPr lang="ru-RU" sz="2000" dirty="0"/>
            </a:br>
            <a:r>
              <a:rPr lang="ru-RU" sz="2000" dirty="0"/>
              <a:t>- ответы на вопросы педагога, детей; </a:t>
            </a:r>
            <a:br>
              <a:rPr lang="ru-RU" sz="2000" dirty="0"/>
            </a:br>
            <a:r>
              <a:rPr lang="ru-RU" sz="2000" dirty="0"/>
              <a:t>- загадывание загадок; </a:t>
            </a:r>
            <a:br>
              <a:rPr lang="ru-RU" sz="2000" dirty="0"/>
            </a:br>
            <a:r>
              <a:rPr lang="ru-RU" sz="2000" dirty="0"/>
              <a:t>- организация продуктивной деятельности;</a:t>
            </a:r>
            <a:br>
              <a:rPr lang="ru-RU" sz="2000" dirty="0"/>
            </a:br>
            <a:r>
              <a:rPr lang="ru-RU" sz="2000" dirty="0"/>
              <a:t>- организация познавательно-исследовательской деятельности; </a:t>
            </a:r>
            <a:br>
              <a:rPr lang="ru-RU" sz="2000" dirty="0"/>
            </a:br>
            <a:endParaRPr lang="ru-RU" sz="2000" dirty="0" smtClean="0"/>
          </a:p>
          <a:p>
            <a:pPr>
              <a:buNone/>
            </a:pP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ChangeArrowheads="1"/>
          </p:cNvSpPr>
          <p:nvPr>
            <p:ph/>
          </p:nvPr>
        </p:nvSpPr>
        <p:spPr>
          <a:xfrm>
            <a:off x="685800" y="152400"/>
            <a:ext cx="7696200" cy="594042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ru-RU" sz="1800" b="1" dirty="0"/>
              <a:t>		</a:t>
            </a:r>
            <a:r>
              <a:rPr lang="ru-RU" sz="1800" b="1" dirty="0" smtClean="0"/>
              <a:t>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Форма </a:t>
            </a:r>
            <a:r>
              <a:rPr lang="ru-RU" sz="1800" b="1" dirty="0">
                <a:solidFill>
                  <a:srgbClr val="FF0000"/>
                </a:solidFill>
              </a:rPr>
              <a:t>работы с детьми: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>1. Рисование «Овощи».</a:t>
            </a:r>
            <a:br>
              <a:rPr lang="ru-RU" sz="1800" dirty="0"/>
            </a:br>
            <a:r>
              <a:rPr lang="ru-RU" sz="1800" dirty="0"/>
              <a:t>2. Лепка «Овощи».</a:t>
            </a:r>
            <a:br>
              <a:rPr lang="ru-RU" sz="1800" dirty="0"/>
            </a:br>
            <a:r>
              <a:rPr lang="ru-RU" sz="1800" dirty="0"/>
              <a:t>3.Аппликация «Корзинка с овощами».</a:t>
            </a:r>
            <a:br>
              <a:rPr lang="ru-RU" sz="1800" dirty="0"/>
            </a:br>
            <a:r>
              <a:rPr lang="ru-RU" sz="1800" dirty="0"/>
              <a:t>4. Д/игра  «Отгадай овощ  на вкус», «Собираем урожай».</a:t>
            </a:r>
            <a:br>
              <a:rPr lang="ru-RU" sz="1800" dirty="0"/>
            </a:br>
            <a:r>
              <a:rPr lang="ru-RU" sz="1800" dirty="0"/>
              <a:t>5. С/</a:t>
            </a:r>
            <a:r>
              <a:rPr lang="ru-RU" sz="1800" dirty="0" err="1"/>
              <a:t>р</a:t>
            </a:r>
            <a:r>
              <a:rPr lang="ru-RU" sz="1800" dirty="0"/>
              <a:t> игра «Овощной магазин», «На даче». </a:t>
            </a:r>
            <a:br>
              <a:rPr lang="ru-RU" sz="1800" dirty="0"/>
            </a:br>
            <a:r>
              <a:rPr lang="ru-RU" sz="1800" dirty="0"/>
              <a:t>6. Беседа «Овощи, ягоды и фрукты - самые полезные продукты», «Витамины».</a:t>
            </a:r>
            <a:br>
              <a:rPr lang="ru-RU" sz="1800" dirty="0"/>
            </a:br>
            <a:r>
              <a:rPr lang="ru-RU" sz="1800" dirty="0"/>
              <a:t>7. Заучивание загадок и стихов об овощах и фруктах.</a:t>
            </a:r>
            <a:br>
              <a:rPr lang="ru-RU" sz="1800" dirty="0"/>
            </a:br>
            <a:r>
              <a:rPr lang="ru-RU" sz="1800" dirty="0"/>
              <a:t>8. Чтение: стихотворения А.Прокофьев «Огород», </a:t>
            </a:r>
            <a:r>
              <a:rPr lang="ru-RU" sz="1800" dirty="0" err="1"/>
              <a:t>Ю.Туфим</a:t>
            </a:r>
            <a:r>
              <a:rPr lang="ru-RU" sz="1800" dirty="0"/>
              <a:t> «Овощи», Е. Трутнева «Урожай, урожай!»; белорусская народная сказка «Пых», русские народные сказки «Репка», «Мужик и медведь»; </a:t>
            </a:r>
          </a:p>
          <a:p>
            <a:pPr>
              <a:buFontTx/>
              <a:buNone/>
            </a:pPr>
            <a:r>
              <a:rPr lang="ru-RU" sz="1800" dirty="0"/>
              <a:t>	9.Пальчиковая гимнастика «Капуста», «Каша».</a:t>
            </a:r>
            <a:br>
              <a:rPr lang="ru-RU" sz="1800" dirty="0"/>
            </a:br>
            <a:r>
              <a:rPr lang="ru-RU" sz="1800" dirty="0"/>
              <a:t>10. Работа в книжном уголке (рассматривание иллюстраций различных овощей).</a:t>
            </a:r>
            <a:br>
              <a:rPr lang="ru-RU" sz="1800" dirty="0"/>
            </a:br>
            <a:r>
              <a:rPr lang="ru-RU" sz="1800" dirty="0"/>
              <a:t>	</a:t>
            </a:r>
            <a:r>
              <a:rPr lang="ru-RU" sz="1800" dirty="0" smtClean="0">
                <a:solidFill>
                  <a:srgbClr val="FF0000"/>
                </a:solidFill>
              </a:rPr>
              <a:t>  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Виды </a:t>
            </a:r>
            <a:r>
              <a:rPr lang="ru-RU" sz="1800" b="1" dirty="0">
                <a:solidFill>
                  <a:srgbClr val="FF0000"/>
                </a:solidFill>
              </a:rPr>
              <a:t>детской деятельности:</a:t>
            </a:r>
            <a:r>
              <a:rPr lang="ru-RU" sz="1800" dirty="0">
                <a:solidFill>
                  <a:srgbClr val="FF0000"/>
                </a:solidFill>
              </a:rPr>
              <a:t> </a:t>
            </a:r>
          </a:p>
          <a:p>
            <a:pPr>
              <a:buFontTx/>
              <a:buNone/>
            </a:pPr>
            <a:r>
              <a:rPr lang="ru-RU" sz="1800" dirty="0"/>
              <a:t>	игровая, двигательная, познавательно-исследовательская, коммуникативная, продуктивная, художественная, трудовая, чтение художественной литературы.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95288" y="420688"/>
            <a:ext cx="7632700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</a:rPr>
              <a:t>Опытно-экспериментальная часть 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Земля.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Название мероприятия: Узнаем какая земля.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Цель: Выявить свойства земли: имеет вес, черного цвета, сыпется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Материал, оборудование: земля в контейнерах</a:t>
            </a:r>
          </a:p>
          <a:p>
            <a:pPr algn="ctr"/>
            <a:r>
              <a:rPr lang="ru-RU" sz="1600">
                <a:latin typeface="Times New Roman" pitchFamily="18" charset="0"/>
              </a:rPr>
              <a:t> 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Вода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Название мероприятия:  Вода и растения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Цель: Выявить насколько вода необходима для роста растений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Материал, оборудование: 2 контейнера с землей и проросшими ростками (один поливают регулярно, второй не поливается совсем)</a:t>
            </a:r>
          </a:p>
          <a:p>
            <a:pPr algn="ctr"/>
            <a:r>
              <a:rPr lang="ru-RU" sz="1600">
                <a:latin typeface="Times New Roman" pitchFamily="18" charset="0"/>
              </a:rPr>
              <a:t> 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Солнце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Название мероприятия:  Солнце и растения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Цель: Определить роль солнца в жизни растений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Материал, оборудование: 2 контейнера с землей и проросшими ростками (один стоит на солнышке, другой поместили в темную комнату)</a:t>
            </a:r>
          </a:p>
          <a:p>
            <a:pPr algn="ctr"/>
            <a:r>
              <a:rPr lang="ru-RU" sz="1600">
                <a:latin typeface="Times New Roman" pitchFamily="18" charset="0"/>
              </a:rPr>
              <a:t> 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Человек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Название мероприятия:  Человек и растения</a:t>
            </a:r>
          </a:p>
          <a:p>
            <a:pPr algn="ctr"/>
            <a:r>
              <a:rPr lang="ru-RU" sz="1600">
                <a:latin typeface="Times New Roman" pitchFamily="18" charset="0"/>
              </a:rPr>
              <a:t>Цель: Выявить насколько растения нуждаются в уходе человека</a:t>
            </a:r>
          </a:p>
          <a:p>
            <a:pPr algn="ctr"/>
            <a:r>
              <a:rPr lang="ru-RU" sz="1600">
                <a:latin typeface="Times New Roman" pitchFamily="18" charset="0"/>
              </a:rPr>
              <a:t>Материал, оборудование: 2 контейнера с землей и ростками ( один контейнер дети поливают, рыхлят землю, выбирают солнечное место, другой не поливают, не рыхлят землю, поставили в темное место)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/>
          </p:nvPr>
        </p:nvSpPr>
        <p:spPr>
          <a:xfrm>
            <a:off x="611560" y="476672"/>
            <a:ext cx="7696200" cy="5334000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b="1">
                <a:latin typeface="Times New Roman" pitchFamily="18" charset="0"/>
              </a:rPr>
              <a:t>Создание условий для опытно-экспериментальной деятельности детей.</a:t>
            </a:r>
          </a:p>
          <a:p>
            <a:pPr>
              <a:buFontTx/>
              <a:buNone/>
            </a:pPr>
            <a:r>
              <a:rPr lang="ru-RU" sz="1600">
                <a:latin typeface="Times New Roman" pitchFamily="18" charset="0"/>
              </a:rPr>
              <a:t>Задачи: расширение чувственного опыта детей, стимуляция тонких движений руки; развитие умения экспериментировать с разными материалами; формирование знаний о комнатных растениях; формирование понимания о необходимости ухода за растениями и животными; развитие наблюдательности. </a:t>
            </a:r>
          </a:p>
          <a:p>
            <a:pPr>
              <a:buFontTx/>
              <a:buNone/>
            </a:pPr>
            <a:r>
              <a:rPr lang="ru-RU" sz="1600">
                <a:latin typeface="Times New Roman" pitchFamily="18" charset="0"/>
              </a:rPr>
              <a:t>Ежедневная трудовая деятельность, наблюдения, экспериментирование в экологическом центре, постепенно приводят к пониманию того, что природой можно не только наслаждаться, восхищаться, любоваться, но что она нуждается в помощи, в заботливых руках и охране.</a:t>
            </a:r>
          </a:p>
        </p:txBody>
      </p:sp>
      <p:pic>
        <p:nvPicPr>
          <p:cNvPr id="45062" name="Picture 6" descr="DSC0415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2996952"/>
            <a:ext cx="392048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F:\DCIM\Camera\IMG_20160125_125553.jpg"/>
          <p:cNvPicPr>
            <a:picLocks noGrp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420888"/>
            <a:ext cx="417646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DCIM\Camera\IMG_20160125_1256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476672"/>
            <a:ext cx="374904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уголке природы собраны различные виды комнатных растений, муляжи овощей и фруктов, которые используются в качестве наглядных пособий при проведении занятий с детьми.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SAM_1685.JPG"/>
          <p:cNvPicPr>
            <a:picLocks noGrp="1" noChangeAspect="1"/>
          </p:cNvPicPr>
          <p:nvPr>
            <p:ph/>
          </p:nvPr>
        </p:nvPicPr>
        <p:blipFill>
          <a:blip r:embed="rId2" cstate="screen"/>
          <a:stretch>
            <a:fillRect/>
          </a:stretch>
        </p:blipFill>
        <p:spPr>
          <a:xfrm>
            <a:off x="755576" y="2348880"/>
            <a:ext cx="3888432" cy="3672408"/>
          </a:xfrm>
        </p:spPr>
      </p:pic>
      <p:pic>
        <p:nvPicPr>
          <p:cNvPr id="4" name="Содержимое 2" descr="SAM_16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860032" y="332656"/>
            <a:ext cx="38164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260648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занятиях по ознакомлению с окружающим миром дети увлеченно следят за посаженным в почву и  в воду луком , делают выводы о результатах его роста в различной среде.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203</TotalTime>
  <Words>772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Пастель</vt:lpstr>
      <vt:lpstr>Презентация по опытно-экспериментальной деятельности       МДОУ Горячинский детский сад «Родничок». Выполнили воспитатели: Савельева Н.В.                               Борисова Е.В.</vt:lpstr>
      <vt:lpstr>Проблема: Дети младшего дошкольного 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 Явления и объекты природы привлекают детей красотой, яркостью красок, разнообразием.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Направления:</vt:lpstr>
      <vt:lpstr>Слайд 16</vt:lpstr>
      <vt:lpstr>Слайд 17</vt:lpstr>
      <vt:lpstr>Слайд 18</vt:lpstr>
      <vt:lpstr>              Познавательно- исследовательская деятельность  в дошкольном учреждении позволяет не только поддерживать имеющийся интерес,  но и возбуждать, по какой-то причине погасший,  что является залогом успешного обучения в дальнейшем.</vt:lpstr>
      <vt:lpstr>Примерный алгоритм:</vt:lpstr>
      <vt:lpstr>Структура детского экспериментирования: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опытно-экспериментальной деятельности  «Весенняя фантазия на подоконнике»</dc:title>
  <dc:creator>user</dc:creator>
  <cp:lastModifiedBy>Наталья</cp:lastModifiedBy>
  <cp:revision>20</cp:revision>
  <dcterms:created xsi:type="dcterms:W3CDTF">2014-05-12T15:40:14Z</dcterms:created>
  <dcterms:modified xsi:type="dcterms:W3CDTF">2018-07-11T04:48:27Z</dcterms:modified>
</cp:coreProperties>
</file>