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65" r:id="rId4"/>
    <p:sldId id="264" r:id="rId5"/>
    <p:sldId id="266" r:id="rId6"/>
    <p:sldId id="283" r:id="rId7"/>
    <p:sldId id="269" r:id="rId8"/>
    <p:sldId id="268" r:id="rId9"/>
    <p:sldId id="270" r:id="rId10"/>
    <p:sldId id="271" r:id="rId11"/>
    <p:sldId id="274" r:id="rId12"/>
    <p:sldId id="272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61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0000CC"/>
    <a:srgbClr val="473FEF"/>
    <a:srgbClr val="A3E2EB"/>
    <a:srgbClr val="6ABA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9993C-3119-4CE0-8BFE-03D79B39ED1A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F26DD-101F-4869-941F-2C01F4EE2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28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69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145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8450-27F6-42C9-A674-126DDBB2B543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3FBB-2BCA-460C-9764-FF660BCDCB86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88B7-604B-4BBA-98FE-F2E614CD758D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97DD-6637-49B1-9EA8-A000DB2DF796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75E3-FD87-4511-8623-F64D0E46D9B0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A8F0-E30C-4C45-AF49-731644F987C0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7D00-8E17-4DCE-819E-26DDA527A31C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72E-BBA2-4C27-A106-C337E4FBC4B2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6800-7EFF-4FC9-8976-7A65D16B6EC4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5DC5-CED6-4D4B-9064-A0EC41555575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5CE0-043A-4FB3-8A87-1A66F5A1929C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A9A59-5251-4824-BB56-AABE4977FD0E}" type="datetime1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142852"/>
            <a:ext cx="3033827" cy="5214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643182"/>
            <a:ext cx="67866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«Приобщение родителей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 участию в жизни детского сада через поиск и внедрение наиболее эффективных форм работы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5357826"/>
            <a:ext cx="65008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проведения: деловая игра  (турнир эрудитов)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заместитель  заведующего по УМР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Курочкина Наталия Геннадьевна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785786" y="432981"/>
            <a:ext cx="442915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473FE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Тематический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473FE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педсовет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baseline="0" dirty="0" smtClean="0">
                <a:solidFill>
                  <a:srgbClr val="473FEF"/>
                </a:solidFill>
                <a:latin typeface="Times New Roman" pitchFamily="18" charset="0"/>
                <a:cs typeface="Times New Roman" pitchFamily="18" charset="0"/>
              </a:rPr>
              <a:t>Дата проведения: 05.04.2018 год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73FE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 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sz="3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Функции семьи и ДОО в современных условиях</a:t>
            </a: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928670"/>
          <a:ext cx="8501122" cy="5428014"/>
        </p:xfrm>
        <a:graphic>
          <a:graphicData uri="http://schemas.openxmlformats.org/drawingml/2006/table">
            <a:tbl>
              <a:tblPr/>
              <a:tblGrid>
                <a:gridCol w="3214710"/>
                <a:gridCol w="5286412"/>
              </a:tblGrid>
              <a:tr h="2664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Функции</a:t>
                      </a:r>
                      <a:r>
                        <a:rPr lang="ru-RU" sz="16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Выводы педагогов: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1.Функции семьи.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Педагоги должны прийти к выводу, что они общие.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семья и детский сад создают условия для всестороннего развития ребенка.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Дают ребенку первичную социализацию.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Создают атмосферу любви, теплоты, условия для эмоционально – психического созревания ребенка.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2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2.Функции детского сада.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3.Роль педагога.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Учу, развиваю.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6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4.Роль родителя.</a:t>
                      </a:r>
                      <a:endParaRPr lang="ru-RU" sz="16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Спонсор, просит педагога обучить, воспитать прямо или косвенно.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4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5.Почему родители отдают своего ребенка в детский сад?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семье нет средств и материально – бытовых условий для воспитания.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Родители должны работать, не с кем оставить ребенка.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Родителям не хватает педагогических знаний.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семье не здоровый психологический климат.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Семья не может обеспечить полноценного общения ребенка со сверстниками и взрослыми.</a:t>
                      </a: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194" marR="53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Копилка педагогических идей</a:t>
            </a:r>
            <a:endParaRPr lang="ru-RU" sz="28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876"/>
            <a:ext cx="8229600" cy="278608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Назвать  как можно больше традиционных и нетрадиционных форм работы с родителями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1270" name="Picture 6" descr="http://www.playcast.ru/uploads/2013/05/03/52899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1643074" cy="2190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родителями)</a:t>
            </a:r>
            <a:b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928670"/>
          <a:ext cx="7786742" cy="4857784"/>
        </p:xfrm>
        <a:graphic>
          <a:graphicData uri="http://schemas.openxmlformats.org/drawingml/2006/table">
            <a:tbl>
              <a:tblPr/>
              <a:tblGrid>
                <a:gridCol w="3801026"/>
                <a:gridCol w="3985716"/>
              </a:tblGrid>
              <a:tr h="2518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Традиционные формы работы с родителями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Нетрадиционные формы работы с родителями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14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Родительские собрания;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Беседы;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Консультации;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Анкетирование;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Практикумы;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Семинары;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Наглядная информация;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Выставки;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Конкурсы.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Круглый стол;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 вопросов и ответов по теме;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Семейный театр;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Родительская почта;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Семейная гостиная;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Семейный клуб;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Телефон доверия;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Семейная библиотека;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Походы;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Видеоролики;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Рекламная информация;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Газета, журнал;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Презентации.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2"/>
            <a:ext cx="8229600" cy="335758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Задание:   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Формулировку негативных установок преобразовать в позитивные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8194" name="Picture 2" descr="http://www.positive-spirit.ru/files/images/gallery/Pod_1241819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2066897" cy="2066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14290"/>
          <a:ext cx="8072495" cy="5888736"/>
        </p:xfrm>
        <a:graphic>
          <a:graphicData uri="http://schemas.openxmlformats.org/drawingml/2006/table">
            <a:tbl>
              <a:tblPr/>
              <a:tblGrid>
                <a:gridCol w="1985834"/>
                <a:gridCol w="3729206"/>
                <a:gridCol w="2357455"/>
              </a:tblGrid>
              <a:tr h="6877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НЕГАТИВНЫЕ                УСТАНОВКИ                    ПОЗИТИВНЫЕ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Сказав так: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подумайте о последствиях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вовремя исправьтесь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“Не будешь слушаться, с тобой никто дружить не будет…”.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Замкнутость, отчуждённость, угодливость, безынициативность, </a:t>
                      </a:r>
                      <a:r>
                        <a:rPr lang="ru-RU" sz="14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подчиняемость</a:t>
                      </a: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приверженность стереотипному поведению.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“Будь собой, у каждого  в жизни будут друзья!”.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0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“Плакса-Вакса, нытик, пискля!”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Сдерживание эмоций, внутренняя озлобленность, тревожность, глубокое переживание даже незначительных проблем, страхи, повышенное эмоциональное напряжение.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“Поплачь, будет легче…”.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0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“Не твоего ума дело!”.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Низкая самооценка, задержки в психическом развитии, отсутствие своего мнения, робость, отчуждённость, конфликты с родителями.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“А ты как думаешь?”.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0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“Ты совсем, как твой папа (мама)…”.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Трудности в общении с родителями, идентификация с родительским поведением, неадекватная самооценка, упрямство, повторение поведения родителя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“Папа у нас замечательный человек!” “Мама у нас умница!”.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0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“Ничего не умеешь делать, неумейка!”.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Неуверенность в своих силах, низкая самооценка, страхи, задержки психического развития, безынициативность, низкая мотивация к достижению.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“Попробуй ещё, у тебя обязательно получится!”.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“Не кричи так, оглохнешь!”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Скрытая агрессивность, повышенное </a:t>
                      </a:r>
                      <a:r>
                        <a:rPr lang="ru-RU" sz="14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психоэмоциональное</a:t>
                      </a: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напряжение, болезни горла и ушей, конфликтность.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“Скажи мне на ушко, давай пошепчемся…!”.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85728"/>
          <a:ext cx="8501121" cy="6151626"/>
        </p:xfrm>
        <a:graphic>
          <a:graphicData uri="http://schemas.openxmlformats.org/drawingml/2006/table">
            <a:tbl>
              <a:tblPr/>
              <a:tblGrid>
                <a:gridCol w="2357454"/>
                <a:gridCol w="3219281"/>
                <a:gridCol w="2924386"/>
              </a:tblGrid>
              <a:tr h="12583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НЕГАТИВНЫЕ                               УСТАНОВКИ                   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ПОЗИТИВНЫЕ 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Сказав так: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подумайте о последствиях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вовремя исправьтесь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0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Противная девчонка, все они капризули!” (мальчику о девочке). “Негодник, все мальчики забияки и драчуны!” (девочке о мальчике).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Нарушения в </a:t>
                      </a:r>
                      <a:r>
                        <a:rPr lang="ru-RU" sz="13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психосексуальном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развитии, осложнения в </a:t>
                      </a:r>
                      <a:r>
                        <a:rPr lang="ru-RU" sz="13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межполовом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общении, трудности в выборе друга противоположного пола.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“Все люди равны, но в то же время ни один не похож на другого”.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“Уйди с глаз моих, встань в угол!”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Нарушения взаимоотношений с родителями, “уход” от них, скрытность, недоверие, озлобленность, агрессивность.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“Иди ко мне, давай во всём разберёмся вместе!”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9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“Все вокруг обманщики, надейся только на себя!”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Трудности в общении, подозрительность, завышенная самооценка, страхи, проблемы </a:t>
                      </a:r>
                      <a:r>
                        <a:rPr lang="ru-RU" sz="1300" dirty="0" err="1" smtClean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сверхконтроля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ощущение одиночества и тревоги.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“На свете много добрых людей, готовых тебе помочь…”.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5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“Всегда ты не вовремя подожди…”.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Отчуждённость, скрытность, излишняя самостоятельность, ощущение беззащитности, ненужности, “уход” в себя”, повышенное </a:t>
                      </a:r>
                      <a:r>
                        <a:rPr lang="ru-RU" sz="13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психоэмоциональное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напряжение.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“Давай, я тебе помогу!”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9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“Никого не бойся, никому не уступай, всем давай сдачу!”.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самоконтроля, агрессивность, отсутствие поведенческой гибкости, сложности в общении, проблемы со сверстниками, ощущение вседозволенности.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“Держи себя в руках, уважай людей!”.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7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</a:t>
                      </a:r>
                      <a:r>
                        <a:rPr lang="ru-RU" sz="13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Неряха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300" dirty="0" err="1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грязнуля</a:t>
                      </a: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!”.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Чувство вины, страхи, рассеянность, невнимание к себе и своей внешности, неразборчивость в выборе друзей.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B22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“Как приятно на тебя смотреть, когда ты чист и аккуратен!”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34" marR="41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«Рекламное агентство»</a:t>
            </a:r>
            <a:endParaRPr lang="ru-RU" sz="4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b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течение 5 минут придумать название мероприятия с родителями, которое заинтересует родителей, определить его цели.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122" name="Picture 2" descr="http://3.bp.blogspot.com/-OYlMlxs4uY4/UznpQ0VibNI/AAAAAAAAAR0/973LVQoPU4w/s1600/mlm_produk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000504"/>
            <a:ext cx="3122596" cy="2341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«Модель педагога»</a:t>
            </a: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Задание:   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Нарисовать портрет педагога с высоким уровнем профессиональной компетентности в сфере общения с родителями воспитанников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4098" name="Picture 2" descr="http://images.vector-images.com/clp2/191061/clp812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64886">
            <a:off x="7537054" y="516238"/>
            <a:ext cx="1175717" cy="1277953"/>
          </a:xfrm>
          <a:prstGeom prst="rect">
            <a:avLst/>
          </a:prstGeom>
          <a:noFill/>
        </p:spPr>
      </p:pic>
      <p:pic>
        <p:nvPicPr>
          <p:cNvPr id="4100" name="Picture 4" descr="https://63.img.avito.st/640x480/23392482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143380"/>
            <a:ext cx="2586984" cy="2569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Портрет педагога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358246" cy="55007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Обладает устойчивой потребностью в самосовершенствовании в сфере общения с родителями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Признает роль родителей в воспитании детей как ведущую и роль педагога как их «помощника»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Стремится к активному и содержательному общению с родителями с целью оказания им помощи в воспитании детей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Обладает высокой степенью диалогичности в общении с родителями.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общении с родителями проявляет внимание, выдержку, тактичность, другие профессионально значимые качества.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Владеет знаниями о семье, специфике семейного воспитания, методах изучения семьи и образовательных потребностей родителей.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Учитывает социальные запросы родителей (интересы, образовательные потребности) при организации общения с ними.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Умеет планировать предстоящее общение: подбирать необходимую информацию, традиционные и нетрадиционные формы организации общения и методы активизации родителей.</a:t>
            </a:r>
          </a:p>
          <a:p>
            <a:pPr lvl="0"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Обладает развитыми коммуникативными навыками.</a:t>
            </a:r>
          </a:p>
          <a:p>
            <a:pPr>
              <a:lnSpc>
                <a:spcPct val="170000"/>
              </a:lnSpc>
            </a:pPr>
            <a:r>
              <a:rPr lang="ru-RU" sz="5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idx="1"/>
          </p:nvPr>
        </p:nvSpPr>
        <p:spPr bwMode="auto">
          <a:xfrm>
            <a:off x="214282" y="500043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800" b="1" dirty="0" smtClean="0"/>
              <a:t>  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Деятельность  родителей  и  педагогов  в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интересах ребёнка 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может  быть  успешной  только в  том  случае,  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ds10vorkuta.ucoz.ru/img/roditeli_i_vospitat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14620"/>
            <a:ext cx="7289600" cy="37480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1500174"/>
            <a:ext cx="345517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если  они  станут </a:t>
            </a:r>
          </a:p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союзниками.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3116"/>
            <a:ext cx="8568952" cy="4357718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Уточнить и систематизировать знания педагогов по проблеме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взаимодействия с родителями.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Активизировать педагогическое мышление воспитателей как основу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использования   нетрадиционных форм работы с родителями в ДОУ,           стимулировать развитие у них творчества и профессиональной активности.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Поддержать интерес педагогов к дальнейшему изучению данной темы.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28604"/>
            <a:ext cx="8568952" cy="1240666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892" y="928670"/>
            <a:ext cx="2341172" cy="266429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428604"/>
            <a:ext cx="664370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000"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</a:p>
          <a:p>
            <a:pPr marL="360000"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профессиональной компетентности педагогов в области организации взаимодействия с родителями воспитанников.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960" b="-1117"/>
          <a:stretch>
            <a:fillRect/>
          </a:stretch>
        </p:blipFill>
        <p:spPr>
          <a:xfrm>
            <a:off x="2214546" y="142852"/>
            <a:ext cx="6429388" cy="3714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5072074"/>
            <a:ext cx="741682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i="1" dirty="0" smtClean="0">
                <a:solidFill>
                  <a:srgbClr val="C00000"/>
                </a:solidFill>
              </a:rPr>
              <a:t>Спасибо!</a:t>
            </a:r>
            <a:endParaRPr lang="ru-RU" sz="11500" i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1026" name="Picture 2" descr="https://t2.ftcdn.net/jpg/00/63/08/31/500_F_63083108_4JRHjyOvHs1SO0Ojv5Bks48Yn3Dp9cs4.jpg"/>
          <p:cNvPicPr>
            <a:picLocks noChangeAspect="1" noChangeArrowheads="1"/>
          </p:cNvPicPr>
          <p:nvPr/>
        </p:nvPicPr>
        <p:blipFill>
          <a:blip r:embed="rId3" cstate="print"/>
          <a:srcRect l="21990" t="14155" r="15183"/>
          <a:stretch>
            <a:fillRect/>
          </a:stretch>
        </p:blipFill>
        <p:spPr bwMode="auto">
          <a:xfrm rot="1086933">
            <a:off x="5548384" y="2880109"/>
            <a:ext cx="2857520" cy="2600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cs624521.vk.me/v624521592/373a1/CM69WuiDXp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30741">
            <a:off x="285720" y="2857496"/>
            <a:ext cx="3182805" cy="25451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1254093"/>
            <a:ext cx="8215370" cy="40318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73FE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Повестка дня: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473FE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 выполнении решений предыдущего педсовета.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Вступительное слово  «Функции семьи и ДОО в современных условиях»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часть: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(заместитель заведующего)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Разминка (отгадывание кроссворда)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Профессиональная  компетентность педагога в сфере общения с родителями (работа в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группах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Функции семьи и ДОО, формы работы (работа в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группах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Копилка педагогических идей ( назвать как можно больше нетрадиционных форм проведения род. собрания)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Задание: Преобразовать негативные установки  в позитивные (работа в группах)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"Спокойствие, только спокойствие...)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"Копилка мудрых мыслей"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"Рекламное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агенство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(работа в группах)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"Нарисовать портрет педагога с высоким уровнем профессиональной компетентности"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  <a:tab pos="5940425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педсовета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2357430"/>
            <a:ext cx="7572396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«…дошкольник не эстафета, которую передаёт семья в руки педагогов детского сада.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важен не принцип параллельности, а принцип взаимопроникновения двух социальных институтов…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Тенденция, направленная на укрепление семьи, и минимизирует общественное воспитание в пользу семейного»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(Из Концепции дошкольного воспитания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mg-fotki.yandex.ru/get/16156/142414789.a/0_ec95c_604f689d_-1-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4744" cy="23217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4857760"/>
            <a:ext cx="2677027" cy="213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450996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Разминка.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Отгадывание кроссворда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“Работа с родителями”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3554" name="Picture 2" descr="http://tvoyo-hobby.ru/wp-content/uploads/2014/07/%D0%9A%D1%80%D0%BE%D1%81%D1%81%D0%B2%D0%BE%D1%80%D0%B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71744"/>
            <a:ext cx="4331740" cy="3286148"/>
          </a:xfrm>
          <a:prstGeom prst="rect">
            <a:avLst/>
          </a:prstGeom>
          <a:noFill/>
        </p:spPr>
      </p:pic>
      <p:pic>
        <p:nvPicPr>
          <p:cNvPr id="5" name="Picture 2" descr="http://images.vector-images.com/clp2/191061/clp812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4886">
            <a:off x="6606655" y="4142175"/>
            <a:ext cx="2103113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8" y="285728"/>
          <a:ext cx="7500987" cy="6150000"/>
        </p:xfrm>
        <a:graphic>
          <a:graphicData uri="http://schemas.openxmlformats.org/drawingml/2006/table">
            <a:tbl>
              <a:tblPr/>
              <a:tblGrid>
                <a:gridCol w="347329"/>
                <a:gridCol w="299519"/>
                <a:gridCol w="400764"/>
                <a:gridCol w="400764"/>
                <a:gridCol w="400764"/>
                <a:gridCol w="260512"/>
                <a:gridCol w="140252"/>
                <a:gridCol w="250425"/>
                <a:gridCol w="150339"/>
                <a:gridCol w="348735"/>
                <a:gridCol w="397249"/>
                <a:gridCol w="107137"/>
                <a:gridCol w="355766"/>
                <a:gridCol w="385298"/>
                <a:gridCol w="497791"/>
                <a:gridCol w="467560"/>
                <a:gridCol w="107137"/>
                <a:gridCol w="107137"/>
                <a:gridCol w="107137"/>
                <a:gridCol w="387406"/>
                <a:gridCol w="404983"/>
                <a:gridCol w="387406"/>
                <a:gridCol w="414123"/>
                <a:gridCol w="375454"/>
              </a:tblGrid>
              <a:tr h="736677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7412"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677"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49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682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60"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56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5953"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3" marR="61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«Профессиональная компетентность педагога в сфере общения с родителями воспитанников»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472518" cy="2697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Задание: записать на листах содержание  профессиональной компетентности воспитателя</a:t>
            </a:r>
            <a:endParaRPr lang="ru-RU" sz="2800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357694"/>
            <a:ext cx="3429024" cy="10715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Личностные качества и установки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(личностный компонент)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5786454"/>
            <a:ext cx="4286280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4429132"/>
            <a:ext cx="3429024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786446" y="4429132"/>
            <a:ext cx="27146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(содержательный компонент)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786050" y="5786454"/>
            <a:ext cx="3786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Умения и навыки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деятельностный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компонент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us.123rf.com/450wm/tigatelu/tigatelu1411/tigatelu141100071/33887339-%D0%9C%D1%83%D0%BB%D1%8C%D1%82%D1%84%D0%B8%D0%BB%D1%8C%D0%BC-%D1%81%D0%BC%D0%B0%D0%B9%D0%BB%D0%B8%D0%BA-%D0%BF%D0%B8%D1%81%D1%8C%D0%BC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1737680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42852"/>
            <a:ext cx="8358246" cy="16430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Личностные качества и установки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(личностный компонент)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Готовность к непрерывному профессиональному совершенствованию в области общения с родителями воспитанников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Осознание собственных ошибок и трудностей в организации общения с родителями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Установка на доверительное и </a:t>
            </a:r>
            <a:r>
              <a:rPr lang="ru-RU" sz="1600" dirty="0" err="1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безоценочное</a:t>
            </a: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взаимодействие с родителями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857364"/>
            <a:ext cx="8358246" cy="19288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Знания (содержательный компонент)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 семье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 особенностях семейного воспитания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 специфике взаимодействия общественного и семейного воспитания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 методах изучения семьи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 современных формах организации общения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 методах активизации родителей.</a:t>
            </a:r>
            <a:endParaRPr lang="ru-RU" sz="16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3929066"/>
            <a:ext cx="8358246" cy="26431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Умения и навыки  (</a:t>
            </a:r>
            <a:r>
              <a:rPr lang="ru-RU" sz="1600" b="1" dirty="0" err="1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деятельностный</a:t>
            </a: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компонент)</a:t>
            </a:r>
            <a:endParaRPr lang="ru-RU" sz="16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преодолевать психологические барьеры общения 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Владение методами изучения семьи 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прогнозировать результаты развития ребенка в семье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ориентироваться в информации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конструировать программу деятельности с родителями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организовать традиционные и нетрадиционные формы общения с родителями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умения и навыки: устанавливать контакт с родителями, понимать их, сопереживать им; предвидеть результаты общения; управлять своим поведением; проявлять гибкость в общении с родителями; владеть этикетными нормами речи и поведения.</a:t>
            </a:r>
            <a:endParaRPr lang="ru-RU" sz="16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300039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Заполнить   таблицу: </a:t>
            </a:r>
            <a:r>
              <a:rPr lang="ru-RU" sz="27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Функции семьи и ДОО в современных условиях </a:t>
            </a:r>
            <a:br>
              <a:rPr lang="ru-RU" sz="27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4338" name="Picture 2" descr="http://img10.proshkolu.ru/content/media/pic/std/4000000/3058000/3057419-dcc54d1fa0341c8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-785842"/>
            <a:ext cx="3500462" cy="3750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82d47a9c9bcd8c4f2f5c7f1a60cb2678ef1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1272</Words>
  <Application>Microsoft Office PowerPoint</Application>
  <PresentationFormat>Экран (4:3)</PresentationFormat>
  <Paragraphs>269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   Разминка. Отгадывание кроссворда  “Работа с родителями” </vt:lpstr>
      <vt:lpstr>Слайд 6</vt:lpstr>
      <vt:lpstr>«Профессиональная компетентность педагога в сфере общения с родителями воспитанников»</vt:lpstr>
      <vt:lpstr>Слайд 8</vt:lpstr>
      <vt:lpstr>    Задание: Заполнить   таблицу:  Функции семьи и ДОО в современных условиях   </vt:lpstr>
      <vt:lpstr>  Функции семьи и ДОО в современных условиях </vt:lpstr>
      <vt:lpstr>Копилка педагогических идей</vt:lpstr>
      <vt:lpstr>Формы работы с родителями) </vt:lpstr>
      <vt:lpstr>Слайд 13</vt:lpstr>
      <vt:lpstr>Слайд 14</vt:lpstr>
      <vt:lpstr>Слайд 15</vt:lpstr>
      <vt:lpstr>«Рекламное агентство»</vt:lpstr>
      <vt:lpstr>«Модель педагога»</vt:lpstr>
      <vt:lpstr> Портрет педагога  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62</cp:revision>
  <dcterms:created xsi:type="dcterms:W3CDTF">2015-03-05T13:12:10Z</dcterms:created>
  <dcterms:modified xsi:type="dcterms:W3CDTF">2002-01-01T23:31:01Z</dcterms:modified>
</cp:coreProperties>
</file>