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0"/>
  </p:notesMasterIdLst>
  <p:sldIdLst>
    <p:sldId id="256" r:id="rId2"/>
    <p:sldId id="257" r:id="rId3"/>
    <p:sldId id="258" r:id="rId4"/>
    <p:sldId id="273" r:id="rId5"/>
    <p:sldId id="274" r:id="rId6"/>
    <p:sldId id="275" r:id="rId7"/>
    <p:sldId id="277" r:id="rId8"/>
    <p:sldId id="276" r:id="rId9"/>
    <p:sldId id="284" r:id="rId10"/>
    <p:sldId id="279" r:id="rId11"/>
    <p:sldId id="280" r:id="rId12"/>
    <p:sldId id="260" r:id="rId13"/>
    <p:sldId id="285" r:id="rId14"/>
    <p:sldId id="281" r:id="rId15"/>
    <p:sldId id="282" r:id="rId16"/>
    <p:sldId id="283" r:id="rId17"/>
    <p:sldId id="286" r:id="rId18"/>
    <p:sldId id="272" r:id="rId1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300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image" Target="../media/image4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B8C7BA53-1C48-49B1-A5AE-C4B333D82F92}" type="datetimeFigureOut">
              <a:rPr lang="ru-RU"/>
              <a:pPr>
                <a:defRPr/>
              </a:pPr>
              <a:t>21.05.2018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19CA87AD-7570-4011-B45F-06D39ADFFD3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551817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51ACA8-A479-449F-BB43-888C39EF5AB5}" type="datetime1">
              <a:rPr lang="ru-RU"/>
              <a:pPr>
                <a:defRPr/>
              </a:pPr>
              <a:t>21.05.2018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EB00C7-BF6B-483C-A528-FEA936DF252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9B2FF9-BF2B-436B-B7A5-0B5966C0DFB8}" type="datetime1">
              <a:rPr lang="ru-RU"/>
              <a:pPr>
                <a:defRPr/>
              </a:pPr>
              <a:t>21.05.2018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F7D503-F683-40FC-8B00-8BFD8D0CC9B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9AE01B-5668-4B3A-BAD1-A0245B287AC2}" type="datetime1">
              <a:rPr lang="ru-RU"/>
              <a:pPr>
                <a:defRPr/>
              </a:pPr>
              <a:t>21.05.2018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B5F097-AD2F-4D22-A76B-1D027D98827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E49911-14B3-4056-8B79-54B13C7CC763}" type="datetime1">
              <a:rPr lang="ru-RU"/>
              <a:pPr>
                <a:defRPr/>
              </a:pPr>
              <a:t>21.05.2018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D7CED2-A156-498E-809A-10BBB3C725A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6052DA-E9C3-4690-A9A5-5D3EA0A12C20}" type="datetime1">
              <a:rPr lang="ru-RU"/>
              <a:pPr>
                <a:defRPr/>
              </a:pPr>
              <a:t>21.05.2018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0A258C-6FD2-4368-96C7-86B24477353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929BA0-BE23-4234-84FE-08E979204CE3}" type="datetime1">
              <a:rPr lang="ru-RU"/>
              <a:pPr>
                <a:defRPr/>
              </a:pPr>
              <a:t>21.05.2018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8C033D-908E-4764-A993-90F8C812D82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C77222-E056-4371-8F3A-16FFB6C065C5}" type="datetime1">
              <a:rPr lang="ru-RU"/>
              <a:pPr>
                <a:defRPr/>
              </a:pPr>
              <a:t>21.05.2018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A3B817-F880-42E7-AFFA-7495E0E6B63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B12193-0F59-4234-BDE5-2F1CD8ABE65F}" type="datetime1">
              <a:rPr lang="ru-RU"/>
              <a:pPr>
                <a:defRPr/>
              </a:pPr>
              <a:t>21.05.2018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8A7315-9A53-480B-8982-47832014371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901E17-A56E-46A7-851D-F775FDD8B734}" type="datetime1">
              <a:rPr lang="ru-RU"/>
              <a:pPr>
                <a:defRPr/>
              </a:pPr>
              <a:t>21.05.2018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C1D981-3AD2-4986-952F-DDC4BA61751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5002DE-3C2A-4A64-8164-C934FAE72F1F}" type="datetime1">
              <a:rPr lang="ru-RU"/>
              <a:pPr>
                <a:defRPr/>
              </a:pPr>
              <a:t>21.05.2018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3B514B-6071-44E6-BA30-436A3E6591D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940BE3-8486-4C2A-A450-7BADB391DF4D}" type="datetime1">
              <a:rPr lang="ru-RU"/>
              <a:pPr>
                <a:defRPr/>
              </a:pPr>
              <a:t>21.05.2018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8151FE-8F3B-43E1-BBD4-7DC7694D154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8306337A-EE6B-44E4-A7A5-3422104E5705}" type="datetime1">
              <a:rPr lang="ru-RU"/>
              <a:pPr>
                <a:defRPr/>
              </a:pPr>
              <a:t>21.05.2018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79B643C7-F835-4655-8F66-EDE5A6A032E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6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gi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5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4.wmf"/><Relationship Id="rId4" Type="http://schemas.openxmlformats.org/officeDocument/2006/relationships/oleObject" Target="../embeddings/oleObject1.bin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>
          <a:xfrm>
            <a:off x="685800" y="548680"/>
            <a:ext cx="7772400" cy="3051771"/>
          </a:xfrm>
        </p:spPr>
        <p:txBody>
          <a:bodyPr/>
          <a:lstStyle/>
          <a:p>
            <a:r>
              <a:rPr lang="ru-RU" sz="4000" dirty="0"/>
              <a:t/>
            </a:r>
            <a:br>
              <a:rPr lang="ru-RU" sz="4000" dirty="0"/>
            </a:b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/>
              <a:t/>
            </a:r>
            <a:br>
              <a:rPr lang="ru-RU" sz="4000" dirty="0"/>
            </a:b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b="1" i="1" dirty="0" smtClean="0">
                <a:solidFill>
                  <a:schemeClr val="accent2">
                    <a:lumMod val="50000"/>
                  </a:schemeClr>
                </a:solidFill>
                <a:latin typeface="Palatino Linotype" panose="02040502050505030304" pitchFamily="18" charset="0"/>
              </a:rPr>
              <a:t>«</a:t>
            </a:r>
            <a:r>
              <a:rPr lang="ru-RU" b="1" i="1" dirty="0">
                <a:solidFill>
                  <a:schemeClr val="accent2">
                    <a:lumMod val="50000"/>
                  </a:schemeClr>
                </a:solidFill>
                <a:latin typeface="Palatino Linotype" panose="02040502050505030304" pitchFamily="18" charset="0"/>
              </a:rPr>
              <a:t>Я слышу – я забываю, </a:t>
            </a:r>
            <a:br>
              <a:rPr lang="ru-RU" b="1" i="1" dirty="0">
                <a:solidFill>
                  <a:schemeClr val="accent2">
                    <a:lumMod val="50000"/>
                  </a:schemeClr>
                </a:solidFill>
                <a:latin typeface="Palatino Linotype" panose="02040502050505030304" pitchFamily="18" charset="0"/>
              </a:rPr>
            </a:br>
            <a:r>
              <a:rPr lang="ru-RU" b="1" i="1" dirty="0">
                <a:solidFill>
                  <a:schemeClr val="accent2">
                    <a:lumMod val="50000"/>
                  </a:schemeClr>
                </a:solidFill>
                <a:latin typeface="Palatino Linotype" panose="02040502050505030304" pitchFamily="18" charset="0"/>
              </a:rPr>
              <a:t>я вижу – я запоминаю,         </a:t>
            </a:r>
            <a:br>
              <a:rPr lang="ru-RU" b="1" i="1" dirty="0">
                <a:solidFill>
                  <a:schemeClr val="accent2">
                    <a:lumMod val="50000"/>
                  </a:schemeClr>
                </a:solidFill>
                <a:latin typeface="Palatino Linotype" panose="02040502050505030304" pitchFamily="18" charset="0"/>
              </a:rPr>
            </a:br>
            <a:r>
              <a:rPr lang="ru-RU" b="1" i="1" dirty="0">
                <a:solidFill>
                  <a:schemeClr val="accent2">
                    <a:lumMod val="50000"/>
                  </a:schemeClr>
                </a:solidFill>
                <a:latin typeface="Palatino Linotype" panose="02040502050505030304" pitchFamily="18" charset="0"/>
              </a:rPr>
              <a:t>	я делаю – я понимаю»</a:t>
            </a:r>
            <a:br>
              <a:rPr lang="ru-RU" b="1" i="1" dirty="0">
                <a:solidFill>
                  <a:schemeClr val="accent2">
                    <a:lumMod val="50000"/>
                  </a:schemeClr>
                </a:solidFill>
                <a:latin typeface="Palatino Linotype" panose="02040502050505030304" pitchFamily="18" charset="0"/>
              </a:rPr>
            </a:br>
            <a:r>
              <a:rPr lang="ru-RU" sz="4000" b="1" i="1" dirty="0" smtClean="0">
                <a:solidFill>
                  <a:schemeClr val="accent2">
                    <a:lumMod val="50000"/>
                  </a:schemeClr>
                </a:solidFill>
                <a:latin typeface="Palatino Linotype" panose="02040502050505030304" pitchFamily="18" charset="0"/>
              </a:rPr>
              <a:t/>
            </a:r>
            <a:br>
              <a:rPr lang="ru-RU" sz="4000" b="1" i="1" dirty="0" smtClean="0">
                <a:solidFill>
                  <a:schemeClr val="accent2">
                    <a:lumMod val="50000"/>
                  </a:schemeClr>
                </a:solidFill>
                <a:latin typeface="Palatino Linotype" panose="02040502050505030304" pitchFamily="18" charset="0"/>
              </a:rPr>
            </a:br>
            <a:r>
              <a:rPr lang="ru-RU" sz="3600" i="1" dirty="0">
                <a:latin typeface="Bookman Old Style" panose="02050604050505020204" pitchFamily="18" charset="0"/>
              </a:rPr>
              <a:t/>
            </a:r>
            <a:br>
              <a:rPr lang="ru-RU" sz="3600" i="1" dirty="0">
                <a:latin typeface="Bookman Old Style" panose="02050604050505020204" pitchFamily="18" charset="0"/>
              </a:rPr>
            </a:br>
            <a:r>
              <a:rPr lang="ru-RU" sz="3600" i="1" dirty="0" smtClean="0">
                <a:latin typeface="Bookman Old Style" panose="02050604050505020204" pitchFamily="18" charset="0"/>
              </a:rPr>
              <a:t>                       </a:t>
            </a:r>
            <a:r>
              <a:rPr lang="ru-RU" sz="3200" i="1" dirty="0" smtClean="0">
                <a:solidFill>
                  <a:schemeClr val="accent2">
                    <a:lumMod val="50000"/>
                  </a:schemeClr>
                </a:solidFill>
                <a:latin typeface="Palatino Linotype" panose="02040502050505030304" pitchFamily="18" charset="0"/>
              </a:rPr>
              <a:t>Китайская </a:t>
            </a:r>
            <a:r>
              <a:rPr lang="ru-RU" sz="3200" i="1" dirty="0">
                <a:solidFill>
                  <a:schemeClr val="accent2">
                    <a:lumMod val="50000"/>
                  </a:schemeClr>
                </a:solidFill>
                <a:latin typeface="Palatino Linotype" panose="02040502050505030304" pitchFamily="18" charset="0"/>
              </a:rPr>
              <a:t>мудрость</a:t>
            </a:r>
            <a:endParaRPr lang="ru-RU" sz="3200" i="1" dirty="0" smtClean="0">
              <a:solidFill>
                <a:schemeClr val="accent2">
                  <a:lumMod val="50000"/>
                </a:schemeClr>
              </a:solidFill>
              <a:latin typeface="Palatino Linotype" panose="02040502050505030304" pitchFamily="18" charset="0"/>
            </a:endParaRPr>
          </a:p>
        </p:txBody>
      </p:sp>
      <p:pic>
        <p:nvPicPr>
          <p:cNvPr id="2053" name="Picture 11" descr="H:\Documents and Settings\Aida\Рабочий стол\текстуры и фоны, клипарты\новеньки картинки\office hilighter roll a hc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63" y="4929188"/>
            <a:ext cx="1309687" cy="1309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435280" cy="922114"/>
          </a:xfrm>
        </p:spPr>
        <p:txBody>
          <a:bodyPr/>
          <a:lstStyle/>
          <a:p>
            <a:r>
              <a:rPr lang="ru-RU" sz="4000" b="1" i="1" dirty="0" smtClean="0">
                <a:solidFill>
                  <a:schemeClr val="accent2">
                    <a:lumMod val="50000"/>
                  </a:schemeClr>
                </a:solidFill>
                <a:latin typeface="Palatino Linotype" panose="02040502050505030304" pitchFamily="18" charset="0"/>
              </a:rPr>
              <a:t>3.Степень числа. Свойства степеней.</a:t>
            </a:r>
            <a:endParaRPr lang="ru-RU" sz="4000" b="1" i="1" dirty="0">
              <a:solidFill>
                <a:schemeClr val="accent2">
                  <a:lumMod val="50000"/>
                </a:schemeClr>
              </a:solidFill>
              <a:latin typeface="Palatino Linotype" panose="020405020505050303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412776"/>
                <a:ext cx="8229600" cy="4713387"/>
              </a:xfrm>
            </p:spPr>
            <p:txBody>
              <a:bodyPr/>
              <a:lstStyle/>
              <a:p>
                <a:pPr marL="0" indent="0">
                  <a:buNone/>
                </a:pPr>
                <a:r>
                  <a:rPr lang="ru-RU" dirty="0" smtClean="0"/>
                  <a:t>   </a:t>
                </a:r>
                <a:r>
                  <a:rPr lang="ru-RU" i="1" dirty="0" smtClean="0">
                    <a:solidFill>
                      <a:schemeClr val="accent2">
                        <a:lumMod val="50000"/>
                      </a:schemeClr>
                    </a:solidFill>
                    <a:latin typeface="Palatino Linotype" panose="02040502050505030304" pitchFamily="18" charset="0"/>
                  </a:rPr>
                  <a:t>Выполнить действия</a:t>
                </a:r>
              </a:p>
              <a:p>
                <a:pPr marL="0" indent="0">
                  <a:buNone/>
                </a:pPr>
                <a:r>
                  <a:rPr lang="ru-RU" i="1" dirty="0" smtClean="0">
                    <a:solidFill>
                      <a:schemeClr val="tx1"/>
                    </a:solidFill>
                    <a:latin typeface="Palatino Linotype" panose="02040502050505030304" pitchFamily="18" charset="0"/>
                  </a:rPr>
                  <a:t> </a:t>
                </a:r>
                <a:r>
                  <a:rPr lang="ru-RU" i="1" dirty="0" smtClean="0">
                    <a:solidFill>
                      <a:schemeClr val="tx1"/>
                    </a:solidFill>
                    <a:latin typeface="Palatino Linotype" panose="02040502050505030304" pitchFamily="18" charset="0"/>
                  </a:rPr>
                  <a:t>    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ru-RU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7</m:t>
                        </m:r>
                      </m:e>
                      <m:sup>
                        <m:r>
                          <a:rPr lang="ru-RU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ru-RU" i="1" dirty="0" smtClean="0">
                    <a:solidFill>
                      <a:schemeClr val="tx1"/>
                    </a:solidFill>
                    <a:latin typeface="Palatino Linotype" panose="02040502050505030304" pitchFamily="18" charset="0"/>
                  </a:rPr>
                  <a:t> ; 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ru-RU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8</m:t>
                        </m:r>
                      </m:e>
                      <m:sup>
                        <m:r>
                          <a:rPr lang="ru-RU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ru-RU" b="0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;</m:t>
                    </m:r>
                  </m:oMath>
                </a14:m>
                <a:r>
                  <a:rPr lang="ru-RU" i="1" dirty="0" smtClean="0">
                    <a:solidFill>
                      <a:schemeClr val="tx1"/>
                    </a:solidFill>
                    <a:latin typeface="Palatino Linotype" panose="02040502050505030304" pitchFamily="18" charset="0"/>
                  </a:rPr>
                  <a:t> 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ru-RU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(2ху)</m:t>
                        </m:r>
                      </m:e>
                      <m:sup>
                        <m:r>
                          <a:rPr lang="ru-RU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ru-RU" i="1" dirty="0" smtClean="0">
                    <a:solidFill>
                      <a:schemeClr val="tx1"/>
                    </a:solidFill>
                    <a:latin typeface="Palatino Linotype" panose="02040502050505030304" pitchFamily="18" charset="0"/>
                  </a:rPr>
                  <a:t> ;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ru-RU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(зу)</m:t>
                        </m:r>
                      </m:e>
                      <m:sup>
                        <m:r>
                          <a:rPr lang="ru-RU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ru-RU" i="1" dirty="0" smtClean="0">
                    <a:solidFill>
                      <a:schemeClr val="tx1"/>
                    </a:solidFill>
                    <a:latin typeface="Palatino Linotype" panose="02040502050505030304" pitchFamily="18" charset="0"/>
                  </a:rPr>
                  <a:t> ;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ru-RU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(−6ав)</m:t>
                        </m:r>
                      </m:e>
                      <m:sup>
                        <m:r>
                          <a:rPr lang="ru-RU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ru-RU" i="1" dirty="0" smtClean="0">
                    <a:solidFill>
                      <a:schemeClr val="tx1"/>
                    </a:solidFill>
                    <a:latin typeface="Palatino Linotype" panose="02040502050505030304" pitchFamily="18" charset="0"/>
                  </a:rPr>
                  <a:t> ;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ru-RU" i="1" dirty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ru-RU" b="0" i="1" dirty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(а</m:t>
                            </m:r>
                          </m:e>
                          <m:sup>
                            <m:r>
                              <a:rPr lang="ru-RU" b="0" i="1" dirty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3</m:t>
                            </m:r>
                          </m:sup>
                        </m:sSup>
                        <m:r>
                          <a:rPr lang="ru-RU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)</m:t>
                        </m:r>
                      </m:e>
                      <m:sup>
                        <m:r>
                          <a:rPr lang="ru-RU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ru-RU" i="1" dirty="0" smtClean="0">
                    <a:solidFill>
                      <a:schemeClr val="accent2">
                        <a:lumMod val="50000"/>
                      </a:schemeClr>
                    </a:solidFill>
                    <a:latin typeface="Palatino Linotype" panose="02040502050505030304" pitchFamily="18" charset="0"/>
                  </a:rPr>
                  <a:t> </a:t>
                </a:r>
              </a:p>
              <a:p>
                <a:pPr marL="0" indent="0">
                  <a:buNone/>
                </a:pPr>
                <a:r>
                  <a:rPr lang="ru-RU" i="1" dirty="0">
                    <a:solidFill>
                      <a:schemeClr val="accent2">
                        <a:lumMod val="50000"/>
                      </a:schemeClr>
                    </a:solidFill>
                    <a:latin typeface="Palatino Linotype" panose="02040502050505030304" pitchFamily="18" charset="0"/>
                  </a:rPr>
                  <a:t> </a:t>
                </a:r>
                <a:r>
                  <a:rPr lang="ru-RU" i="1" dirty="0" smtClean="0">
                    <a:solidFill>
                      <a:schemeClr val="accent2">
                        <a:lumMod val="50000"/>
                      </a:schemeClr>
                    </a:solidFill>
                    <a:latin typeface="Palatino Linotype" panose="02040502050505030304" pitchFamily="18" charset="0"/>
                  </a:rPr>
                  <a:t>  Представьте в виде квадрата</a:t>
                </a:r>
              </a:p>
              <a:p>
                <a:pPr marL="0" indent="0">
                  <a:buNone/>
                </a:pPr>
                <a:r>
                  <a:rPr lang="ru-RU" i="1" dirty="0">
                    <a:solidFill>
                      <a:schemeClr val="accent2">
                        <a:lumMod val="50000"/>
                      </a:schemeClr>
                    </a:solidFill>
                    <a:latin typeface="Palatino Linotype" panose="02040502050505030304" pitchFamily="18" charset="0"/>
                  </a:rPr>
                  <a:t> </a:t>
                </a:r>
                <a:r>
                  <a:rPr lang="ru-RU" i="1" dirty="0" smtClean="0">
                    <a:solidFill>
                      <a:schemeClr val="accent2">
                        <a:lumMod val="50000"/>
                      </a:schemeClr>
                    </a:solidFill>
                    <a:latin typeface="Palatino Linotype" panose="02040502050505030304" pitchFamily="18" charset="0"/>
                  </a:rPr>
                  <a:t>  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ru-RU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25а</m:t>
                        </m:r>
                      </m:e>
                      <m:sup>
                        <m:r>
                          <a:rPr lang="ru-RU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ru-RU" i="1" dirty="0" smtClean="0">
                    <a:solidFill>
                      <a:schemeClr val="tx1"/>
                    </a:solidFill>
                    <a:latin typeface="Palatino Linotype" panose="02040502050505030304" pitchFamily="18" charset="0"/>
                  </a:rPr>
                  <a:t> ;  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ru-RU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36в</m:t>
                        </m:r>
                      </m:e>
                      <m:sup>
                        <m:r>
                          <a:rPr lang="ru-RU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ru-RU" i="1" dirty="0" smtClean="0">
                    <a:solidFill>
                      <a:schemeClr val="tx1"/>
                    </a:solidFill>
                    <a:latin typeface="Palatino Linotype" panose="02040502050505030304" pitchFamily="18" charset="0"/>
                  </a:rPr>
                  <a:t> ;  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ru-RU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100а</m:t>
                        </m:r>
                      </m:e>
                      <m:sup>
                        <m:r>
                          <a:rPr lang="ru-RU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sSup>
                      <m:sSupPr>
                        <m:ctrlPr>
                          <a:rPr lang="ru-RU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ru-RU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в</m:t>
                        </m:r>
                      </m:e>
                      <m:sup>
                        <m:r>
                          <a:rPr lang="ru-RU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ru-RU" i="1" dirty="0" smtClean="0">
                    <a:solidFill>
                      <a:schemeClr val="tx1"/>
                    </a:solidFill>
                    <a:latin typeface="Palatino Linotype" panose="02040502050505030304" pitchFamily="18" charset="0"/>
                  </a:rPr>
                  <a:t> ;    1,44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ru-RU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у</m:t>
                        </m:r>
                      </m:e>
                      <m:sup>
                        <m:r>
                          <a:rPr lang="ru-RU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ru-RU" i="1" dirty="0" smtClean="0">
                    <a:solidFill>
                      <a:schemeClr val="tx1"/>
                    </a:solidFill>
                    <a:latin typeface="Palatino Linotype" panose="02040502050505030304" pitchFamily="18" charset="0"/>
                  </a:rPr>
                  <a:t> </a:t>
                </a:r>
              </a:p>
              <a:p>
                <a:pPr marL="0" indent="0">
                  <a:buNone/>
                </a:pPr>
                <a:r>
                  <a:rPr lang="ru-RU" i="1" dirty="0">
                    <a:solidFill>
                      <a:schemeClr val="accent2">
                        <a:lumMod val="50000"/>
                      </a:schemeClr>
                    </a:solidFill>
                    <a:latin typeface="Palatino Linotype" panose="02040502050505030304" pitchFamily="18" charset="0"/>
                  </a:rPr>
                  <a:t> </a:t>
                </a:r>
                <a:r>
                  <a:rPr lang="ru-RU" i="1" dirty="0" smtClean="0">
                    <a:solidFill>
                      <a:schemeClr val="accent2">
                        <a:lumMod val="50000"/>
                      </a:schemeClr>
                    </a:solidFill>
                    <a:latin typeface="Palatino Linotype" panose="02040502050505030304" pitchFamily="18" charset="0"/>
                  </a:rPr>
                  <a:t>  Записать в порядке возрастания</a:t>
                </a:r>
              </a:p>
              <a:p>
                <a:pPr marL="0" indent="0">
                  <a:buNone/>
                </a:pPr>
                <a:r>
                  <a:rPr lang="ru-RU" i="1" dirty="0" smtClean="0">
                    <a:solidFill>
                      <a:schemeClr val="tx1"/>
                    </a:solidFill>
                    <a:latin typeface="Palatino Linotype" panose="02040502050505030304" pitchFamily="18" charset="0"/>
                  </a:rPr>
                  <a:t> </a:t>
                </a:r>
                <a:r>
                  <a:rPr lang="ru-RU" i="1" dirty="0" smtClean="0">
                    <a:solidFill>
                      <a:schemeClr val="tx1"/>
                    </a:solidFill>
                    <a:latin typeface="Palatino Linotype" panose="02040502050505030304" pitchFamily="18" charset="0"/>
                  </a:rPr>
                  <a:t>    а)   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ru-RU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(−2)</m:t>
                        </m:r>
                      </m:e>
                      <m:sup>
                        <m:r>
                          <a:rPr lang="ru-RU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</m:sup>
                    </m:sSup>
                  </m:oMath>
                </a14:m>
                <a:r>
                  <a:rPr lang="ru-RU" i="1" dirty="0" smtClean="0">
                    <a:solidFill>
                      <a:schemeClr val="tx1"/>
                    </a:solidFill>
                    <a:latin typeface="Palatino Linotype" panose="02040502050505030304" pitchFamily="18" charset="0"/>
                  </a:rPr>
                  <a:t> ; 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ru-RU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e>
                      <m:sup>
                        <m:r>
                          <a:rPr lang="ru-RU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4</m:t>
                        </m:r>
                      </m:sup>
                    </m:sSup>
                  </m:oMath>
                </a14:m>
                <a:r>
                  <a:rPr lang="ru-RU" i="1" dirty="0" smtClean="0">
                    <a:solidFill>
                      <a:schemeClr val="tx1"/>
                    </a:solidFill>
                    <a:latin typeface="Palatino Linotype" panose="02040502050505030304" pitchFamily="18" charset="0"/>
                  </a:rPr>
                  <a:t> ;  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ru-RU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(−2)</m:t>
                        </m:r>
                      </m:e>
                      <m:sup>
                        <m:r>
                          <a:rPr lang="ru-RU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p>
                  </m:oMath>
                </a14:m>
                <a:r>
                  <a:rPr lang="ru-RU" i="1" dirty="0" smtClean="0">
                    <a:solidFill>
                      <a:schemeClr val="tx1"/>
                    </a:solidFill>
                    <a:latin typeface="Palatino Linotype" panose="02040502050505030304" pitchFamily="18" charset="0"/>
                  </a:rPr>
                  <a:t>  ; 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ru-RU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(−2)</m:t>
                        </m:r>
                      </m:e>
                      <m:sup>
                        <m:r>
                          <a:rPr lang="ru-RU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−2</m:t>
                        </m:r>
                      </m:sup>
                    </m:sSup>
                  </m:oMath>
                </a14:m>
                <a:r>
                  <a:rPr lang="ru-RU" i="1" dirty="0" smtClean="0">
                    <a:solidFill>
                      <a:schemeClr val="tx1"/>
                    </a:solidFill>
                    <a:latin typeface="Palatino Linotype" panose="02040502050505030304" pitchFamily="18" charset="0"/>
                  </a:rPr>
                  <a:t> </a:t>
                </a:r>
              </a:p>
              <a:p>
                <a:pPr marL="0" indent="0">
                  <a:buNone/>
                </a:pPr>
                <a:r>
                  <a:rPr lang="ru-RU" i="1" dirty="0">
                    <a:solidFill>
                      <a:schemeClr val="tx1"/>
                    </a:solidFill>
                    <a:latin typeface="Palatino Linotype" panose="02040502050505030304" pitchFamily="18" charset="0"/>
                  </a:rPr>
                  <a:t> </a:t>
                </a:r>
                <a:r>
                  <a:rPr lang="ru-RU" i="1" dirty="0" smtClean="0">
                    <a:solidFill>
                      <a:schemeClr val="tx1"/>
                    </a:solidFill>
                    <a:latin typeface="Palatino Linotype" panose="02040502050505030304" pitchFamily="18" charset="0"/>
                  </a:rPr>
                  <a:t>           б)  (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f>
                          <m:fPr>
                            <m:ctrlPr>
                              <a:rPr lang="ru-RU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ru-RU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a:rPr lang="ru-RU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den>
                        </m:f>
                        <m:r>
                          <a:rPr lang="ru-RU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)</m:t>
                        </m:r>
                      </m:e>
                      <m:sup>
                        <m:r>
                          <a:rPr lang="ru-RU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−1</m:t>
                        </m:r>
                      </m:sup>
                    </m:sSup>
                  </m:oMath>
                </a14:m>
                <a:r>
                  <a:rPr lang="ru-RU" i="1" dirty="0" smtClean="0">
                    <a:solidFill>
                      <a:schemeClr val="tx1"/>
                    </a:solidFill>
                    <a:latin typeface="Palatino Linotype" panose="02040502050505030304" pitchFamily="18" charset="0"/>
                  </a:rPr>
                  <a:t> ;  (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f>
                          <m:fPr>
                            <m:ctrlPr>
                              <a:rPr lang="ru-RU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ru-RU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a:rPr lang="ru-RU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den>
                        </m:f>
                        <m:r>
                          <a:rPr lang="ru-RU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)</m:t>
                        </m:r>
                      </m:e>
                      <m:sup>
                        <m:r>
                          <a:rPr lang="ru-RU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p>
                  </m:oMath>
                </a14:m>
                <a:r>
                  <a:rPr lang="ru-RU" i="1" dirty="0" smtClean="0">
                    <a:solidFill>
                      <a:schemeClr val="tx1"/>
                    </a:solidFill>
                    <a:latin typeface="Palatino Linotype" panose="02040502050505030304" pitchFamily="18" charset="0"/>
                  </a:rPr>
                  <a:t> ;  (-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f>
                          <m:fPr>
                            <m:ctrlPr>
                              <a:rPr lang="ru-RU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ru-RU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a:rPr lang="ru-RU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den>
                        </m:f>
                        <m:r>
                          <a:rPr lang="ru-RU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)</m:t>
                        </m:r>
                      </m:e>
                      <m:sup>
                        <m:r>
                          <a:rPr lang="ru-RU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4</m:t>
                        </m:r>
                      </m:sup>
                    </m:sSup>
                  </m:oMath>
                </a14:m>
                <a:r>
                  <a:rPr lang="ru-RU" i="1" dirty="0" smtClean="0">
                    <a:solidFill>
                      <a:schemeClr val="tx1"/>
                    </a:solidFill>
                    <a:latin typeface="Palatino Linotype" panose="02040502050505030304" pitchFamily="18" charset="0"/>
                  </a:rPr>
                  <a:t> ;  (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f>
                          <m:fPr>
                            <m:ctrlPr>
                              <a:rPr lang="ru-RU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ru-RU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a:rPr lang="ru-RU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den>
                        </m:f>
                        <m:r>
                          <a:rPr lang="ru-RU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)</m:t>
                        </m:r>
                      </m:e>
                      <m:sup>
                        <m:r>
                          <a:rPr lang="ru-RU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</m:sup>
                    </m:sSup>
                  </m:oMath>
                </a14:m>
                <a:endParaRPr lang="ru-RU" i="1" dirty="0">
                  <a:solidFill>
                    <a:schemeClr val="accent2">
                      <a:lumMod val="50000"/>
                    </a:schemeClr>
                  </a:solidFill>
                  <a:latin typeface="Palatino Linotype" panose="02040502050505030304" pitchFamily="18" charset="0"/>
                </a:endParaRPr>
              </a:p>
            </p:txBody>
          </p:sp>
        </mc:Choice>
        <mc:Fallback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412776"/>
                <a:ext cx="8229600" cy="4713387"/>
              </a:xfrm>
              <a:blipFill rotWithShape="0">
                <a:blip r:embed="rId2"/>
                <a:stretch>
                  <a:fillRect t="-1682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CE49911-14B3-4056-8B79-54B13C7CC763}" type="datetime1">
              <a:rPr lang="ru-RU" smtClean="0"/>
              <a:pPr>
                <a:defRPr/>
              </a:pPr>
              <a:t>21.05.2018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AD7CED2-A156-498E-809A-10BBB3C725A1}" type="slidenum">
              <a:rPr lang="ru-RU" smtClean="0"/>
              <a:pPr>
                <a:defRPr/>
              </a:pPr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8831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/>
          <a:lstStyle/>
          <a:p>
            <a:r>
              <a:rPr lang="ru-RU" b="1" i="1" dirty="0" smtClean="0">
                <a:solidFill>
                  <a:schemeClr val="accent2">
                    <a:lumMod val="50000"/>
                  </a:schemeClr>
                </a:solidFill>
                <a:latin typeface="Palatino Linotype" panose="02040502050505030304" pitchFamily="18" charset="0"/>
              </a:rPr>
              <a:t>4. Системы уравнений</a:t>
            </a:r>
            <a:endParaRPr lang="ru-RU" b="1" i="1" dirty="0">
              <a:solidFill>
                <a:schemeClr val="accent2">
                  <a:lumMod val="50000"/>
                </a:schemeClr>
              </a:solidFill>
              <a:latin typeface="Palatino Linotype" panose="020405020505050303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229600" cy="5073427"/>
              </a:xfrm>
            </p:spPr>
            <p:txBody>
              <a:bodyPr/>
              <a:lstStyle/>
              <a:p>
                <a:pPr marL="0" indent="0">
                  <a:buNone/>
                </a:pPr>
                <a:r>
                  <a:rPr lang="ru-RU" dirty="0" smtClean="0"/>
                  <a:t> </a:t>
                </a:r>
                <a:r>
                  <a:rPr lang="ru-RU" i="1" dirty="0" smtClean="0">
                    <a:solidFill>
                      <a:schemeClr val="accent2">
                        <a:lumMod val="50000"/>
                      </a:schemeClr>
                    </a:solidFill>
                    <a:latin typeface="Palatino Linotype" panose="02040502050505030304" pitchFamily="18" charset="0"/>
                  </a:rPr>
                  <a:t>Выразить одну переменную через   другую</a:t>
                </a:r>
              </a:p>
              <a:p>
                <a:pPr marL="0" indent="0">
                  <a:buNone/>
                </a:pPr>
                <a:r>
                  <a:rPr lang="ru-RU" i="1" dirty="0">
                    <a:solidFill>
                      <a:schemeClr val="accent2">
                        <a:lumMod val="50000"/>
                      </a:schemeClr>
                    </a:solidFill>
                    <a:latin typeface="Palatino Linotype" panose="02040502050505030304" pitchFamily="18" charset="0"/>
                  </a:rPr>
                  <a:t> </a:t>
                </a:r>
                <a:r>
                  <a:rPr lang="ru-RU" i="1" dirty="0" smtClean="0">
                    <a:solidFill>
                      <a:schemeClr val="accent2">
                        <a:lumMod val="50000"/>
                      </a:schemeClr>
                    </a:solidFill>
                    <a:latin typeface="Palatino Linotype" panose="02040502050505030304" pitchFamily="18" charset="0"/>
                  </a:rPr>
                  <a:t>  </a:t>
                </a:r>
                <a:r>
                  <a:rPr lang="ru-RU" i="1" dirty="0" smtClean="0">
                    <a:latin typeface="Palatino Linotype" panose="02040502050505030304" pitchFamily="18" charset="0"/>
                  </a:rPr>
                  <a:t>а – 0,3в = 2  ;   12а – в = 17 ;   5а + в = -8</a:t>
                </a:r>
              </a:p>
              <a:p>
                <a:pPr marL="0" indent="0">
                  <a:buNone/>
                </a:pPr>
                <a:r>
                  <a:rPr lang="ru-RU" i="1" dirty="0">
                    <a:latin typeface="Palatino Linotype" panose="02040502050505030304" pitchFamily="18" charset="0"/>
                  </a:rPr>
                  <a:t> </a:t>
                </a:r>
                <a:r>
                  <a:rPr lang="ru-RU" i="1" dirty="0" smtClean="0">
                    <a:latin typeface="Palatino Linotype" panose="02040502050505030304" pitchFamily="18" charset="0"/>
                  </a:rPr>
                  <a:t>   4а + 5в = 9</a:t>
                </a:r>
              </a:p>
              <a:p>
                <a:pPr marL="0" indent="0">
                  <a:buNone/>
                </a:pPr>
                <a:r>
                  <a:rPr lang="ru-RU" i="1" dirty="0" smtClean="0">
                    <a:solidFill>
                      <a:schemeClr val="accent2">
                        <a:lumMod val="50000"/>
                      </a:schemeClr>
                    </a:solidFill>
                    <a:latin typeface="Palatino Linotype" panose="02040502050505030304" pitchFamily="18" charset="0"/>
                  </a:rPr>
                  <a:t>Решить систему способом подстановки, способом сложения, методом </a:t>
                </a:r>
                <a:r>
                  <a:rPr lang="ru-RU" i="1" dirty="0" err="1" smtClean="0">
                    <a:solidFill>
                      <a:schemeClr val="accent2">
                        <a:lumMod val="50000"/>
                      </a:schemeClr>
                    </a:solidFill>
                    <a:latin typeface="Palatino Linotype" panose="02040502050505030304" pitchFamily="18" charset="0"/>
                  </a:rPr>
                  <a:t>Крамера</a:t>
                </a:r>
                <a:endParaRPr lang="ru-RU" i="1" dirty="0" smtClean="0">
                  <a:solidFill>
                    <a:schemeClr val="accent2">
                      <a:lumMod val="50000"/>
                    </a:schemeClr>
                  </a:solidFill>
                  <a:latin typeface="Palatino Linotype" panose="02040502050505030304" pitchFamily="18" charset="0"/>
                </a:endParaRPr>
              </a:p>
              <a:p>
                <a:pPr marL="0" indent="0">
                  <a:buNone/>
                </a:pPr>
                <a:r>
                  <a:rPr lang="ru-RU" i="1" dirty="0" smtClean="0">
                    <a:solidFill>
                      <a:schemeClr val="tx1"/>
                    </a:solidFill>
                    <a:latin typeface="Palatino Linotype" panose="02040502050505030304" pitchFamily="18" charset="0"/>
                  </a:rPr>
                  <a:t> </a:t>
                </a:r>
                <a:r>
                  <a:rPr lang="ru-RU" i="1" dirty="0" smtClean="0">
                    <a:solidFill>
                      <a:schemeClr val="tx1"/>
                    </a:solidFill>
                    <a:latin typeface="Palatino Linotype" panose="02040502050505030304" pitchFamily="18" charset="0"/>
                  </a:rPr>
                  <a:t>           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ru-RU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ru-RU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eqArrPr>
                          <m:e>
                            <m:r>
                              <a:rPr lang="ru-RU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 х −4у=−1</m:t>
                            </m:r>
                          </m:e>
                          <m:e>
                            <m:r>
                              <a:rPr lang="ru-RU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3х −у=8</m:t>
                            </m:r>
                          </m:e>
                        </m:eqArr>
                      </m:e>
                    </m:d>
                  </m:oMath>
                </a14:m>
                <a:endParaRPr lang="ru-RU" sz="3600" i="1" dirty="0">
                  <a:solidFill>
                    <a:schemeClr val="accent2">
                      <a:lumMod val="50000"/>
                    </a:schemeClr>
                  </a:solidFill>
                  <a:latin typeface="Palatino Linotype" panose="02040502050505030304" pitchFamily="18" charset="0"/>
                </a:endParaRPr>
              </a:p>
            </p:txBody>
          </p:sp>
        </mc:Choice>
        <mc:Fallback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229600" cy="5073427"/>
              </a:xfrm>
              <a:blipFill rotWithShape="0">
                <a:blip r:embed="rId2"/>
                <a:stretch>
                  <a:fillRect l="-1852" t="-156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CE49911-14B3-4056-8B79-54B13C7CC763}" type="datetime1">
              <a:rPr lang="ru-RU" smtClean="0"/>
              <a:pPr>
                <a:defRPr/>
              </a:pPr>
              <a:t>21.05.2018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AD7CED2-A156-498E-809A-10BBB3C725A1}" type="slidenum">
              <a:rPr lang="ru-RU" smtClean="0"/>
              <a:pPr>
                <a:defRPr/>
              </a:pPr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6667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 smtClean="0">
                <a:solidFill>
                  <a:schemeClr val="accent2">
                    <a:lumMod val="50000"/>
                  </a:schemeClr>
                </a:solidFill>
                <a:latin typeface="Palatino Linotype" panose="02040502050505030304" pitchFamily="18" charset="0"/>
              </a:rPr>
              <a:t>Самостоятельная работа</a:t>
            </a:r>
            <a:endParaRPr lang="ru-RU" i="1" dirty="0">
              <a:solidFill>
                <a:schemeClr val="accent2">
                  <a:lumMod val="50000"/>
                </a:schemeClr>
              </a:solidFill>
              <a:latin typeface="Palatino Linotype" panose="0204050205050503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Содержимое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indent="0">
                  <a:buNone/>
                </a:pPr>
                <a:r>
                  <a:rPr lang="ru-RU" dirty="0" smtClean="0"/>
                  <a:t>    </a:t>
                </a:r>
                <a:r>
                  <a:rPr lang="ru-RU" i="1" dirty="0" smtClean="0">
                    <a:solidFill>
                      <a:schemeClr val="accent2">
                        <a:lumMod val="50000"/>
                      </a:schemeClr>
                    </a:solidFill>
                    <a:latin typeface="Palatino Linotype" panose="02040502050505030304" pitchFamily="18" charset="0"/>
                  </a:rPr>
                  <a:t>Решить систему</a:t>
                </a:r>
              </a:p>
              <a:p>
                <a:pPr marL="0" indent="0">
                  <a:buNone/>
                </a:pPr>
                <a:r>
                  <a:rPr lang="ru-RU" i="1" dirty="0">
                    <a:solidFill>
                      <a:schemeClr val="accent2">
                        <a:lumMod val="50000"/>
                      </a:schemeClr>
                    </a:solidFill>
                    <a:latin typeface="Palatino Linotype" panose="02040502050505030304" pitchFamily="18" charset="0"/>
                  </a:rPr>
                  <a:t> </a:t>
                </a:r>
                <a:r>
                  <a:rPr lang="ru-RU" i="1" dirty="0" smtClean="0">
                    <a:solidFill>
                      <a:schemeClr val="accent2">
                        <a:lumMod val="50000"/>
                      </a:schemeClr>
                    </a:solidFill>
                    <a:latin typeface="Palatino Linotype" panose="02040502050505030304" pitchFamily="18" charset="0"/>
                  </a:rPr>
                  <a:t>   1 вариант                               2 вариант</a:t>
                </a:r>
              </a:p>
              <a:p>
                <a:pPr marL="514350" indent="-514350">
                  <a:buAutoNum type="arabicParenR"/>
                </a:pP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ru-RU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ru-RU" i="1">
                                <a:latin typeface="Cambria Math" panose="02040503050406030204" pitchFamily="18" charset="0"/>
                              </a:rPr>
                            </m:ctrlPr>
                          </m:eqArrPr>
                          <m:e>
                            <m:r>
                              <a:rPr lang="ru-RU" i="1">
                                <a:latin typeface="Cambria Math" panose="02040503050406030204" pitchFamily="18" charset="0"/>
                              </a:rPr>
                              <m:t>х−3у=8</m:t>
                            </m:r>
                          </m:e>
                          <m:e>
                            <m:r>
                              <a:rPr lang="ru-RU" i="1">
                                <a:latin typeface="Cambria Math" panose="02040503050406030204" pitchFamily="18" charset="0"/>
                              </a:rPr>
                              <m:t>2х−у=6</m:t>
                            </m:r>
                          </m:e>
                        </m:eqArr>
                      </m:e>
                    </m:d>
                  </m:oMath>
                </a14:m>
                <a:r>
                  <a:rPr lang="ru-RU" dirty="0" smtClean="0"/>
                  <a:t>                      1)  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ru-RU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ru-RU" i="1">
                                <a:latin typeface="Cambria Math" panose="02040503050406030204" pitchFamily="18" charset="0"/>
                              </a:rPr>
                            </m:ctrlPr>
                          </m:eqArrPr>
                          <m:e>
                            <m:r>
                              <a:rPr lang="ru-RU" i="1">
                                <a:latin typeface="Cambria Math" panose="02040503050406030204" pitchFamily="18" charset="0"/>
                              </a:rPr>
                              <m:t>х−2у=7</m:t>
                            </m:r>
                          </m:e>
                          <m:e>
                            <m:r>
                              <a:rPr lang="ru-RU" i="1">
                                <a:latin typeface="Cambria Math" panose="02040503050406030204" pitchFamily="18" charset="0"/>
                              </a:rPr>
                              <m:t>х+2у= −1</m:t>
                            </m:r>
                          </m:e>
                        </m:eqArr>
                      </m:e>
                    </m:d>
                  </m:oMath>
                </a14:m>
                <a:r>
                  <a:rPr lang="ru-RU" dirty="0" smtClean="0"/>
                  <a:t>  </a:t>
                </a:r>
              </a:p>
              <a:p>
                <a:pPr marL="0" indent="0">
                  <a:buNone/>
                </a:pPr>
                <a:r>
                  <a:rPr lang="ru-RU" dirty="0" smtClean="0"/>
                  <a:t>2) 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ru-RU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ru-RU" i="1">
                                <a:latin typeface="Cambria Math" panose="02040503050406030204" pitchFamily="18" charset="0"/>
                              </a:rPr>
                            </m:ctrlPr>
                          </m:eqArrPr>
                          <m:e>
                            <m:r>
                              <a:rPr lang="ru-RU" i="1">
                                <a:latin typeface="Cambria Math" panose="02040503050406030204" pitchFamily="18" charset="0"/>
                              </a:rPr>
                              <m:t>2х−3у=5</m:t>
                            </m:r>
                          </m:e>
                          <m:e>
                            <m:r>
                              <a:rPr lang="ru-RU" i="1">
                                <a:latin typeface="Cambria Math" panose="02040503050406030204" pitchFamily="18" charset="0"/>
                              </a:rPr>
                              <m:t>3х+2у=14</m:t>
                            </m:r>
                          </m:e>
                        </m:eqArr>
                      </m:e>
                    </m:d>
                  </m:oMath>
                </a14:m>
                <a:r>
                  <a:rPr lang="ru-RU" dirty="0" smtClean="0"/>
                  <a:t>                  2)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ru-RU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ru-RU" i="1">
                                <a:latin typeface="Cambria Math" panose="02040503050406030204" pitchFamily="18" charset="0"/>
                              </a:rPr>
                            </m:ctrlPr>
                          </m:eqArrPr>
                          <m:e>
                            <m:r>
                              <a:rPr lang="ru-RU" i="1">
                                <a:latin typeface="Cambria Math" panose="02040503050406030204" pitchFamily="18" charset="0"/>
                              </a:rPr>
                              <m:t>4х−6у=26</m:t>
                            </m:r>
                          </m:e>
                          <m:e>
                            <m:r>
                              <a:rPr lang="ru-RU" i="1">
                                <a:latin typeface="Cambria Math" panose="02040503050406030204" pitchFamily="18" charset="0"/>
                              </a:rPr>
                              <m:t>5х+3у=1</m:t>
                            </m:r>
                          </m:e>
                        </m:eqArr>
                      </m:e>
                    </m:d>
                  </m:oMath>
                </a14:m>
                <a:endParaRPr lang="ru-RU" dirty="0"/>
              </a:p>
              <a:p>
                <a:pPr marL="0" indent="0">
                  <a:buNone/>
                </a:pPr>
                <a:endParaRPr lang="ru-RU" dirty="0"/>
              </a:p>
              <a:p>
                <a:pPr marL="0" indent="0">
                  <a:buNone/>
                </a:pPr>
                <a:endParaRPr lang="ru-RU" dirty="0"/>
              </a:p>
              <a:p>
                <a:pPr marL="0" indent="0">
                  <a:buNone/>
                </a:pPr>
                <a:endParaRPr lang="ru-RU" dirty="0"/>
              </a:p>
            </p:txBody>
          </p:sp>
        </mc:Choice>
        <mc:Fallback xmlns="">
          <p:sp>
            <p:nvSpPr>
              <p:cNvPr id="3" name="Содержимое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1852" t="-1752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AD7CED2-A156-498E-809A-10BBB3C725A1}" type="slidenum">
              <a:rPr lang="ru-RU" smtClean="0"/>
              <a:pPr>
                <a:defRPr/>
              </a:pPr>
              <a:t>12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800" i="1" dirty="0" smtClean="0">
                <a:solidFill>
                  <a:schemeClr val="accent2">
                    <a:lumMod val="75000"/>
                  </a:schemeClr>
                </a:solidFill>
                <a:latin typeface="Palatino Linotype" panose="02040502050505030304" pitchFamily="18" charset="0"/>
              </a:rPr>
              <a:t>Проверь себя</a:t>
            </a:r>
            <a:endParaRPr lang="ru-RU" sz="4800" i="1" dirty="0">
              <a:solidFill>
                <a:schemeClr val="accent2">
                  <a:lumMod val="75000"/>
                </a:schemeClr>
              </a:solidFill>
              <a:latin typeface="Palatino Linotype" panose="0204050205050503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        1 вариант</a:t>
            </a:r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       1.   ( 2 ; - 2 )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 smtClean="0"/>
              <a:t>       2.   Х = 4 , у = 1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495800" y="1600200"/>
            <a:ext cx="4191000" cy="4525963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           2 вариант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 smtClean="0"/>
              <a:t>         1.   ( 3 ; - 2 )</a:t>
            </a:r>
          </a:p>
          <a:p>
            <a:pPr marL="514350" indent="-514350">
              <a:buAutoNum type="arabicPeriod"/>
            </a:pPr>
            <a:endParaRPr lang="ru-RU" dirty="0"/>
          </a:p>
          <a:p>
            <a:pPr marL="0" indent="0">
              <a:buNone/>
            </a:pPr>
            <a:r>
              <a:rPr lang="ru-RU" dirty="0" smtClean="0"/>
              <a:t>         2.   Х = 2 , у = - 3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5929BA0-BE23-4234-84FE-08E979204CE3}" type="datetime1">
              <a:rPr lang="ru-RU" smtClean="0"/>
              <a:pPr>
                <a:defRPr/>
              </a:pPr>
              <a:t>21.05.2018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http://aida.ucoz.ru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88C033D-908E-4764-A993-90F8C812D82F}" type="slidenum">
              <a:rPr lang="ru-RU" smtClean="0"/>
              <a:pPr>
                <a:defRPr/>
              </a:pPr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5154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chemeClr val="accent2">
                    <a:lumMod val="50000"/>
                  </a:schemeClr>
                </a:solidFill>
                <a:latin typeface="Palatino Linotype" panose="02040502050505030304" pitchFamily="18" charset="0"/>
              </a:rPr>
              <a:t>5. Линейная функция</a:t>
            </a:r>
            <a:endParaRPr lang="ru-RU" b="1" i="1" dirty="0">
              <a:solidFill>
                <a:schemeClr val="accent2">
                  <a:lumMod val="50000"/>
                </a:schemeClr>
              </a:solidFill>
              <a:latin typeface="Palatino Linotype" panose="0204050205050503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4708525"/>
          </a:xfrm>
        </p:spPr>
        <p:txBody>
          <a:bodyPr/>
          <a:lstStyle/>
          <a:p>
            <a:pPr marL="0" indent="0">
              <a:buNone/>
            </a:pPr>
            <a:r>
              <a:rPr lang="ru-RU" i="1" dirty="0" smtClean="0"/>
              <a:t> 1.Принадлежат ли точки графику у = - 6х –4</a:t>
            </a:r>
          </a:p>
          <a:p>
            <a:pPr marL="0" indent="0">
              <a:buNone/>
            </a:pPr>
            <a:r>
              <a:rPr lang="ru-RU" i="1" dirty="0"/>
              <a:t> </a:t>
            </a:r>
            <a:r>
              <a:rPr lang="ru-RU" i="1" dirty="0" smtClean="0"/>
              <a:t> А(-10; 64)  В(5; - 34)  С(1,5; - 13)   Д(0; 4).</a:t>
            </a:r>
          </a:p>
          <a:p>
            <a:pPr marL="0" indent="0">
              <a:buNone/>
            </a:pPr>
            <a:r>
              <a:rPr lang="ru-RU" i="1" dirty="0" smtClean="0"/>
              <a:t>2.Назовите график параллельный данному.</a:t>
            </a:r>
          </a:p>
          <a:p>
            <a:pPr marL="0" indent="0">
              <a:buNone/>
            </a:pPr>
            <a:r>
              <a:rPr lang="ru-RU" i="1" dirty="0" smtClean="0"/>
              <a:t>3. Напишите уравнение прямой, график которой параллельный данному и проходит через точку А( 12; -8).</a:t>
            </a:r>
            <a:endParaRPr lang="ru-RU" i="1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CE49911-14B3-4056-8B79-54B13C7CC763}" type="datetime1">
              <a:rPr lang="ru-RU" smtClean="0"/>
              <a:pPr>
                <a:defRPr/>
              </a:pPr>
              <a:t>21.05.2018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AD7CED2-A156-498E-809A-10BBB3C725A1}" type="slidenum">
              <a:rPr lang="ru-RU" smtClean="0"/>
              <a:pPr>
                <a:defRPr/>
              </a:pPr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3443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49"/>
            <a:ext cx="3008313" cy="139746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900702"/>
            <a:ext cx="3117850" cy="4225462"/>
          </a:xfrm>
        </p:spPr>
        <p:txBody>
          <a:bodyPr/>
          <a:lstStyle/>
          <a:p>
            <a:r>
              <a:rPr lang="ru-RU" sz="2800" i="1" dirty="0" smtClean="0">
                <a:solidFill>
                  <a:schemeClr val="accent2">
                    <a:lumMod val="50000"/>
                  </a:schemeClr>
                </a:solidFill>
              </a:rPr>
              <a:t>По графику определите значение </a:t>
            </a:r>
            <a:r>
              <a:rPr lang="en-US" sz="2800" i="1" dirty="0" smtClean="0">
                <a:solidFill>
                  <a:schemeClr val="accent2">
                    <a:lumMod val="50000"/>
                  </a:schemeClr>
                </a:solidFill>
              </a:rPr>
              <a:t>k </a:t>
            </a:r>
            <a:r>
              <a:rPr lang="ru-RU" sz="2800" i="1" dirty="0" smtClean="0">
                <a:solidFill>
                  <a:schemeClr val="accent2">
                    <a:lumMod val="50000"/>
                  </a:schemeClr>
                </a:solidFill>
              </a:rPr>
              <a:t>и в.  Назовите координаты точек пересечения графика с осями</a:t>
            </a:r>
          </a:p>
          <a:p>
            <a:r>
              <a:rPr lang="ru-RU" sz="2800" i="1" dirty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sz="2800" i="1" dirty="0" smtClean="0">
                <a:solidFill>
                  <a:schemeClr val="accent2">
                    <a:lumMod val="50000"/>
                  </a:schemeClr>
                </a:solidFill>
              </a:rPr>
              <a:t>        координат </a:t>
            </a:r>
            <a:endParaRPr lang="ru-RU" sz="2800" i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E5002DE-3C2A-4A64-8164-C934FAE72F1F}" type="datetime1">
              <a:rPr lang="ru-RU" smtClean="0"/>
              <a:pPr>
                <a:defRPr/>
              </a:pPr>
              <a:t>21.05.2018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http://aida.ucoz.ru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73B514B-6071-44E6-BA30-436A3E6591D4}" type="slidenum">
              <a:rPr lang="ru-RU" smtClean="0"/>
              <a:pPr>
                <a:defRPr/>
              </a:pPr>
              <a:t>15</a:t>
            </a:fld>
            <a:endParaRPr lang="ru-RU"/>
          </a:p>
        </p:txBody>
      </p:sp>
      <p:pic>
        <p:nvPicPr>
          <p:cNvPr id="8" name="Picture 9" descr="H:\Documents and Settings\Aida\Рабочий стол\текстуры и фоны, клипарты\новеньки картинки\graph equation ha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199" y="42862"/>
            <a:ext cx="3008313" cy="18578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55976" y="548680"/>
            <a:ext cx="3960440" cy="2520280"/>
          </a:xfrm>
          <a:prstGeom prst="rect">
            <a:avLst/>
          </a:prstGeom>
          <a:noFill/>
          <a:ln w="9525">
            <a:solidFill>
              <a:srgbClr val="00B050"/>
            </a:solidFill>
            <a:miter lim="800000"/>
            <a:headEnd/>
            <a:tailEnd/>
          </a:ln>
        </p:spPr>
      </p:pic>
      <p:pic>
        <p:nvPicPr>
          <p:cNvPr id="11" name="Рисунок 10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355976" y="3344590"/>
            <a:ext cx="3960440" cy="2781573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534852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chemeClr val="accent2">
                    <a:lumMod val="50000"/>
                  </a:schemeClr>
                </a:solidFill>
                <a:latin typeface="Palatino Linotype" panose="02040502050505030304" pitchFamily="18" charset="0"/>
              </a:rPr>
              <a:t>Решите </a:t>
            </a:r>
            <a:r>
              <a:rPr lang="ru-RU" b="1" i="1" dirty="0" smtClean="0">
                <a:solidFill>
                  <a:schemeClr val="accent2">
                    <a:lumMod val="50000"/>
                  </a:schemeClr>
                </a:solidFill>
                <a:latin typeface="Palatino Linotype" panose="02040502050505030304" pitchFamily="18" charset="0"/>
              </a:rPr>
              <a:t>задачу</a:t>
            </a:r>
            <a:endParaRPr lang="ru-RU" b="1" i="1" dirty="0">
              <a:solidFill>
                <a:schemeClr val="accent2">
                  <a:lumMod val="50000"/>
                </a:schemeClr>
              </a:solidFill>
              <a:latin typeface="Palatino Linotype" panose="0204050205050503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    </a:t>
            </a:r>
            <a:r>
              <a:rPr lang="ru-RU" b="1" dirty="0"/>
              <a:t> </a:t>
            </a:r>
            <a:r>
              <a:rPr lang="ru-RU" dirty="0"/>
              <a:t>Отцу 32 года, сыну 5 лет. Через сколько лет отец будет в 10 раз старше сына</a:t>
            </a:r>
            <a:r>
              <a:rPr lang="ru-RU" dirty="0" smtClean="0"/>
              <a:t>?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 smtClean="0"/>
              <a:t>                                          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CE49911-14B3-4056-8B79-54B13C7CC763}" type="datetime1">
              <a:rPr lang="ru-RU" smtClean="0"/>
              <a:pPr>
                <a:defRPr/>
              </a:pPr>
              <a:t>21.05.2018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AD7CED2-A156-498E-809A-10BBB3C725A1}" type="slidenum">
              <a:rPr lang="ru-RU" smtClean="0"/>
              <a:pPr>
                <a:defRPr/>
              </a:pPr>
              <a:t>16</a:t>
            </a:fld>
            <a:endParaRPr lang="ru-RU"/>
          </a:p>
        </p:txBody>
      </p:sp>
      <p:pic>
        <p:nvPicPr>
          <p:cNvPr id="7" name="Picture 31" descr="mw06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9800" y="2852936"/>
            <a:ext cx="1792560" cy="30243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3214687"/>
            <a:ext cx="1872208" cy="26625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43113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18058"/>
          </a:xfrm>
        </p:spPr>
        <p:txBody>
          <a:bodyPr/>
          <a:lstStyle/>
          <a:p>
            <a:r>
              <a:rPr lang="ru-RU" sz="5400" i="1" dirty="0" smtClean="0">
                <a:solidFill>
                  <a:schemeClr val="accent2">
                    <a:lumMod val="75000"/>
                  </a:schemeClr>
                </a:solidFill>
                <a:latin typeface="Palatino Linotype" panose="02040502050505030304" pitchFamily="18" charset="0"/>
              </a:rPr>
              <a:t>Задачи</a:t>
            </a:r>
            <a:endParaRPr lang="ru-RU" sz="5400" i="1" dirty="0">
              <a:solidFill>
                <a:schemeClr val="accent2">
                  <a:lumMod val="75000"/>
                </a:schemeClr>
              </a:solidFill>
              <a:latin typeface="Palatino Linotype" panose="0204050205050503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145435"/>
          </a:xfrm>
        </p:spPr>
        <p:txBody>
          <a:bodyPr/>
          <a:lstStyle/>
          <a:p>
            <a:pPr>
              <a:buFont typeface="Wingdings" panose="05000000000000000000" pitchFamily="2" charset="2"/>
              <a:buChar char="v"/>
            </a:pPr>
            <a:r>
              <a:rPr lang="ru-RU" dirty="0" smtClean="0"/>
              <a:t>  </a:t>
            </a:r>
            <a:r>
              <a:rPr lang="ru-RU" sz="2800" dirty="0"/>
              <a:t>В комнате сидят мальчики и девочки. Мальчики сидят на трёхногих табуретках, а девочки на обычных стульях. Всего в комнате 49 ног. Сколько в комнате мальчиков и сколько девочек</a:t>
            </a:r>
            <a:r>
              <a:rPr lang="ru-RU" sz="2800" dirty="0" smtClean="0"/>
              <a:t>?</a:t>
            </a:r>
          </a:p>
          <a:p>
            <a:pPr>
              <a:buFont typeface="Wingdings" panose="05000000000000000000" pitchFamily="2" charset="2"/>
              <a:buChar char="v"/>
            </a:pPr>
            <a:endParaRPr lang="ru-RU" sz="2800" dirty="0" smtClean="0"/>
          </a:p>
          <a:p>
            <a:pPr>
              <a:buFont typeface="Wingdings" panose="05000000000000000000" pitchFamily="2" charset="2"/>
              <a:buChar char="v"/>
            </a:pPr>
            <a:r>
              <a:rPr lang="ru-RU" sz="2800" dirty="0"/>
              <a:t>Попрыгунья Стрекоза половину времени каждых суток красного лета спала, третью часть времени каждых суток танцевала, шестую часть – пела. Остальное время она решила посвятить подготовке к зиме. Сколько часов в сутки Стрекоза готовилась к зиме?</a:t>
            </a:r>
          </a:p>
          <a:p>
            <a:pPr>
              <a:buFont typeface="Wingdings" panose="05000000000000000000" pitchFamily="2" charset="2"/>
              <a:buChar char="v"/>
            </a:pPr>
            <a:endParaRPr lang="ru-RU" dirty="0"/>
          </a:p>
          <a:p>
            <a:pPr>
              <a:buFont typeface="Wingdings" panose="05000000000000000000" pitchFamily="2" charset="2"/>
              <a:buChar char="v"/>
            </a:pP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CE49911-14B3-4056-8B79-54B13C7CC763}" type="datetime1">
              <a:rPr lang="ru-RU" smtClean="0"/>
              <a:pPr>
                <a:defRPr/>
              </a:pPr>
              <a:t>21.05.2018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AD7CED2-A156-498E-809A-10BBB3C725A1}" type="slidenum">
              <a:rPr lang="ru-RU" smtClean="0"/>
              <a:pPr>
                <a:defRPr/>
              </a:pPr>
              <a:t>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2386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sz="7200" dirty="0" smtClean="0">
                <a:solidFill>
                  <a:schemeClr val="accent6">
                    <a:lumMod val="75000"/>
                  </a:schemeClr>
                </a:solidFill>
              </a:rPr>
              <a:t>Благодарю за работу на уроке!</a:t>
            </a:r>
            <a:endParaRPr lang="ru-RU" sz="72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AD7CED2-A156-498E-809A-10BBB3C725A1}" type="slidenum">
              <a:rPr lang="ru-RU" smtClean="0"/>
              <a:pPr>
                <a:defRPr/>
              </a:pPr>
              <a:t>18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chemeClr val="accent2">
                    <a:lumMod val="50000"/>
                  </a:schemeClr>
                </a:solidFill>
                <a:latin typeface="Palatino Linotype" panose="02040502050505030304" pitchFamily="18" charset="0"/>
              </a:rPr>
              <a:t>1. Действия с числами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075" name="Содержимое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indent="0">
                  <a:buNone/>
                </a:pPr>
                <a:r>
                  <a:rPr lang="ru-RU" dirty="0" smtClean="0"/>
                  <a:t>       2 </a:t>
                </a:r>
                <a:r>
                  <a:rPr lang="ru-RU" dirty="0"/>
                  <a:t>-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b="0" i="1">
                            <a:latin typeface="Cambria Math" panose="02040503050406030204" pitchFamily="18" charset="0"/>
                          </a:rPr>
                          <m:t>5</m:t>
                        </m:r>
                      </m:num>
                      <m:den>
                        <m:r>
                          <a:rPr lang="ru-RU" b="0" i="1">
                            <a:latin typeface="Cambria Math" panose="02040503050406030204" pitchFamily="18" charset="0"/>
                          </a:rPr>
                          <m:t>6</m:t>
                        </m:r>
                      </m:den>
                    </m:f>
                  </m:oMath>
                </a14:m>
                <a:r>
                  <a:rPr lang="ru-RU" dirty="0"/>
                  <a:t> ;    </a:t>
                </a:r>
                <a:r>
                  <a:rPr lang="ru-RU" dirty="0" smtClean="0"/>
                  <a:t> 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b="0" i="1"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ru-RU" b="0" i="1">
                            <a:latin typeface="Cambria Math" panose="02040503050406030204" pitchFamily="18" charset="0"/>
                          </a:rPr>
                          <m:t>4</m:t>
                        </m:r>
                      </m:den>
                    </m:f>
                  </m:oMath>
                </a14:m>
                <a:r>
                  <a:rPr lang="ru-RU" dirty="0"/>
                  <a:t> ·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ru-RU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ru-RU" b="0" i="1">
                            <a:latin typeface="Cambria Math" panose="02040503050406030204" pitchFamily="18" charset="0"/>
                          </a:rPr>
                          <m:t>−</m:t>
                        </m:r>
                        <m:f>
                          <m:fPr>
                            <m:ctrlPr>
                              <a:rPr lang="ru-RU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ru-RU" b="0" i="1">
                                <a:latin typeface="Cambria Math" panose="02040503050406030204" pitchFamily="18" charset="0"/>
                              </a:rPr>
                              <m:t>4</m:t>
                            </m:r>
                          </m:num>
                          <m:den>
                            <m:r>
                              <a:rPr lang="ru-RU" b="0" i="1">
                                <a:latin typeface="Cambria Math" panose="02040503050406030204" pitchFamily="18" charset="0"/>
                              </a:rPr>
                              <m:t>3</m:t>
                            </m:r>
                          </m:den>
                        </m:f>
                      </m:e>
                    </m:d>
                  </m:oMath>
                </a14:m>
                <a:r>
                  <a:rPr lang="ru-RU" dirty="0"/>
                  <a:t> ;    </a:t>
                </a:r>
                <a:r>
                  <a:rPr lang="ru-RU" dirty="0" smtClean="0"/>
                  <a:t>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b="0" i="1">
                            <a:latin typeface="Cambria Math" panose="02040503050406030204" pitchFamily="18" charset="0"/>
                          </a:rPr>
                          <m:t>4</m:t>
                        </m:r>
                      </m:num>
                      <m:den>
                        <m:r>
                          <a:rPr lang="ru-RU" b="0" i="1">
                            <a:latin typeface="Cambria Math" panose="02040503050406030204" pitchFamily="18" charset="0"/>
                          </a:rPr>
                          <m:t>9</m:t>
                        </m:r>
                      </m:den>
                    </m:f>
                  </m:oMath>
                </a14:m>
                <a:r>
                  <a:rPr lang="ru-RU" dirty="0"/>
                  <a:t> -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b="0" i="1">
                            <a:latin typeface="Cambria Math" panose="02040503050406030204" pitchFamily="18" charset="0"/>
                          </a:rPr>
                          <m:t>5</m:t>
                        </m:r>
                      </m:num>
                      <m:den>
                        <m:r>
                          <a:rPr lang="ru-RU" b="0" i="1">
                            <a:latin typeface="Cambria Math" panose="02040503050406030204" pitchFamily="18" charset="0"/>
                          </a:rPr>
                          <m:t>18</m:t>
                        </m:r>
                      </m:den>
                    </m:f>
                  </m:oMath>
                </a14:m>
                <a:r>
                  <a:rPr lang="ru-RU" dirty="0"/>
                  <a:t> ;    - 9 + 10,2 ;  </a:t>
                </a:r>
              </a:p>
              <a:p>
                <a:pPr marL="0" indent="0">
                  <a:buNone/>
                </a:pPr>
                <a:r>
                  <a:rPr lang="ru-RU" dirty="0" smtClean="0"/>
                  <a:t>        </a:t>
                </a:r>
                <a:r>
                  <a:rPr lang="ru-RU" dirty="0"/>
                  <a:t>0,7 · (- 8) ;   </a:t>
                </a:r>
                <a:r>
                  <a:rPr lang="ru-RU" dirty="0" smtClean="0"/>
                  <a:t>   </a:t>
                </a:r>
                <a:r>
                  <a:rPr lang="ru-RU" dirty="0"/>
                  <a:t>3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b="0" i="1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ru-RU" b="0" i="1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</m:oMath>
                </a14:m>
                <a:r>
                  <a:rPr lang="ru-RU" dirty="0"/>
                  <a:t> · 2 ;    </a:t>
                </a:r>
                <a:r>
                  <a:rPr lang="ru-RU" dirty="0" smtClean="0"/>
                  <a:t>  7 </a:t>
                </a:r>
                <a:r>
                  <a:rPr lang="ru-RU" dirty="0"/>
                  <a:t>- 1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b="0" i="1">
                            <a:latin typeface="Cambria Math" panose="02040503050406030204" pitchFamily="18" charset="0"/>
                          </a:rPr>
                          <m:t>7</m:t>
                        </m:r>
                      </m:num>
                      <m:den>
                        <m:r>
                          <a:rPr lang="ru-RU" b="0" i="1">
                            <a:latin typeface="Cambria Math" panose="02040503050406030204" pitchFamily="18" charset="0"/>
                          </a:rPr>
                          <m:t>8</m:t>
                        </m:r>
                      </m:den>
                    </m:f>
                  </m:oMath>
                </a14:m>
                <a:r>
                  <a:rPr lang="ru-RU" dirty="0"/>
                  <a:t> ;  </a:t>
                </a:r>
                <a:r>
                  <a:rPr lang="ru-RU" dirty="0" smtClean="0"/>
                  <a:t>    </a:t>
                </a:r>
                <a:r>
                  <a:rPr lang="ru-RU" dirty="0"/>
                  <a:t>-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b="0" i="1"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ru-RU" b="0" i="1">
                            <a:latin typeface="Cambria Math" panose="02040503050406030204" pitchFamily="18" charset="0"/>
                          </a:rPr>
                          <m:t>4</m:t>
                        </m:r>
                      </m:den>
                    </m:f>
                  </m:oMath>
                </a14:m>
                <a:r>
                  <a:rPr lang="ru-RU" dirty="0"/>
                  <a:t> :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b="0" i="1">
                            <a:latin typeface="Cambria Math" panose="02040503050406030204" pitchFamily="18" charset="0"/>
                          </a:rPr>
                          <m:t>5</m:t>
                        </m:r>
                      </m:num>
                      <m:den>
                        <m:r>
                          <a:rPr lang="ru-RU" b="0" i="1">
                            <a:latin typeface="Cambria Math" panose="02040503050406030204" pitchFamily="18" charset="0"/>
                          </a:rPr>
                          <m:t>6</m:t>
                        </m:r>
                      </m:den>
                    </m:f>
                  </m:oMath>
                </a14:m>
                <a:r>
                  <a:rPr lang="ru-RU" dirty="0"/>
                  <a:t> ;   </a:t>
                </a:r>
              </a:p>
              <a:p>
                <a:pPr marL="0" indent="0">
                  <a:buNone/>
                </a:pPr>
                <a:r>
                  <a:rPr lang="ru-RU" dirty="0" smtClean="0"/>
                  <a:t>      </a:t>
                </a:r>
                <a:r>
                  <a:rPr lang="ru-RU" dirty="0"/>
                  <a:t>- 1,47 : 0,7  ;  </a:t>
                </a:r>
                <a:r>
                  <a:rPr lang="ru-RU" dirty="0" smtClean="0"/>
                  <a:t>     </a:t>
                </a:r>
                <a:r>
                  <a:rPr lang="ru-RU" dirty="0"/>
                  <a:t>86,2 : (- 0,1) ; </a:t>
                </a:r>
                <a:r>
                  <a:rPr lang="ru-RU" dirty="0" smtClean="0"/>
                  <a:t>    </a:t>
                </a:r>
                <a:r>
                  <a:rPr lang="ru-RU" dirty="0"/>
                  <a:t>8 : (- 0,04) ; </a:t>
                </a:r>
              </a:p>
              <a:p>
                <a:pPr marL="0" indent="0">
                  <a:buNone/>
                </a:pPr>
                <a:r>
                  <a:rPr lang="ru-RU" dirty="0" smtClean="0"/>
                  <a:t>       </a:t>
                </a:r>
                <a:r>
                  <a:rPr lang="ru-RU" dirty="0"/>
                  <a:t>- 0,5 · (- 0,4) ;    </a:t>
                </a:r>
                <a:r>
                  <a:rPr lang="ru-RU" dirty="0" smtClean="0"/>
                  <a:t>  </a:t>
                </a:r>
                <a:r>
                  <a:rPr lang="ru-RU" dirty="0"/>
                  <a:t>- 2 -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b="0" i="1"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ru-RU" b="0" i="1">
                            <a:latin typeface="Cambria Math" panose="02040503050406030204" pitchFamily="18" charset="0"/>
                          </a:rPr>
                          <m:t>4</m:t>
                        </m:r>
                      </m:den>
                    </m:f>
                  </m:oMath>
                </a14:m>
                <a:endParaRPr lang="ru-RU" dirty="0"/>
              </a:p>
              <a:p>
                <a:pPr marL="0" indent="0">
                  <a:buNone/>
                </a:pPr>
                <a:endParaRPr lang="ru-RU" dirty="0" smtClean="0"/>
              </a:p>
            </p:txBody>
          </p:sp>
        </mc:Choice>
        <mc:Fallback xmlns="">
          <p:sp>
            <p:nvSpPr>
              <p:cNvPr id="3075" name="Содержимое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AC18568-0224-47F4-8A87-489CAB541702}" type="slidenum">
              <a:rPr lang="ru-RU"/>
              <a:pPr>
                <a:defRPr/>
              </a:pPr>
              <a:t>2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Содержимое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357166"/>
                <a:ext cx="8229600" cy="5768997"/>
              </a:xfrm>
            </p:spPr>
            <p:txBody>
              <a:bodyPr/>
              <a:lstStyle/>
              <a:p>
                <a:pPr>
                  <a:buNone/>
                </a:pPr>
                <a:r>
                  <a:rPr lang="ru-RU" dirty="0" smtClean="0"/>
                  <a:t> </a:t>
                </a:r>
              </a:p>
              <a:p>
                <a:pPr>
                  <a:buNone/>
                </a:pPr>
                <a:r>
                  <a:rPr lang="ru-RU" dirty="0">
                    <a:solidFill>
                      <a:schemeClr val="accent2">
                        <a:lumMod val="50000"/>
                      </a:schemeClr>
                    </a:solidFill>
                  </a:rPr>
                  <a:t> </a:t>
                </a:r>
                <a:r>
                  <a:rPr lang="ru-RU" dirty="0" smtClean="0">
                    <a:solidFill>
                      <a:schemeClr val="accent2">
                        <a:lumMod val="50000"/>
                      </a:schemeClr>
                    </a:solidFill>
                  </a:rPr>
                  <a:t>   </a:t>
                </a:r>
                <a:r>
                  <a:rPr lang="ru-RU" sz="3600" i="1" dirty="0" smtClean="0">
                    <a:solidFill>
                      <a:schemeClr val="accent2">
                        <a:lumMod val="50000"/>
                      </a:schemeClr>
                    </a:solidFill>
                    <a:latin typeface="Palatino Linotype" panose="02040502050505030304" pitchFamily="18" charset="0"/>
                  </a:rPr>
                  <a:t>Вычислить рациональным способом:</a:t>
                </a:r>
              </a:p>
              <a:p>
                <a:pPr>
                  <a:buNone/>
                </a:pPr>
                <a:r>
                  <a:rPr lang="ru-RU" i="1" dirty="0">
                    <a:solidFill>
                      <a:schemeClr val="accent2">
                        <a:lumMod val="50000"/>
                      </a:schemeClr>
                    </a:solidFill>
                    <a:latin typeface="Palatino Linotype" panose="02040502050505030304" pitchFamily="18" charset="0"/>
                  </a:rPr>
                  <a:t> </a:t>
                </a:r>
                <a:r>
                  <a:rPr lang="ru-RU" i="1" dirty="0" smtClean="0">
                    <a:solidFill>
                      <a:schemeClr val="accent2">
                        <a:lumMod val="50000"/>
                      </a:schemeClr>
                    </a:solidFill>
                    <a:latin typeface="Palatino Linotype" panose="02040502050505030304" pitchFamily="18" charset="0"/>
                  </a:rPr>
                  <a:t>     </a:t>
                </a:r>
                <a:r>
                  <a:rPr lang="ru-RU" b="1" i="1" dirty="0" smtClean="0">
                    <a:solidFill>
                      <a:schemeClr val="accent2">
                        <a:lumMod val="50000"/>
                      </a:schemeClr>
                    </a:solidFill>
                    <a:latin typeface="Palatino Linotype" panose="02040502050505030304" pitchFamily="18" charset="0"/>
                  </a:rPr>
                  <a:t>7,95</a:t>
                </a:r>
                <a:r>
                  <a:rPr lang="ru-RU" i="1" dirty="0" smtClean="0">
                    <a:solidFill>
                      <a:schemeClr val="accent2">
                        <a:lumMod val="50000"/>
                      </a:schemeClr>
                    </a:solidFill>
                    <a:latin typeface="Palatino Linotype" panose="02040502050505030304" pitchFamily="18" charset="0"/>
                  </a:rPr>
                  <a:t> </a:t>
                </a:r>
                <a:r>
                  <a:rPr lang="ru-RU" i="1" dirty="0" smtClean="0">
                    <a:solidFill>
                      <a:schemeClr val="accent2">
                        <a:lumMod val="50000"/>
                      </a:schemeClr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· 5,81 – 7,95 · 4,81 =</a:t>
                </a:r>
              </a:p>
              <a:p>
                <a:pPr>
                  <a:buNone/>
                </a:pPr>
                <a:r>
                  <a:rPr lang="ru-RU" i="1" dirty="0">
                    <a:solidFill>
                      <a:schemeClr val="accent2">
                        <a:lumMod val="50000"/>
                      </a:schemeClr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ru-RU" i="1" dirty="0" smtClean="0">
                    <a:solidFill>
                      <a:schemeClr val="accent2">
                        <a:lumMod val="50000"/>
                      </a:schemeClr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      2,3 · 10,1 + 2,3 · 9,9 =</a:t>
                </a:r>
              </a:p>
              <a:p>
                <a:pPr>
                  <a:buNone/>
                </a:pPr>
                <a:r>
                  <a:rPr lang="ru-RU" i="1" dirty="0">
                    <a:solidFill>
                      <a:schemeClr val="accent2">
                        <a:lumMod val="50000"/>
                      </a:schemeClr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ru-RU" i="1" dirty="0" smtClean="0">
                    <a:solidFill>
                      <a:schemeClr val="accent2">
                        <a:lumMod val="50000"/>
                      </a:schemeClr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      5,3 · 7,1 + 5,3 · 2,9 =</a:t>
                </a:r>
              </a:p>
              <a:p>
                <a:pPr>
                  <a:buNone/>
                </a:pPr>
                <a:r>
                  <a:rPr lang="ru-RU" i="1" dirty="0">
                    <a:solidFill>
                      <a:schemeClr val="accent2">
                        <a:lumMod val="50000"/>
                      </a:schemeClr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ru-RU" i="1" dirty="0" smtClean="0">
                    <a:solidFill>
                      <a:schemeClr val="accent2">
                        <a:lumMod val="50000"/>
                      </a:schemeClr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      8,27 · 4,36 – 8,27 · 2,36  =</a:t>
                </a:r>
              </a:p>
              <a:p>
                <a:pPr>
                  <a:buNone/>
                </a:pPr>
                <a:r>
                  <a:rPr lang="ru-RU" i="1" dirty="0">
                    <a:solidFill>
                      <a:schemeClr val="accent2">
                        <a:lumMod val="50000"/>
                      </a:schemeClr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ru-RU" i="1" dirty="0" smtClean="0">
                    <a:solidFill>
                      <a:schemeClr val="accent2">
                        <a:lumMod val="50000"/>
                      </a:schemeClr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          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i="1" smtClean="0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pPr>
                      <m:e>
                        <m:r>
                          <a:rPr lang="ru-RU" b="0" i="1" smtClean="0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74</m:t>
                        </m:r>
                      </m:e>
                      <m:sup>
                        <m:r>
                          <a:rPr lang="ru-RU" b="0" i="1" smtClean="0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ru-RU" i="1" dirty="0" smtClean="0">
                    <a:solidFill>
                      <a:schemeClr val="accent2">
                        <a:lumMod val="50000"/>
                      </a:schemeClr>
                    </a:solidFill>
                    <a:latin typeface="Palatino Linotype" panose="02040502050505030304" pitchFamily="18" charset="0"/>
                  </a:rPr>
                  <a:t>=   </a:t>
                </a:r>
              </a:p>
              <a:p>
                <a:pPr>
                  <a:buNone/>
                </a:pPr>
                <a:r>
                  <a:rPr lang="ru-RU" i="1" dirty="0">
                    <a:solidFill>
                      <a:schemeClr val="accent2">
                        <a:lumMod val="50000"/>
                      </a:schemeClr>
                    </a:solidFill>
                    <a:latin typeface="Palatino Linotype" panose="02040502050505030304" pitchFamily="18" charset="0"/>
                  </a:rPr>
                  <a:t> </a:t>
                </a:r>
                <a:r>
                  <a:rPr lang="ru-RU" i="1" dirty="0" smtClean="0">
                    <a:solidFill>
                      <a:schemeClr val="accent2">
                        <a:lumMod val="50000"/>
                      </a:schemeClr>
                    </a:solidFill>
                    <a:latin typeface="Palatino Linotype" panose="02040502050505030304" pitchFamily="18" charset="0"/>
                  </a:rPr>
                  <a:t>         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i="1" smtClean="0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ru-RU" b="0" i="1" smtClean="0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39</m:t>
                        </m:r>
                      </m:e>
                      <m:sup>
                        <m:r>
                          <a:rPr lang="ru-RU" b="0" i="1" smtClean="0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ru-RU" i="1" dirty="0" smtClean="0">
                    <a:solidFill>
                      <a:schemeClr val="accent2">
                        <a:lumMod val="50000"/>
                      </a:schemeClr>
                    </a:solidFill>
                    <a:latin typeface="Palatino Linotype" panose="02040502050505030304" pitchFamily="18" charset="0"/>
                  </a:rPr>
                  <a:t>=</a:t>
                </a:r>
                <a:endParaRPr lang="ru-RU" i="1" dirty="0">
                  <a:solidFill>
                    <a:schemeClr val="accent2">
                      <a:lumMod val="50000"/>
                    </a:schemeClr>
                  </a:solidFill>
                  <a:latin typeface="Palatino Linotype" panose="02040502050505030304" pitchFamily="18" charset="0"/>
                </a:endParaRPr>
              </a:p>
            </p:txBody>
          </p:sp>
        </mc:Choice>
        <mc:Fallback xmlns="">
          <p:sp>
            <p:nvSpPr>
              <p:cNvPr id="3" name="Содержимое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357166"/>
                <a:ext cx="8229600" cy="5768997"/>
              </a:xfr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AD7CED2-A156-498E-809A-10BBB3C725A1}" type="slidenum">
              <a:rPr lang="ru-RU" smtClean="0"/>
              <a:pPr>
                <a:defRPr/>
              </a:pPr>
              <a:t>3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 smtClean="0">
                <a:solidFill>
                  <a:schemeClr val="accent2">
                    <a:lumMod val="50000"/>
                  </a:schemeClr>
                </a:solidFill>
                <a:latin typeface="Palatino Linotype" panose="02040502050505030304" pitchFamily="18" charset="0"/>
              </a:rPr>
              <a:t>Самостоятельная работа</a:t>
            </a:r>
            <a:endParaRPr lang="ru-RU" i="1" dirty="0">
              <a:solidFill>
                <a:schemeClr val="accent2">
                  <a:lumMod val="50000"/>
                </a:schemeClr>
              </a:solidFill>
              <a:latin typeface="Palatino Linotype" panose="020405020505050303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611560" y="1628800"/>
                <a:ext cx="8229600" cy="4525963"/>
              </a:xfrm>
            </p:spPr>
            <p:txBody>
              <a:bodyPr/>
              <a:lstStyle/>
              <a:p>
                <a:pPr marL="0" indent="0">
                  <a:buNone/>
                </a:pPr>
                <a:r>
                  <a:rPr lang="ru-RU" dirty="0" smtClean="0">
                    <a:solidFill>
                      <a:schemeClr val="accent2">
                        <a:lumMod val="50000"/>
                      </a:schemeClr>
                    </a:solidFill>
                  </a:rPr>
                  <a:t>                 1 вариант</a:t>
                </a:r>
              </a:p>
              <a:p>
                <a:pPr marL="0" indent="0">
                  <a:buNone/>
                </a:pPr>
                <a:r>
                  <a:rPr lang="ru-RU" sz="3600" dirty="0" smtClean="0"/>
                  <a:t>       ‒ 1,25 +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6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3600" b="0" i="1" smtClean="0">
                            <a:latin typeface="Cambria Math" panose="02040503050406030204" pitchFamily="18" charset="0"/>
                          </a:rPr>
                          <m:t>5</m:t>
                        </m:r>
                      </m:num>
                      <m:den>
                        <m:r>
                          <a:rPr lang="ru-RU" sz="3600" b="0" i="1" smtClean="0">
                            <a:latin typeface="Cambria Math" panose="02040503050406030204" pitchFamily="18" charset="0"/>
                          </a:rPr>
                          <m:t>12</m:t>
                        </m:r>
                      </m:den>
                    </m:f>
                  </m:oMath>
                </a14:m>
                <a:r>
                  <a:rPr lang="ru-RU" sz="3600" dirty="0" smtClean="0"/>
                  <a:t> </a:t>
                </a:r>
                <a:r>
                  <a:rPr lang="ru-RU" sz="3600" dirty="0" smtClean="0">
                    <a:latin typeface="Calibri" panose="020F0502020204030204" pitchFamily="34" charset="0"/>
                    <a:cs typeface="Calibri" panose="020F0502020204030204" pitchFamily="34" charset="0"/>
                  </a:rPr>
                  <a:t>: ( 2,5 ·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60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fPr>
                      <m:num>
                        <m:r>
                          <a:rPr lang="ru-RU" sz="3600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1</m:t>
                        </m:r>
                      </m:num>
                      <m:den>
                        <m:r>
                          <a:rPr lang="ru-RU" sz="3600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3</m:t>
                        </m:r>
                      </m:den>
                    </m:f>
                  </m:oMath>
                </a14:m>
                <a:r>
                  <a:rPr lang="ru-RU" sz="3600" dirty="0" smtClean="0"/>
                  <a:t>  ‒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6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3600" b="0" i="1" smtClean="0">
                            <a:latin typeface="Cambria Math" panose="02040503050406030204" pitchFamily="18" charset="0"/>
                          </a:rPr>
                          <m:t>7</m:t>
                        </m:r>
                      </m:num>
                      <m:den>
                        <m:r>
                          <a:rPr lang="ru-RU" sz="3600" b="0" i="1" smtClean="0">
                            <a:latin typeface="Cambria Math" panose="02040503050406030204" pitchFamily="18" charset="0"/>
                          </a:rPr>
                          <m:t>8</m:t>
                        </m:r>
                      </m:den>
                    </m:f>
                  </m:oMath>
                </a14:m>
                <a:r>
                  <a:rPr lang="ru-RU" sz="3600" dirty="0" smtClean="0"/>
                  <a:t> ) </a:t>
                </a:r>
                <a:r>
                  <a:rPr lang="en-US" sz="3600" dirty="0" smtClean="0"/>
                  <a:t>= </a:t>
                </a:r>
                <a:endParaRPr lang="ru-RU" sz="3600" dirty="0" smtClean="0"/>
              </a:p>
              <a:p>
                <a:pPr marL="0" indent="0">
                  <a:buNone/>
                </a:pPr>
                <a:r>
                  <a:rPr lang="ru-RU" b="1" dirty="0"/>
                  <a:t> </a:t>
                </a:r>
                <a:r>
                  <a:rPr lang="ru-RU" b="1" dirty="0" smtClean="0"/>
                  <a:t>                 </a:t>
                </a:r>
                <a:r>
                  <a:rPr lang="ru-RU" dirty="0" smtClean="0">
                    <a:solidFill>
                      <a:schemeClr val="accent2">
                        <a:lumMod val="50000"/>
                      </a:schemeClr>
                    </a:solidFill>
                  </a:rPr>
                  <a:t>2 вариант</a:t>
                </a:r>
              </a:p>
              <a:p>
                <a:pPr marL="0" indent="0">
                  <a:buNone/>
                </a:pPr>
                <a:r>
                  <a:rPr lang="ru-RU" b="1" dirty="0" smtClean="0"/>
                  <a:t>         </a:t>
                </a:r>
                <a:r>
                  <a:rPr lang="ru-RU" sz="3600" dirty="0" smtClean="0"/>
                  <a:t>‒ 0,91 </a:t>
                </a:r>
                <a:r>
                  <a:rPr lang="ru-RU" sz="3600" dirty="0" smtClean="0">
                    <a:latin typeface="Calibri" panose="020F0502020204030204" pitchFamily="34" charset="0"/>
                    <a:cs typeface="Calibri" panose="020F0502020204030204" pitchFamily="34" charset="0"/>
                  </a:rPr>
                  <a:t>: ( 3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60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fPr>
                      <m:num>
                        <m:r>
                          <a:rPr lang="ru-RU" sz="3600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1</m:t>
                        </m:r>
                      </m:num>
                      <m:den>
                        <m:r>
                          <a:rPr lang="ru-RU" sz="3600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3</m:t>
                        </m:r>
                      </m:den>
                    </m:f>
                  </m:oMath>
                </a14:m>
                <a:r>
                  <a:rPr lang="ru-RU" sz="3600" dirty="0" smtClean="0"/>
                  <a:t>  ‒ 1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6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36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ru-RU" sz="3600" b="0" i="1" smtClean="0">
                            <a:latin typeface="Cambria Math" panose="02040503050406030204" pitchFamily="18" charset="0"/>
                          </a:rPr>
                          <m:t>4</m:t>
                        </m:r>
                      </m:den>
                    </m:f>
                  </m:oMath>
                </a14:m>
                <a:r>
                  <a:rPr lang="ru-RU" sz="3600" dirty="0" smtClean="0"/>
                  <a:t> </a:t>
                </a:r>
                <a:r>
                  <a:rPr lang="ru-RU" sz="3600" dirty="0" smtClean="0">
                    <a:latin typeface="Calibri" panose="020F0502020204030204" pitchFamily="34" charset="0"/>
                    <a:cs typeface="Calibri" panose="020F0502020204030204" pitchFamily="34" charset="0"/>
                  </a:rPr>
                  <a:t>· 0,24 </a:t>
                </a:r>
                <a:r>
                  <a:rPr lang="ru-RU" sz="3600" dirty="0" smtClean="0">
                    <a:latin typeface="Calibri" panose="020F0502020204030204" pitchFamily="34" charset="0"/>
                    <a:cs typeface="Calibri" panose="020F0502020204030204" pitchFamily="34" charset="0"/>
                  </a:rPr>
                  <a:t>) = </a:t>
                </a:r>
                <a:endParaRPr lang="ru-RU" sz="3600" dirty="0" smtClean="0"/>
              </a:p>
              <a:p>
                <a:pPr marL="0" indent="0">
                  <a:buNone/>
                </a:pPr>
                <a:r>
                  <a:rPr lang="ru-RU" b="1" dirty="0"/>
                  <a:t> </a:t>
                </a:r>
                <a:r>
                  <a:rPr lang="ru-RU" b="1" dirty="0" smtClean="0"/>
                  <a:t>                    </a:t>
                </a:r>
                <a:endParaRPr lang="ru-RU" b="1" dirty="0"/>
              </a:p>
              <a:p>
                <a:pPr marL="0" indent="0">
                  <a:buNone/>
                </a:pPr>
                <a:endParaRPr lang="ru-RU" dirty="0"/>
              </a:p>
            </p:txBody>
          </p:sp>
        </mc:Choice>
        <mc:Fallback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11560" y="1628800"/>
                <a:ext cx="8229600" cy="4525963"/>
              </a:xfrm>
              <a:blipFill rotWithShape="0">
                <a:blip r:embed="rId3"/>
                <a:stretch>
                  <a:fillRect t="-175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CE49911-14B3-4056-8B79-54B13C7CC763}" type="datetime1">
              <a:rPr lang="ru-RU" smtClean="0"/>
              <a:pPr>
                <a:defRPr/>
              </a:pPr>
              <a:t>21.05.2018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AD7CED2-A156-498E-809A-10BBB3C725A1}" type="slidenum">
              <a:rPr lang="ru-RU" smtClean="0"/>
              <a:pPr>
                <a:defRPr/>
              </a:pPr>
              <a:t>4</a:t>
            </a:fld>
            <a:endParaRPr lang="ru-RU"/>
          </a:p>
        </p:txBody>
      </p:sp>
      <p:graphicFrame>
        <p:nvGraphicFramePr>
          <p:cNvPr id="7" name="Объект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00083817"/>
              </p:ext>
            </p:extLst>
          </p:nvPr>
        </p:nvGraphicFramePr>
        <p:xfrm>
          <a:off x="6553201" y="2420888"/>
          <a:ext cx="1259378" cy="50405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8" name="Уравнение" r:id="rId4" imgW="469800" imgH="203040" progId="Equation.3">
                  <p:embed/>
                </p:oleObj>
              </mc:Choice>
              <mc:Fallback>
                <p:oleObj name="Уравнение" r:id="rId4" imgW="469800" imgH="20304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6553201" y="2420888"/>
                        <a:ext cx="1259378" cy="50405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Объект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48670481"/>
              </p:ext>
            </p:extLst>
          </p:nvPr>
        </p:nvGraphicFramePr>
        <p:xfrm>
          <a:off x="6553200" y="4005064"/>
          <a:ext cx="971128" cy="5760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9" name="Уравнение" r:id="rId6" imgW="330120" imgH="203040" progId="Equation.3">
                  <p:embed/>
                </p:oleObj>
              </mc:Choice>
              <mc:Fallback>
                <p:oleObj name="Уравнение" r:id="rId6" imgW="330120" imgH="20304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6553200" y="4005064"/>
                        <a:ext cx="971128" cy="57606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2012679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707088" cy="850106"/>
          </a:xfrm>
        </p:spPr>
        <p:txBody>
          <a:bodyPr/>
          <a:lstStyle/>
          <a:p>
            <a:r>
              <a:rPr lang="ru-RU" b="1" i="1" dirty="0" smtClean="0">
                <a:solidFill>
                  <a:schemeClr val="accent2">
                    <a:lumMod val="50000"/>
                  </a:schemeClr>
                </a:solidFill>
                <a:latin typeface="Palatino Linotype" panose="02040502050505030304" pitchFamily="18" charset="0"/>
              </a:rPr>
              <a:t>2. Уравнения</a:t>
            </a:r>
            <a:endParaRPr lang="ru-RU" b="1" i="1" dirty="0">
              <a:solidFill>
                <a:schemeClr val="accent2">
                  <a:lumMod val="50000"/>
                </a:schemeClr>
              </a:solidFill>
              <a:latin typeface="Palatino Linotype" panose="0204050205050503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24744"/>
            <a:ext cx="8507288" cy="4968551"/>
          </a:xfrm>
        </p:spPr>
        <p:txBody>
          <a:bodyPr/>
          <a:lstStyle/>
          <a:p>
            <a:pPr>
              <a:buFont typeface="Wingdings" panose="05000000000000000000" pitchFamily="2" charset="2"/>
              <a:buChar char="ü"/>
            </a:pPr>
            <a:r>
              <a:rPr lang="ru-RU" dirty="0" smtClean="0"/>
              <a:t>  </a:t>
            </a:r>
            <a:r>
              <a:rPr lang="ru-RU" sz="4000" i="1" dirty="0" smtClean="0">
                <a:solidFill>
                  <a:schemeClr val="accent2">
                    <a:lumMod val="50000"/>
                  </a:schemeClr>
                </a:solidFill>
                <a:latin typeface="Palatino Linotype" panose="02040502050505030304" pitchFamily="18" charset="0"/>
              </a:rPr>
              <a:t>Что называется уравнением?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sz="4000" i="1" dirty="0">
                <a:solidFill>
                  <a:schemeClr val="accent2">
                    <a:lumMod val="50000"/>
                  </a:schemeClr>
                </a:solidFill>
                <a:latin typeface="Palatino Linotype" panose="02040502050505030304" pitchFamily="18" charset="0"/>
              </a:rPr>
              <a:t> </a:t>
            </a:r>
            <a:r>
              <a:rPr lang="ru-RU" sz="4000" i="1" dirty="0" smtClean="0">
                <a:solidFill>
                  <a:schemeClr val="accent2">
                    <a:lumMod val="50000"/>
                  </a:schemeClr>
                </a:solidFill>
                <a:latin typeface="Palatino Linotype" panose="02040502050505030304" pitchFamily="18" charset="0"/>
              </a:rPr>
              <a:t> Что значит решить уравнение?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sz="4000" i="1" dirty="0">
                <a:solidFill>
                  <a:schemeClr val="accent2">
                    <a:lumMod val="50000"/>
                  </a:schemeClr>
                </a:solidFill>
                <a:latin typeface="Palatino Linotype" panose="02040502050505030304" pitchFamily="18" charset="0"/>
              </a:rPr>
              <a:t> </a:t>
            </a:r>
            <a:r>
              <a:rPr lang="ru-RU" sz="4000" i="1" dirty="0" smtClean="0">
                <a:solidFill>
                  <a:schemeClr val="accent2">
                    <a:lumMod val="50000"/>
                  </a:schemeClr>
                </a:solidFill>
                <a:latin typeface="Palatino Linotype" panose="02040502050505030304" pitchFamily="18" charset="0"/>
              </a:rPr>
              <a:t> Что такое корень уравнения?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sz="4000" i="1" dirty="0">
                <a:solidFill>
                  <a:schemeClr val="accent2">
                    <a:lumMod val="50000"/>
                  </a:schemeClr>
                </a:solidFill>
                <a:latin typeface="Palatino Linotype" panose="02040502050505030304" pitchFamily="18" charset="0"/>
              </a:rPr>
              <a:t> </a:t>
            </a:r>
            <a:r>
              <a:rPr lang="ru-RU" sz="4000" i="1" dirty="0" smtClean="0">
                <a:solidFill>
                  <a:schemeClr val="accent2">
                    <a:lumMod val="50000"/>
                  </a:schemeClr>
                </a:solidFill>
                <a:latin typeface="Palatino Linotype" panose="02040502050505030304" pitchFamily="18" charset="0"/>
              </a:rPr>
              <a:t>  Сколько решений может иметь   уравнение?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sz="4000" i="1" dirty="0">
                <a:solidFill>
                  <a:schemeClr val="accent2">
                    <a:lumMod val="50000"/>
                  </a:schemeClr>
                </a:solidFill>
                <a:latin typeface="Palatino Linotype" panose="02040502050505030304" pitchFamily="18" charset="0"/>
              </a:rPr>
              <a:t> </a:t>
            </a:r>
            <a:r>
              <a:rPr lang="ru-RU" sz="4000" i="1" dirty="0" smtClean="0">
                <a:solidFill>
                  <a:schemeClr val="accent2">
                    <a:lumMod val="50000"/>
                  </a:schemeClr>
                </a:solidFill>
                <a:latin typeface="Palatino Linotype" panose="02040502050505030304" pitchFamily="18" charset="0"/>
              </a:rPr>
              <a:t> Что обозначает запись при решении уравнения : 0х = 0 , 0х = а</a:t>
            </a:r>
          </a:p>
          <a:p>
            <a:pPr>
              <a:buFont typeface="Wingdings" panose="05000000000000000000" pitchFamily="2" charset="2"/>
              <a:buChar char="ü"/>
            </a:pPr>
            <a:endParaRPr lang="ru-RU" sz="4000" i="1" dirty="0">
              <a:solidFill>
                <a:schemeClr val="accent2">
                  <a:lumMod val="50000"/>
                </a:schemeClr>
              </a:solidFill>
              <a:latin typeface="Palatino Linotype" panose="02040502050505030304" pitchFamily="18" charset="0"/>
            </a:endParaRP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CE49911-14B3-4056-8B79-54B13C7CC763}" type="datetime1">
              <a:rPr lang="ru-RU" smtClean="0"/>
              <a:pPr>
                <a:defRPr/>
              </a:pPr>
              <a:t>21.05.2018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AD7CED2-A156-498E-809A-10BBB3C725A1}" type="slidenum">
              <a:rPr lang="ru-RU" smtClean="0"/>
              <a:pPr>
                <a:defRPr/>
              </a:pPr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4234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/>
          <a:lstStyle/>
          <a:p>
            <a:r>
              <a:rPr lang="ru-RU" i="1" dirty="0" smtClean="0">
                <a:solidFill>
                  <a:schemeClr val="accent2">
                    <a:lumMod val="50000"/>
                  </a:schemeClr>
                </a:solidFill>
                <a:latin typeface="Palatino Linotype" panose="02040502050505030304" pitchFamily="18" charset="0"/>
              </a:rPr>
              <a:t>Решить уравнения</a:t>
            </a:r>
            <a:endParaRPr lang="ru-RU" i="1" dirty="0">
              <a:solidFill>
                <a:schemeClr val="accent2">
                  <a:lumMod val="50000"/>
                </a:schemeClr>
              </a:solidFill>
              <a:latin typeface="Palatino Linotype" panose="0204050205050503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412776"/>
                <a:ext cx="8229600" cy="4713387"/>
              </a:xfrm>
            </p:spPr>
            <p:txBody>
              <a:bodyPr/>
              <a:lstStyle/>
              <a:p>
                <a:pPr marL="0" indent="0">
                  <a:buNone/>
                </a:pPr>
                <a:r>
                  <a:rPr lang="ru-RU" dirty="0" smtClean="0"/>
                  <a:t> 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360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ru-RU" sz="3600" b="0" i="1" smtClean="0">
                            <a:latin typeface="Cambria Math" panose="02040503050406030204" pitchFamily="18" charset="0"/>
                          </a:rPr>
                          <m:t>   х</m:t>
                        </m:r>
                      </m:e>
                      <m:sup>
                        <m:r>
                          <a:rPr lang="ru-RU" sz="36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ru-RU" sz="3600" dirty="0" smtClean="0"/>
                  <a:t> = 1 ;    -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360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ru-RU" sz="3600" b="0" i="1" smtClean="0">
                            <a:latin typeface="Cambria Math" panose="02040503050406030204" pitchFamily="18" charset="0"/>
                          </a:rPr>
                          <m:t>х</m:t>
                        </m:r>
                      </m:e>
                      <m:sup>
                        <m:r>
                          <a:rPr lang="ru-RU" sz="36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ru-RU" sz="3600" dirty="0" smtClean="0"/>
                  <a:t> = 5 ;   -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360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ru-RU" sz="3600" b="0" i="1" smtClean="0">
                            <a:latin typeface="Cambria Math" panose="02040503050406030204" pitchFamily="18" charset="0"/>
                          </a:rPr>
                          <m:t>х</m:t>
                        </m:r>
                      </m:e>
                      <m:sup>
                        <m:r>
                          <a:rPr lang="ru-RU" sz="36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ru-RU" sz="3600" dirty="0" smtClean="0"/>
                  <a:t> = -9 ; 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360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ru-RU" sz="3600" b="0" i="1" smtClean="0">
                            <a:latin typeface="Cambria Math" panose="02040503050406030204" pitchFamily="18" charset="0"/>
                          </a:rPr>
                          <m:t>х</m:t>
                        </m:r>
                      </m:e>
                      <m:sup>
                        <m:r>
                          <a:rPr lang="ru-RU" sz="36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ru-RU" sz="3600" dirty="0" smtClean="0"/>
                  <a:t> - 4х = 0 ; </a:t>
                </a:r>
              </a:p>
              <a:p>
                <a:pPr marL="0" indent="0">
                  <a:buNone/>
                </a:pPr>
                <a:r>
                  <a:rPr lang="ru-RU" sz="3600" dirty="0" smtClean="0"/>
                  <a:t>     х </a:t>
                </a:r>
                <a:r>
                  <a:rPr lang="ru-RU" sz="3600" dirty="0" smtClean="0">
                    <a:latin typeface="Calibri" panose="020F0502020204030204" pitchFamily="34" charset="0"/>
                    <a:cs typeface="Calibri" panose="020F0502020204030204" pitchFamily="34" charset="0"/>
                  </a:rPr>
                  <a:t>· х – 12х = 0 ;  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ru-RU" sz="360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dPr>
                      <m:e>
                        <m:r>
                          <a:rPr lang="ru-RU" sz="3600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х</m:t>
                        </m:r>
                      </m:e>
                    </m:d>
                  </m:oMath>
                </a14:m>
                <a:r>
                  <a:rPr lang="ru-RU" sz="3600" dirty="0" smtClean="0"/>
                  <a:t> = -1 ;   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ru-RU" sz="360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ru-RU" sz="3600" b="0" i="1" smtClean="0">
                            <a:latin typeface="Cambria Math" panose="02040503050406030204" pitchFamily="18" charset="0"/>
                          </a:rPr>
                          <m:t>х</m:t>
                        </m:r>
                      </m:e>
                    </m:d>
                  </m:oMath>
                </a14:m>
                <a:r>
                  <a:rPr lang="ru-RU" sz="3600" dirty="0" smtClean="0"/>
                  <a:t> = 2 ; </a:t>
                </a:r>
              </a:p>
              <a:p>
                <a:pPr marL="0" indent="0">
                  <a:buNone/>
                </a:pPr>
                <a:r>
                  <a:rPr lang="ru-RU" sz="3600" dirty="0"/>
                  <a:t> </a:t>
                </a:r>
                <a:r>
                  <a:rPr lang="ru-RU" sz="3600" dirty="0" smtClean="0"/>
                  <a:t>   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ru-RU" sz="360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ru-RU" sz="3600" b="0" i="1" smtClean="0">
                            <a:latin typeface="Cambria Math" panose="02040503050406030204" pitchFamily="18" charset="0"/>
                          </a:rPr>
                          <m:t>5х −6</m:t>
                        </m:r>
                      </m:e>
                    </m:d>
                  </m:oMath>
                </a14:m>
                <a:r>
                  <a:rPr lang="ru-RU" sz="3600" dirty="0" smtClean="0"/>
                  <a:t> = 12 ;       5</a:t>
                </a:r>
                <a:r>
                  <a:rPr lang="ru-RU" sz="3600" dirty="0" smtClean="0">
                    <a:latin typeface="Calibri" panose="020F0502020204030204" pitchFamily="34" charset="0"/>
                    <a:cs typeface="Calibri" panose="020F0502020204030204" pitchFamily="34" charset="0"/>
                  </a:rPr>
                  <a:t>·</a:t>
                </a:r>
                <a:r>
                  <a:rPr lang="ru-RU" sz="3600" dirty="0" smtClean="0"/>
                  <a:t>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ru-RU" sz="360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ru-RU" sz="3600" b="0" i="1" smtClean="0">
                            <a:latin typeface="Cambria Math" panose="02040503050406030204" pitchFamily="18" charset="0"/>
                          </a:rPr>
                          <m:t>1 −2х</m:t>
                        </m:r>
                      </m:e>
                    </m:d>
                  </m:oMath>
                </a14:m>
                <a:r>
                  <a:rPr lang="ru-RU" sz="3600" dirty="0" smtClean="0"/>
                  <a:t> = 10 ; </a:t>
                </a:r>
              </a:p>
              <a:p>
                <a:pPr marL="0" indent="0">
                  <a:buNone/>
                </a:pPr>
                <a:r>
                  <a:rPr lang="ru-RU" sz="3600" dirty="0"/>
                  <a:t> </a:t>
                </a:r>
                <a:r>
                  <a:rPr lang="ru-RU" sz="3600" dirty="0" smtClean="0"/>
                  <a:t>        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360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ru-RU" sz="360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ru-RU" sz="3600" b="0" i="1" smtClean="0">
                                <a:latin typeface="Cambria Math" panose="02040503050406030204" pitchFamily="18" charset="0"/>
                              </a:rPr>
                              <m:t>2х −3</m:t>
                            </m:r>
                          </m:e>
                        </m:d>
                      </m:e>
                      <m:sup>
                        <m:r>
                          <a:rPr lang="ru-RU" sz="36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ru-RU" sz="3600" dirty="0" smtClean="0"/>
                  <a:t> - 2х( 4 + 2х) = 11</a:t>
                </a:r>
              </a:p>
              <a:p>
                <a:pPr marL="0" indent="0">
                  <a:buNone/>
                </a:pPr>
                <a:r>
                  <a:rPr lang="ru-RU" sz="3600" dirty="0"/>
                  <a:t> </a:t>
                </a:r>
                <a:r>
                  <a:rPr lang="ru-RU" sz="3600" dirty="0" smtClean="0"/>
                  <a:t>                              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44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4400" b="0" i="1" smtClean="0">
                            <a:latin typeface="Cambria Math" panose="02040503050406030204" pitchFamily="18" charset="0"/>
                          </a:rPr>
                          <m:t>х</m:t>
                        </m:r>
                      </m:num>
                      <m:den>
                        <m:r>
                          <a:rPr lang="ru-RU" sz="4400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den>
                    </m:f>
                  </m:oMath>
                </a14:m>
                <a:r>
                  <a:rPr lang="ru-RU" sz="3600" dirty="0" smtClean="0"/>
                  <a:t> -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44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4400" b="0" i="1" smtClean="0">
                            <a:latin typeface="Cambria Math" panose="02040503050406030204" pitchFamily="18" charset="0"/>
                          </a:rPr>
                          <m:t>х −1</m:t>
                        </m:r>
                      </m:num>
                      <m:den>
                        <m:r>
                          <a:rPr lang="ru-RU" sz="44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</m:oMath>
                </a14:m>
                <a:r>
                  <a:rPr lang="ru-RU" sz="3600" dirty="0" smtClean="0"/>
                  <a:t> = 4</a:t>
                </a:r>
                <a:endParaRPr lang="ru-RU" sz="3600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412776"/>
                <a:ext cx="8229600" cy="4713387"/>
              </a:xfrm>
              <a:blipFill rotWithShape="0">
                <a:blip r:embed="rId2"/>
                <a:stretch>
                  <a:fillRect t="-1940" r="-296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CE49911-14B3-4056-8B79-54B13C7CC763}" type="datetime1">
              <a:rPr lang="ru-RU" smtClean="0"/>
              <a:pPr>
                <a:defRPr/>
              </a:pPr>
              <a:t>21.05.2018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AD7CED2-A156-498E-809A-10BBB3C725A1}" type="slidenum">
              <a:rPr lang="ru-RU" smtClean="0"/>
              <a:pPr>
                <a:defRPr/>
              </a:pPr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7616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 smtClean="0">
                <a:solidFill>
                  <a:schemeClr val="accent2">
                    <a:lumMod val="50000"/>
                  </a:schemeClr>
                </a:solidFill>
                <a:latin typeface="Palatino Linotype" panose="02040502050505030304" pitchFamily="18" charset="0"/>
              </a:rPr>
              <a:t>Раскрыть скобки</a:t>
            </a:r>
            <a:endParaRPr lang="ru-RU" i="1" dirty="0">
              <a:solidFill>
                <a:schemeClr val="accent2">
                  <a:lumMod val="50000"/>
                </a:schemeClr>
              </a:solidFill>
              <a:latin typeface="Palatino Linotype" panose="0204050205050503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196752"/>
                <a:ext cx="8229600" cy="4929411"/>
              </a:xfrm>
            </p:spPr>
            <p:txBody>
              <a:bodyPr/>
              <a:lstStyle/>
              <a:p>
                <a:pPr marL="0" indent="0">
                  <a:buNone/>
                </a:pPr>
                <a:r>
                  <a:rPr lang="ru-RU" dirty="0" smtClean="0"/>
                  <a:t> </a:t>
                </a:r>
              </a:p>
              <a:p>
                <a:pPr marL="0" indent="0">
                  <a:buNone/>
                </a:pPr>
                <a:r>
                  <a:rPr lang="ru-RU" dirty="0"/>
                  <a:t> </a:t>
                </a:r>
                <a:r>
                  <a:rPr lang="ru-RU" dirty="0" smtClean="0"/>
                  <a:t>    р(2 </a:t>
                </a:r>
                <a:r>
                  <a:rPr lang="ru-RU" dirty="0"/>
                  <a:t>+ α) - 3(α +2</a:t>
                </a:r>
                <a:r>
                  <a:rPr lang="ru-RU" dirty="0" smtClean="0"/>
                  <a:t>)  ;    α(х </a:t>
                </a:r>
                <a:r>
                  <a:rPr lang="ru-RU" dirty="0"/>
                  <a:t>- у) + b(у - х</a:t>
                </a:r>
                <a:r>
                  <a:rPr lang="ru-RU" dirty="0" smtClean="0"/>
                  <a:t>) ; </a:t>
                </a:r>
              </a:p>
              <a:p>
                <a:pPr marL="0" indent="0">
                  <a:buNone/>
                </a:pPr>
                <a:r>
                  <a:rPr lang="ru-RU" dirty="0"/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ru-RU" b="0" i="1" smtClean="0">
                            <a:latin typeface="Cambria Math" panose="02040503050406030204" pitchFamily="18" charset="0"/>
                          </a:rPr>
                          <m:t>   </m:t>
                        </m:r>
                        <m:d>
                          <m:dPr>
                            <m:ctrlPr>
                              <a:rPr lang="ru-RU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ru-RU" i="1">
                                <a:latin typeface="Cambria Math" panose="02040503050406030204" pitchFamily="18" charset="0"/>
                              </a:rPr>
                              <m:t>х−у</m:t>
                            </m:r>
                          </m:e>
                        </m:d>
                      </m:e>
                      <m:sup>
                        <m:r>
                          <a:rPr lang="ru-RU" i="1">
                            <a:latin typeface="Cambria Math" panose="02040503050406030204" pitchFamily="18" charset="0"/>
                          </a:rPr>
                          <m:t>2 </m:t>
                        </m:r>
                      </m:sup>
                    </m:sSup>
                  </m:oMath>
                </a14:m>
                <a:r>
                  <a:rPr lang="ru-RU" dirty="0"/>
                  <a:t>+  (х - у</a:t>
                </a:r>
                <a:r>
                  <a:rPr lang="ru-RU" dirty="0" smtClean="0"/>
                  <a:t>) ;      </a:t>
                </a:r>
                <a:r>
                  <a:rPr lang="ru-RU" dirty="0"/>
                  <a:t>5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ru-RU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ru-RU" i="1">
                                <a:latin typeface="Cambria Math" panose="02040503050406030204" pitchFamily="18" charset="0"/>
                              </a:rPr>
                              <m:t>х−у</m:t>
                            </m:r>
                          </m:e>
                        </m:d>
                      </m:e>
                      <m:sup>
                        <m:r>
                          <a:rPr lang="ru-RU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ru-RU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ru-RU" dirty="0"/>
                  <a:t>- 10(х - у</a:t>
                </a:r>
                <a:r>
                  <a:rPr lang="ru-RU" dirty="0" smtClean="0"/>
                  <a:t>) ; </a:t>
                </a:r>
              </a:p>
              <a:p>
                <a:pPr marL="0" indent="0">
                  <a:buNone/>
                </a:pPr>
                <a:r>
                  <a:rPr lang="ru-RU" dirty="0" smtClean="0"/>
                  <a:t>         </a:t>
                </a:r>
                <a:r>
                  <a:rPr lang="ru-RU" sz="4800" i="1" dirty="0" smtClean="0">
                    <a:solidFill>
                      <a:schemeClr val="accent2">
                        <a:lumMod val="50000"/>
                      </a:schemeClr>
                    </a:solidFill>
                    <a:latin typeface="Palatino Linotype" panose="02040502050505030304" pitchFamily="18" charset="0"/>
                  </a:rPr>
                  <a:t>Восстановить запись</a:t>
                </a:r>
              </a:p>
              <a:p>
                <a:pPr>
                  <a:buFont typeface="Arial" panose="020B0604020202020204" pitchFamily="34" charset="0"/>
                  <a:buChar char="•"/>
                </a:pPr>
                <a:r>
                  <a:rPr lang="ru-RU" dirty="0" smtClean="0"/>
                  <a:t>     (2х+у)² = 4х²</a:t>
                </a:r>
                <a:r>
                  <a:rPr lang="ru-RU" dirty="0"/>
                  <a:t>+_____+</a:t>
                </a:r>
                <a:r>
                  <a:rPr lang="ru-RU" dirty="0" smtClean="0"/>
                  <a:t>у</a:t>
                </a:r>
                <a:r>
                  <a:rPr lang="ru-RU" dirty="0"/>
                  <a:t> </a:t>
                </a:r>
              </a:p>
              <a:p>
                <a:pPr>
                  <a:buFont typeface="Arial" panose="020B0604020202020204" pitchFamily="34" charset="0"/>
                  <a:buChar char="•"/>
                </a:pPr>
                <a:r>
                  <a:rPr lang="ru-RU" dirty="0" smtClean="0"/>
                  <a:t>    (3а²</a:t>
                </a:r>
                <a:r>
                  <a:rPr lang="ru-RU" dirty="0"/>
                  <a:t>+____)</a:t>
                </a:r>
                <a:r>
                  <a:rPr lang="ru-RU" dirty="0" smtClean="0"/>
                  <a:t>² = ______+</a:t>
                </a:r>
                <a:r>
                  <a:rPr lang="ru-RU" dirty="0"/>
                  <a:t>6а²в+в²</a:t>
                </a:r>
              </a:p>
              <a:p>
                <a:pPr>
                  <a:buFont typeface="Arial" panose="020B0604020202020204" pitchFamily="34" charset="0"/>
                  <a:buChar char="•"/>
                </a:pPr>
                <a:r>
                  <a:rPr lang="ru-RU" sz="2800" b="1" i="1" dirty="0" smtClean="0">
                    <a:solidFill>
                      <a:schemeClr val="accent2">
                        <a:lumMod val="50000"/>
                      </a:schemeClr>
                    </a:solidFill>
                    <a:latin typeface="Palatino Linotype" panose="02040502050505030304" pitchFamily="18" charset="0"/>
                  </a:rPr>
                  <a:t>     </a:t>
                </a:r>
                <a:r>
                  <a:rPr lang="ru-RU" sz="2800" dirty="0" smtClean="0"/>
                  <a:t>16у²-____= (</a:t>
                </a:r>
                <a:r>
                  <a:rPr lang="ru-RU" sz="2800" dirty="0"/>
                  <a:t>4у-3х)(4х+3х)</a:t>
                </a:r>
              </a:p>
              <a:p>
                <a:pPr marL="0" indent="0">
                  <a:buNone/>
                </a:pPr>
                <a:endParaRPr lang="ru-RU" sz="2800" i="1" dirty="0">
                  <a:solidFill>
                    <a:schemeClr val="accent2">
                      <a:lumMod val="50000"/>
                    </a:schemeClr>
                  </a:solidFill>
                  <a:latin typeface="Palatino Linotype" panose="02040502050505030304" pitchFamily="18" charset="0"/>
                </a:endParaRPr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196752"/>
                <a:ext cx="8229600" cy="4929411"/>
              </a:xfrm>
              <a:blipFill rotWithShape="0">
                <a:blip r:embed="rId2"/>
                <a:stretch>
                  <a:fillRect l="-1704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CE49911-14B3-4056-8B79-54B13C7CC763}" type="datetime1">
              <a:rPr lang="ru-RU" smtClean="0"/>
              <a:pPr>
                <a:defRPr/>
              </a:pPr>
              <a:t>21.05.2018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AD7CED2-A156-498E-809A-10BBB3C725A1}" type="slidenum">
              <a:rPr lang="ru-RU" smtClean="0"/>
              <a:pPr>
                <a:defRPr/>
              </a:pPr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5093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 smtClean="0">
                <a:solidFill>
                  <a:schemeClr val="accent2">
                    <a:lumMod val="50000"/>
                  </a:schemeClr>
                </a:solidFill>
                <a:latin typeface="Palatino Linotype" panose="02040502050505030304" pitchFamily="18" charset="0"/>
              </a:rPr>
              <a:t>Самостоятельная работа</a:t>
            </a:r>
            <a:endParaRPr lang="ru-RU" i="1" dirty="0">
              <a:solidFill>
                <a:schemeClr val="accent2">
                  <a:lumMod val="50000"/>
                </a:schemeClr>
              </a:solidFill>
              <a:latin typeface="Palatino Linotype" panose="020405020505050303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Объект 2"/>
              <p:cNvSpPr>
                <a:spLocks noGrp="1"/>
              </p:cNvSpPr>
              <p:nvPr>
                <p:ph sz="half" idx="1"/>
              </p:nvPr>
            </p:nvSpPr>
            <p:spPr>
              <a:xfrm>
                <a:off x="457200" y="1417638"/>
                <a:ext cx="4038600" cy="4708525"/>
              </a:xfrm>
            </p:spPr>
            <p:txBody>
              <a:bodyPr/>
              <a:lstStyle/>
              <a:p>
                <a:pPr marL="0" indent="0">
                  <a:buNone/>
                </a:pPr>
                <a:r>
                  <a:rPr lang="ru-RU" dirty="0" smtClean="0"/>
                  <a:t>    </a:t>
                </a:r>
                <a:r>
                  <a:rPr lang="ru-RU" dirty="0" smtClean="0">
                    <a:solidFill>
                      <a:schemeClr val="accent2">
                        <a:lumMod val="50000"/>
                      </a:schemeClr>
                    </a:solidFill>
                  </a:rPr>
                  <a:t>1 вариант</a:t>
                </a: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f>
                      <m:fPr>
                        <m:ctrlPr>
                          <a:rPr lang="ru-RU" sz="32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3200" i="1">
                            <a:latin typeface="Cambria Math" panose="02040503050406030204" pitchFamily="18" charset="0"/>
                          </a:rPr>
                          <m:t>2х−5</m:t>
                        </m:r>
                      </m:num>
                      <m:den>
                        <m:r>
                          <a:rPr lang="ru-RU" sz="3200" i="1">
                            <a:latin typeface="Cambria Math" panose="02040503050406030204" pitchFamily="18" charset="0"/>
                          </a:rPr>
                          <m:t>6</m:t>
                        </m:r>
                      </m:den>
                    </m:f>
                  </m:oMath>
                </a14:m>
                <a:r>
                  <a:rPr lang="ru-RU" sz="3200" dirty="0"/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3200" i="1">
                            <a:latin typeface="Cambria Math" panose="02040503050406030204" pitchFamily="18" charset="0"/>
                          </a:rPr>
                          <m:t>3−5х</m:t>
                        </m:r>
                      </m:num>
                      <m:den>
                        <m:r>
                          <a:rPr lang="ru-RU" sz="3200" i="1">
                            <a:latin typeface="Cambria Math" panose="02040503050406030204" pitchFamily="18" charset="0"/>
                          </a:rPr>
                          <m:t>4</m:t>
                        </m:r>
                      </m:den>
                    </m:f>
                  </m:oMath>
                </a14:m>
                <a:endParaRPr lang="ru-RU" dirty="0"/>
              </a:p>
              <a:p>
                <a:pPr marL="0" indent="0">
                  <a:buNone/>
                </a:pPr>
                <a:r>
                  <a:rPr lang="ru-RU" dirty="0" smtClean="0"/>
                  <a:t>3 + х(5 </a:t>
                </a:r>
                <a:r>
                  <a:rPr lang="ru-RU" dirty="0"/>
                  <a:t>- х) = (2 - х)(х+3</a:t>
                </a:r>
                <a:r>
                  <a:rPr lang="ru-RU" dirty="0" smtClean="0"/>
                  <a:t>)</a:t>
                </a:r>
              </a:p>
              <a:p>
                <a:pPr marL="0" indent="0">
                  <a:buNone/>
                </a:pPr>
                <a:r>
                  <a:rPr lang="ru-RU" dirty="0"/>
                  <a:t>3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ru-RU" i="1">
                            <a:latin typeface="Cambria Math" panose="02040503050406030204" pitchFamily="18" charset="0"/>
                          </a:rPr>
                          <m:t>у</m:t>
                        </m:r>
                      </m:e>
                      <m:sup>
                        <m:r>
                          <a:rPr lang="ru-RU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ru-RU" dirty="0"/>
                  <a:t> - 6у </a:t>
                </a:r>
                <a:r>
                  <a:rPr lang="ru-RU" dirty="0" smtClean="0"/>
                  <a:t>=  0</a:t>
                </a:r>
              </a:p>
              <a:p>
                <a:pPr marL="0" indent="0">
                  <a:buNone/>
                </a:pPr>
                <a:r>
                  <a:rPr lang="ru-RU" dirty="0"/>
                  <a:t> </a:t>
                </a:r>
                <a:r>
                  <a:rPr lang="ru-RU" dirty="0" smtClean="0"/>
                  <a:t>(2у </a:t>
                </a:r>
                <a:r>
                  <a:rPr lang="ru-RU" dirty="0"/>
                  <a:t>- 6)(8 + 4у) = </a:t>
                </a:r>
                <a:r>
                  <a:rPr lang="ru-RU" dirty="0" smtClean="0"/>
                  <a:t>0</a:t>
                </a:r>
              </a:p>
              <a:p>
                <a:pPr marL="0" indent="0">
                  <a:buNone/>
                </a:pPr>
                <a:r>
                  <a:rPr lang="ru-RU" dirty="0"/>
                  <a:t>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ru-RU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ru-RU" b="0" i="1" smtClean="0">
                            <a:latin typeface="Cambria Math" panose="02040503050406030204" pitchFamily="18" charset="0"/>
                          </a:rPr>
                          <m:t>5х −5</m:t>
                        </m:r>
                      </m:e>
                    </m:d>
                  </m:oMath>
                </a14:m>
                <a:r>
                  <a:rPr lang="ru-RU" dirty="0" smtClean="0"/>
                  <a:t> = 4</a:t>
                </a:r>
                <a:endParaRPr lang="ru-RU" dirty="0"/>
              </a:p>
            </p:txBody>
          </p:sp>
        </mc:Choice>
        <mc:Fallback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xfrm>
                <a:off x="457200" y="1417638"/>
                <a:ext cx="4038600" cy="4708525"/>
              </a:xfrm>
              <a:blipFill rotWithShape="0">
                <a:blip r:embed="rId2"/>
                <a:stretch>
                  <a:fillRect l="-3017" t="-1295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Объект 3"/>
              <p:cNvSpPr>
                <a:spLocks noGrp="1"/>
              </p:cNvSpPr>
              <p:nvPr>
                <p:ph sz="half" idx="2"/>
              </p:nvPr>
            </p:nvSpPr>
            <p:spPr>
              <a:xfrm>
                <a:off x="4648200" y="1417638"/>
                <a:ext cx="4038600" cy="4708525"/>
              </a:xfrm>
            </p:spPr>
            <p:txBody>
              <a:bodyPr/>
              <a:lstStyle/>
              <a:p>
                <a:pPr marL="0" indent="0">
                  <a:buNone/>
                </a:pPr>
                <a:r>
                  <a:rPr lang="ru-RU" dirty="0" smtClean="0">
                    <a:solidFill>
                      <a:schemeClr val="accent2">
                        <a:lumMod val="50000"/>
                      </a:schemeClr>
                    </a:solidFill>
                  </a:rPr>
                  <a:t>        2 вариант</a:t>
                </a: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f>
                      <m:fPr>
                        <m:ctrlPr>
                          <a:rPr lang="ru-RU" sz="32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3200" i="1">
                            <a:latin typeface="Cambria Math" panose="02040503050406030204" pitchFamily="18" charset="0"/>
                          </a:rPr>
                          <m:t>х+9</m:t>
                        </m:r>
                      </m:num>
                      <m:den>
                        <m:r>
                          <a:rPr lang="ru-RU" sz="3200" i="1">
                            <a:latin typeface="Cambria Math" panose="02040503050406030204" pitchFamily="18" charset="0"/>
                          </a:rPr>
                          <m:t>3</m:t>
                        </m:r>
                      </m:den>
                    </m:f>
                  </m:oMath>
                </a14:m>
                <a:r>
                  <a:rPr lang="ru-RU" sz="3200" dirty="0"/>
                  <a:t> -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3200" i="1">
                            <a:latin typeface="Cambria Math" panose="02040503050406030204" pitchFamily="18" charset="0"/>
                          </a:rPr>
                          <m:t>х</m:t>
                        </m:r>
                      </m:num>
                      <m:den>
                        <m:r>
                          <a:rPr lang="ru-RU" sz="3200" i="1">
                            <a:latin typeface="Cambria Math" panose="02040503050406030204" pitchFamily="18" charset="0"/>
                          </a:rPr>
                          <m:t>5</m:t>
                        </m:r>
                      </m:den>
                    </m:f>
                  </m:oMath>
                </a14:m>
                <a:r>
                  <a:rPr lang="ru-RU" sz="3200" dirty="0"/>
                  <a:t> = </a:t>
                </a:r>
                <a:r>
                  <a:rPr lang="ru-RU" sz="3200" dirty="0" smtClean="0"/>
                  <a:t>1  </a:t>
                </a:r>
              </a:p>
              <a:p>
                <a:pPr marL="0" indent="0">
                  <a:buNone/>
                </a:pPr>
                <a:r>
                  <a:rPr lang="ru-RU" dirty="0" smtClean="0"/>
                  <a:t>7 </a:t>
                </a:r>
                <a:r>
                  <a:rPr lang="ru-RU" dirty="0"/>
                  <a:t>- х(3+х) = (х+2)(5 - х</a:t>
                </a:r>
                <a:r>
                  <a:rPr lang="ru-RU" dirty="0" smtClean="0"/>
                  <a:t>)</a:t>
                </a:r>
              </a:p>
              <a:p>
                <a:pPr marL="0" indent="0">
                  <a:buNone/>
                </a:pPr>
                <a:r>
                  <a:rPr lang="ru-RU" dirty="0"/>
                  <a:t>0,4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ru-RU" i="1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p>
                        <m:r>
                          <a:rPr lang="ru-RU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ru-RU" dirty="0"/>
                  <a:t> + </a:t>
                </a:r>
                <a:r>
                  <a:rPr lang="ru-RU" dirty="0" smtClean="0"/>
                  <a:t>4m </a:t>
                </a:r>
                <a:r>
                  <a:rPr lang="ru-RU" dirty="0"/>
                  <a:t>= </a:t>
                </a:r>
                <a:r>
                  <a:rPr lang="ru-RU" dirty="0" smtClean="0"/>
                  <a:t>0</a:t>
                </a:r>
              </a:p>
              <a:p>
                <a:pPr marL="0" indent="0">
                  <a:buNone/>
                </a:pPr>
                <a:r>
                  <a:rPr lang="ru-RU" dirty="0"/>
                  <a:t>(х </a:t>
                </a:r>
                <a:r>
                  <a:rPr lang="ru-RU" dirty="0" smtClean="0"/>
                  <a:t>- </a:t>
                </a:r>
                <a:r>
                  <a:rPr lang="ru-RU" dirty="0"/>
                  <a:t>1)(х + 4)(х - 7) = </a:t>
                </a:r>
                <a:r>
                  <a:rPr lang="ru-RU" dirty="0" smtClean="0"/>
                  <a:t>0</a:t>
                </a:r>
              </a:p>
              <a:p>
                <a:pPr marL="0" indent="0">
                  <a:buNone/>
                </a:pPr>
                <a:r>
                  <a:rPr lang="ru-RU" dirty="0"/>
                  <a:t>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ru-RU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ru-RU" b="0" i="1" smtClean="0">
                            <a:latin typeface="Cambria Math" panose="02040503050406030204" pitchFamily="18" charset="0"/>
                          </a:rPr>
                          <m:t>8+4х</m:t>
                        </m:r>
                      </m:e>
                    </m:d>
                  </m:oMath>
                </a14:m>
                <a:r>
                  <a:rPr lang="ru-RU" dirty="0" smtClean="0"/>
                  <a:t> = 2</a:t>
                </a:r>
                <a:endParaRPr lang="ru-RU" dirty="0"/>
              </a:p>
            </p:txBody>
          </p:sp>
        </mc:Choice>
        <mc:Fallback xmlns="">
          <p:sp>
            <p:nvSpPr>
              <p:cNvPr id="4" name="Объект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2"/>
              </p:nvPr>
            </p:nvSpPr>
            <p:spPr>
              <a:xfrm>
                <a:off x="4648200" y="1417638"/>
                <a:ext cx="4038600" cy="4708525"/>
              </a:xfrm>
              <a:blipFill rotWithShape="0">
                <a:blip r:embed="rId3"/>
                <a:stretch>
                  <a:fillRect l="-3172" t="-1295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5929BA0-BE23-4234-84FE-08E979204CE3}" type="datetime1">
              <a:rPr lang="ru-RU" smtClean="0"/>
              <a:pPr>
                <a:defRPr/>
              </a:pPr>
              <a:t>21.05.2018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http://aida.ucoz.ru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88C033D-908E-4764-A993-90F8C812D82F}" type="slidenum">
              <a:rPr lang="ru-RU" smtClean="0"/>
              <a:pPr>
                <a:defRPr/>
              </a:pPr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5104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800" i="1" dirty="0" smtClean="0">
                <a:solidFill>
                  <a:schemeClr val="accent2">
                    <a:lumMod val="50000"/>
                  </a:schemeClr>
                </a:solidFill>
                <a:latin typeface="Palatino Linotype" panose="02040502050505030304" pitchFamily="18" charset="0"/>
              </a:rPr>
              <a:t>Проверь себя</a:t>
            </a:r>
            <a:endParaRPr lang="ru-RU" sz="4800" i="1" dirty="0">
              <a:solidFill>
                <a:schemeClr val="accent2">
                  <a:lumMod val="50000"/>
                </a:schemeClr>
              </a:solidFill>
              <a:latin typeface="Palatino Linotype" panose="0204050205050503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  1 вариант</a:t>
            </a:r>
          </a:p>
          <a:p>
            <a:pPr marL="0" indent="0">
              <a:buNone/>
            </a:pPr>
            <a:r>
              <a:rPr lang="ru-RU" dirty="0" smtClean="0"/>
              <a:t>   Х = 1</a:t>
            </a:r>
          </a:p>
          <a:p>
            <a:pPr marL="0" indent="0">
              <a:buNone/>
            </a:pPr>
            <a:r>
              <a:rPr lang="ru-RU" dirty="0" smtClean="0"/>
              <a:t>   Х = 0,5</a:t>
            </a:r>
          </a:p>
          <a:p>
            <a:pPr marL="0" indent="0">
              <a:buNone/>
            </a:pPr>
            <a:r>
              <a:rPr lang="ru-RU" dirty="0" smtClean="0"/>
              <a:t>   У = 0 ;   у = 2</a:t>
            </a:r>
          </a:p>
          <a:p>
            <a:pPr marL="0" indent="0">
              <a:buNone/>
            </a:pPr>
            <a:r>
              <a:rPr lang="ru-RU" dirty="0" smtClean="0"/>
              <a:t>   У = 3 ;   у = - 2</a:t>
            </a:r>
          </a:p>
          <a:p>
            <a:pPr marL="0" indent="0">
              <a:buNone/>
            </a:pPr>
            <a:r>
              <a:rPr lang="ru-RU" dirty="0" smtClean="0"/>
              <a:t>   Х = 1,8 ;  х = 0,2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   2 вариант</a:t>
            </a:r>
          </a:p>
          <a:p>
            <a:pPr marL="0" indent="0">
              <a:buNone/>
            </a:pPr>
            <a:r>
              <a:rPr lang="ru-RU" dirty="0" smtClean="0"/>
              <a:t>Х = - 15</a:t>
            </a:r>
          </a:p>
          <a:p>
            <a:pPr marL="0" indent="0">
              <a:buNone/>
            </a:pPr>
            <a:r>
              <a:rPr lang="ru-RU" dirty="0" smtClean="0"/>
              <a:t>Х = - 0,5</a:t>
            </a:r>
          </a:p>
          <a:p>
            <a:pPr marL="0" indent="0">
              <a:buNone/>
            </a:pPr>
            <a:r>
              <a:rPr lang="en-US" dirty="0"/>
              <a:t>m</a:t>
            </a:r>
            <a:r>
              <a:rPr lang="en-US" dirty="0" smtClean="0"/>
              <a:t> = 0 </a:t>
            </a:r>
            <a:r>
              <a:rPr lang="ru-RU" dirty="0" smtClean="0"/>
              <a:t>; </a:t>
            </a:r>
            <a:r>
              <a:rPr lang="en-US" dirty="0" smtClean="0"/>
              <a:t>m </a:t>
            </a:r>
            <a:r>
              <a:rPr lang="ru-RU" dirty="0" smtClean="0"/>
              <a:t>= -10</a:t>
            </a:r>
          </a:p>
          <a:p>
            <a:pPr marL="0" indent="0">
              <a:buNone/>
            </a:pPr>
            <a:r>
              <a:rPr lang="ru-RU" dirty="0" smtClean="0"/>
              <a:t>Х = 1 ; х = - 4; х = 7</a:t>
            </a:r>
          </a:p>
          <a:p>
            <a:pPr marL="0" indent="0">
              <a:buNone/>
            </a:pPr>
            <a:r>
              <a:rPr lang="ru-RU" dirty="0" smtClean="0"/>
              <a:t>Х = - 1,5 ; х = - 2,5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5929BA0-BE23-4234-84FE-08E979204CE3}" type="datetime1">
              <a:rPr lang="ru-RU" smtClean="0"/>
              <a:pPr>
                <a:defRPr/>
              </a:pPr>
              <a:t>21.05.2018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http://aida.ucoz.ru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88C033D-908E-4764-A993-90F8C812D82F}" type="slidenum">
              <a:rPr lang="ru-RU" smtClean="0"/>
              <a:pPr>
                <a:defRPr/>
              </a:pPr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2371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математика - 18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математика - 18</Template>
  <TotalTime>449</TotalTime>
  <Words>582</Words>
  <Application>Microsoft Office PowerPoint</Application>
  <PresentationFormat>Экран (4:3)</PresentationFormat>
  <Paragraphs>157</Paragraphs>
  <Slides>18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6" baseType="lpstr">
      <vt:lpstr>Arial</vt:lpstr>
      <vt:lpstr>Bookman Old Style</vt:lpstr>
      <vt:lpstr>Calibri</vt:lpstr>
      <vt:lpstr>Cambria Math</vt:lpstr>
      <vt:lpstr>Palatino Linotype</vt:lpstr>
      <vt:lpstr>Wingdings</vt:lpstr>
      <vt:lpstr>математика - 18</vt:lpstr>
      <vt:lpstr>Microsoft Equation 3.0</vt:lpstr>
      <vt:lpstr>    «Я слышу – я забываю,  я вижу – я запоминаю,           я делаю – я понимаю»                          Китайская мудрость</vt:lpstr>
      <vt:lpstr>1. Действия с числами</vt:lpstr>
      <vt:lpstr>Презентация PowerPoint</vt:lpstr>
      <vt:lpstr>Самостоятельная работа</vt:lpstr>
      <vt:lpstr>2. Уравнения</vt:lpstr>
      <vt:lpstr>Решить уравнения</vt:lpstr>
      <vt:lpstr>Раскрыть скобки</vt:lpstr>
      <vt:lpstr>Самостоятельная работа</vt:lpstr>
      <vt:lpstr>Проверь себя</vt:lpstr>
      <vt:lpstr>3.Степень числа. Свойства степеней.</vt:lpstr>
      <vt:lpstr>4. Системы уравнений</vt:lpstr>
      <vt:lpstr>Самостоятельная работа</vt:lpstr>
      <vt:lpstr>Проверь себя</vt:lpstr>
      <vt:lpstr>5. Линейная функция</vt:lpstr>
      <vt:lpstr>Презентация PowerPoint</vt:lpstr>
      <vt:lpstr>Решите задачу</vt:lpstr>
      <vt:lpstr>Задачи</vt:lpstr>
      <vt:lpstr>Презентация PowerPoint</vt:lpstr>
    </vt:vector>
  </TitlesOfParts>
  <Company>Grizli777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ACER-PC</dc:creator>
  <cp:lastModifiedBy>Admin</cp:lastModifiedBy>
  <cp:revision>46</cp:revision>
  <dcterms:created xsi:type="dcterms:W3CDTF">2013-01-20T12:38:38Z</dcterms:created>
  <dcterms:modified xsi:type="dcterms:W3CDTF">2018-05-20T17:56:55Z</dcterms:modified>
</cp:coreProperties>
</file>