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6"/>
  </p:notes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0" r:id="rId11"/>
    <p:sldId id="275" r:id="rId12"/>
    <p:sldId id="271" r:id="rId13"/>
    <p:sldId id="272" r:id="rId14"/>
    <p:sldId id="273" r:id="rId15"/>
    <p:sldId id="274" r:id="rId16"/>
    <p:sldId id="277" r:id="rId17"/>
    <p:sldId id="266" r:id="rId18"/>
    <p:sldId id="264" r:id="rId19"/>
    <p:sldId id="278" r:id="rId20"/>
    <p:sldId id="285" r:id="rId21"/>
    <p:sldId id="286" r:id="rId22"/>
    <p:sldId id="280" r:id="rId23"/>
    <p:sldId id="283" r:id="rId24"/>
    <p:sldId id="284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86882F7-EB30-48D4-9909-F048C68E9320}" type="datetimeFigureOut">
              <a:rPr lang="ru-RU"/>
              <a:pPr>
                <a:defRPr/>
              </a:pPr>
              <a:t>14.06.2018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ECB6DD3-3617-41EC-AB2D-E4F778EA44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0506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06400-FC81-4EF4-B256-5992A235DAB5}" type="datetimeFigureOut">
              <a:rPr lang="ru-RU"/>
              <a:pPr>
                <a:defRPr/>
              </a:pPr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5E7A0-7ABE-4E55-A980-7CD9B5A33E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1F4DC-BD35-4F65-862F-8B11166DC7C9}" type="datetimeFigureOut">
              <a:rPr lang="ru-RU"/>
              <a:pPr>
                <a:defRPr/>
              </a:pPr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3EA1F-D793-4468-9B0C-ECE7538CA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75CBB-9619-4D94-A310-E63A8D8BE6D7}" type="datetimeFigureOut">
              <a:rPr lang="ru-RU"/>
              <a:pPr>
                <a:defRPr/>
              </a:pPr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6D775-BD5D-4132-A376-C7CC609704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D8BE4-9623-472B-97AA-C1201B146016}" type="datetimeFigureOut">
              <a:rPr lang="ru-RU"/>
              <a:pPr>
                <a:defRPr/>
              </a:pPr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73790-9526-48CB-9094-2DF58249F4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5EE64-1CF5-43F3-8388-B4BAC2883A0F}" type="datetimeFigureOut">
              <a:rPr lang="ru-RU"/>
              <a:pPr>
                <a:defRPr/>
              </a:pPr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0B059-6059-47F0-809B-670A4C5AC9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00F58-70A6-4CD5-8564-69AB1E2254DD}" type="datetimeFigureOut">
              <a:rPr lang="ru-RU"/>
              <a:pPr>
                <a:defRPr/>
              </a:pPr>
              <a:t>14.06.2018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C41D7-62EE-409B-B350-45852DEA5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BC4D8-A1D4-44F1-A356-853AB7521064}" type="datetimeFigureOut">
              <a:rPr lang="ru-RU"/>
              <a:pPr>
                <a:defRPr/>
              </a:pPr>
              <a:t>14.06.2018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23C15-1723-49BA-AA1F-ABDE44AB81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45793-784D-45CA-8E1D-458AEDE8A87F}" type="datetimeFigureOut">
              <a:rPr lang="ru-RU"/>
              <a:pPr>
                <a:defRPr/>
              </a:pPr>
              <a:t>14.06.2018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1291F-A893-4BAF-AC67-973B9E9D91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57152-5786-4F3F-A8CF-2CBF3E2FAE47}" type="datetimeFigureOut">
              <a:rPr lang="ru-RU"/>
              <a:pPr>
                <a:defRPr/>
              </a:pPr>
              <a:t>14.06.2018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CACC7-4957-4CDB-9730-811DE4A780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789E9-94EA-4BF5-B303-EA5CAA7DA69A}" type="datetimeFigureOut">
              <a:rPr lang="ru-RU"/>
              <a:pPr>
                <a:defRPr/>
              </a:pPr>
              <a:t>14.06.2018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065B7-B526-4EB3-BD1A-A89DA34428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4AF8E-DEE9-47B2-AAA7-8F43541141D6}" type="datetimeFigureOut">
              <a:rPr lang="ru-RU"/>
              <a:pPr>
                <a:defRPr/>
              </a:pPr>
              <a:t>14.06.2018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1CF2E-EAFF-447C-A8E2-F09FA9F9D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7FD322-9A7C-44B3-94D5-2308AAF11AB1}" type="datetimeFigureOut">
              <a:rPr lang="ru-RU"/>
              <a:pPr>
                <a:defRPr/>
              </a:pPr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8CFA9D-06EF-4930-AE38-CD331BE373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Рисунок 4" descr="волк и лис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85750"/>
            <a:ext cx="35210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5" descr="зимовье зверей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214313"/>
            <a:ext cx="31432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7" descr="i_00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3355401"/>
            <a:ext cx="3429023" cy="317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928934"/>
            <a:ext cx="6400800" cy="1752600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Викторина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000240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гостях у сказок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уси-лебеди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357313"/>
            <a:ext cx="34417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4071938" y="500063"/>
            <a:ext cx="4279377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660066"/>
                </a:solidFill>
                <a:latin typeface="+mn-lt"/>
                <a:cs typeface="Times New Roman" pitchFamily="18" charset="0"/>
              </a:rPr>
              <a:t>ПОМОГЛА НАМ ЯБЛОНЬКА,</a:t>
            </a:r>
          </a:p>
          <a:p>
            <a:r>
              <a:rPr lang="ru-RU" sz="2400" b="1" i="1" dirty="0">
                <a:solidFill>
                  <a:srgbClr val="660066"/>
                </a:solidFill>
                <a:latin typeface="+mn-lt"/>
                <a:cs typeface="Times New Roman" pitchFamily="18" charset="0"/>
              </a:rPr>
              <a:t>ПОМОГЛА НАМ ПЕЧКА,</a:t>
            </a:r>
          </a:p>
          <a:p>
            <a:r>
              <a:rPr lang="ru-RU" sz="2400" b="1" i="1" dirty="0">
                <a:solidFill>
                  <a:srgbClr val="660066"/>
                </a:solidFill>
                <a:latin typeface="+mn-lt"/>
                <a:cs typeface="Times New Roman" pitchFamily="18" charset="0"/>
              </a:rPr>
              <a:t>ПОМОГЛА ХОРОШАЯ ГОЛУБАЯ</a:t>
            </a:r>
          </a:p>
          <a:p>
            <a:r>
              <a:rPr lang="ru-RU" sz="2400" b="1" i="1" dirty="0">
                <a:solidFill>
                  <a:srgbClr val="660066"/>
                </a:solidFill>
                <a:latin typeface="+mn-lt"/>
                <a:cs typeface="Times New Roman" pitchFamily="18" charset="0"/>
              </a:rPr>
              <a:t>РЕЧКА – </a:t>
            </a:r>
          </a:p>
          <a:p>
            <a:r>
              <a:rPr lang="ru-RU" sz="2400" b="1" i="1" dirty="0">
                <a:solidFill>
                  <a:srgbClr val="660066"/>
                </a:solidFill>
                <a:latin typeface="+mn-lt"/>
                <a:cs typeface="Times New Roman" pitchFamily="18" charset="0"/>
              </a:rPr>
              <a:t>ВСЕ НАМ ПОМОГАЛИ, ВСЕ НАС</a:t>
            </a:r>
          </a:p>
          <a:p>
            <a:r>
              <a:rPr lang="ru-RU" sz="2400" b="1" i="1" dirty="0">
                <a:solidFill>
                  <a:srgbClr val="660066"/>
                </a:solidFill>
                <a:latin typeface="+mn-lt"/>
                <a:cs typeface="Times New Roman" pitchFamily="18" charset="0"/>
              </a:rPr>
              <a:t>УКРЫВАЛИ.</a:t>
            </a:r>
          </a:p>
          <a:p>
            <a:r>
              <a:rPr lang="ru-RU" sz="2400" b="1" i="1" dirty="0">
                <a:solidFill>
                  <a:srgbClr val="660066"/>
                </a:solidFill>
                <a:latin typeface="+mn-lt"/>
                <a:cs typeface="Times New Roman" pitchFamily="18" charset="0"/>
              </a:rPr>
              <a:t>К БАТЮШКЕ И МАТУШКЕ МЫ</a:t>
            </a:r>
          </a:p>
          <a:p>
            <a:r>
              <a:rPr lang="ru-RU" sz="2400" b="1" i="1" dirty="0">
                <a:solidFill>
                  <a:srgbClr val="660066"/>
                </a:solidFill>
                <a:latin typeface="+mn-lt"/>
                <a:cs typeface="Times New Roman" pitchFamily="18" charset="0"/>
              </a:rPr>
              <a:t>ДОМОЙ ПОПАЛИ.</a:t>
            </a:r>
          </a:p>
          <a:p>
            <a:r>
              <a:rPr lang="ru-RU" sz="2400" b="1" i="1" dirty="0">
                <a:solidFill>
                  <a:srgbClr val="660066"/>
                </a:solidFill>
                <a:latin typeface="+mn-lt"/>
                <a:cs typeface="Times New Roman" pitchFamily="18" charset="0"/>
              </a:rPr>
              <a:t>КТО УНЁС БРАТИШКУ?</a:t>
            </a:r>
          </a:p>
          <a:p>
            <a:r>
              <a:rPr lang="ru-RU" sz="2400" b="1" i="1" dirty="0">
                <a:solidFill>
                  <a:srgbClr val="660066"/>
                </a:solidFill>
                <a:latin typeface="+mn-lt"/>
                <a:cs typeface="Times New Roman" pitchFamily="18" charset="0"/>
              </a:rPr>
              <a:t>НАЗОВИТЕ КНИЖКУ. </a:t>
            </a:r>
          </a:p>
          <a:p>
            <a:endParaRPr lang="ru-RU" sz="1600" i="1" dirty="0">
              <a:latin typeface="+mn-lt"/>
              <a:cs typeface="Times New Roman" pitchFamily="18" charset="0"/>
            </a:endParaRPr>
          </a:p>
          <a:p>
            <a:endParaRPr lang="ru-RU" sz="1600" i="1" dirty="0">
              <a:latin typeface="+mn-lt"/>
              <a:cs typeface="Times New Roman" pitchFamily="18" charset="0"/>
            </a:endParaRPr>
          </a:p>
          <a:p>
            <a:endParaRPr lang="ru-RU" dirty="0">
              <a:latin typeface="+mn-lt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714875" y="5143500"/>
            <a:ext cx="42624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«ГУСИ-ЛЕБЕДИ»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5049" y="3071812"/>
            <a:ext cx="4435475" cy="15700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solidFill>
                  <a:srgbClr val="002060"/>
                </a:solidFill>
                <a:latin typeface="+mn-lt"/>
                <a:cs typeface="+mn-cs"/>
              </a:rPr>
              <a:t>Загадки</a:t>
            </a:r>
          </a:p>
        </p:txBody>
      </p:sp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1428750" y="1143000"/>
            <a:ext cx="618807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800">
                <a:solidFill>
                  <a:srgbClr val="FF0000"/>
                </a:solidFill>
                <a:latin typeface="Calibri" pitchFamily="34" charset="0"/>
              </a:rPr>
              <a:t>Задание №2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2"/>
          <p:cNvSpPr txBox="1">
            <a:spLocks noChangeArrowheads="1"/>
          </p:cNvSpPr>
          <p:nvPr/>
        </p:nvSpPr>
        <p:spPr bwMode="auto">
          <a:xfrm>
            <a:off x="285750" y="1214438"/>
            <a:ext cx="486069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660066"/>
                </a:solidFill>
                <a:latin typeface="Calibri" pitchFamily="34" charset="0"/>
              </a:rPr>
              <a:t>Перед волком не дрожал,</a:t>
            </a:r>
          </a:p>
          <a:p>
            <a:r>
              <a:rPr lang="ru-RU" sz="3200" b="1" i="1" dirty="0">
                <a:solidFill>
                  <a:srgbClr val="660066"/>
                </a:solidFill>
                <a:latin typeface="Calibri" pitchFamily="34" charset="0"/>
              </a:rPr>
              <a:t>От медведя убежал.</a:t>
            </a:r>
          </a:p>
          <a:p>
            <a:r>
              <a:rPr lang="ru-RU" sz="3200" b="1" i="1" dirty="0">
                <a:solidFill>
                  <a:srgbClr val="660066"/>
                </a:solidFill>
                <a:latin typeface="Calibri" pitchFamily="34" charset="0"/>
              </a:rPr>
              <a:t>А лисице на зубок</a:t>
            </a:r>
          </a:p>
          <a:p>
            <a:r>
              <a:rPr lang="ru-RU" sz="3200" b="1" i="1" dirty="0">
                <a:solidFill>
                  <a:srgbClr val="660066"/>
                </a:solidFill>
                <a:latin typeface="Calibri" pitchFamily="34" charset="0"/>
              </a:rPr>
              <a:t>Всё ж попался…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57250" y="4643438"/>
            <a:ext cx="18902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Calibri" pitchFamily="34" charset="0"/>
              </a:rPr>
              <a:t>Колобок</a:t>
            </a:r>
          </a:p>
        </p:txBody>
      </p:sp>
      <p:sp>
        <p:nvSpPr>
          <p:cNvPr id="25603" name="TextBox 8"/>
          <p:cNvSpPr txBox="1">
            <a:spLocks noChangeArrowheads="1"/>
          </p:cNvSpPr>
          <p:nvPr/>
        </p:nvSpPr>
        <p:spPr bwMode="auto">
          <a:xfrm>
            <a:off x="4929188" y="1428750"/>
            <a:ext cx="1841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16" name="Picture 6" descr="477413e1f0c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9775" y="571500"/>
            <a:ext cx="11811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6" descr="jiv181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1785938"/>
            <a:ext cx="2332038" cy="395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hoto_5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88" y="1000125"/>
            <a:ext cx="2909887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Прямоугольник 2"/>
          <p:cNvSpPr>
            <a:spLocks noChangeArrowheads="1"/>
          </p:cNvSpPr>
          <p:nvPr/>
        </p:nvSpPr>
        <p:spPr bwMode="auto">
          <a:xfrm>
            <a:off x="2786063" y="4071938"/>
            <a:ext cx="514350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dirty="0">
                <a:solidFill>
                  <a:srgbClr val="660066"/>
                </a:solidFill>
                <a:latin typeface="Calibri" pitchFamily="34" charset="0"/>
              </a:rPr>
              <a:t>Кто-то по лесу идёт,</a:t>
            </a:r>
          </a:p>
          <a:p>
            <a:r>
              <a:rPr lang="ru-RU" sz="3200" b="1" i="1" dirty="0">
                <a:solidFill>
                  <a:srgbClr val="660066"/>
                </a:solidFill>
                <a:latin typeface="Calibri" pitchFamily="34" charset="0"/>
              </a:rPr>
              <a:t>Короб на спине несёт.</a:t>
            </a:r>
          </a:p>
          <a:p>
            <a:r>
              <a:rPr lang="ru-RU" sz="3200" b="1" i="1" dirty="0">
                <a:solidFill>
                  <a:srgbClr val="660066"/>
                </a:solidFill>
                <a:latin typeface="Calibri" pitchFamily="34" charset="0"/>
              </a:rPr>
              <a:t>Вкусно пахнет пирогами.</a:t>
            </a:r>
          </a:p>
          <a:p>
            <a:r>
              <a:rPr lang="ru-RU" sz="3200" b="1" i="1" dirty="0">
                <a:solidFill>
                  <a:srgbClr val="660066"/>
                </a:solidFill>
                <a:latin typeface="Calibri" pitchFamily="34" charset="0"/>
              </a:rPr>
              <a:t>Что за сказка перед вами?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929188" y="2928938"/>
            <a:ext cx="3262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«Маша и медведь»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1143000"/>
            <a:ext cx="2254250" cy="302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Прямоугольник 2"/>
          <p:cNvSpPr>
            <a:spLocks noChangeArrowheads="1"/>
          </p:cNvSpPr>
          <p:nvPr/>
        </p:nvSpPr>
        <p:spPr bwMode="auto">
          <a:xfrm>
            <a:off x="0" y="1357313"/>
            <a:ext cx="5572125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dirty="0">
                <a:solidFill>
                  <a:srgbClr val="660066"/>
                </a:solidFill>
                <a:latin typeface="Calibri" pitchFamily="34" charset="0"/>
              </a:rPr>
              <a:t>Носик круглый, пятачком.</a:t>
            </a:r>
          </a:p>
          <a:p>
            <a:r>
              <a:rPr lang="ru-RU" sz="3200" b="1" i="1" dirty="0">
                <a:solidFill>
                  <a:srgbClr val="660066"/>
                </a:solidFill>
                <a:latin typeface="Calibri" pitchFamily="34" charset="0"/>
              </a:rPr>
              <a:t>Им в земле удобно рыться.</a:t>
            </a:r>
          </a:p>
          <a:p>
            <a:r>
              <a:rPr lang="ru-RU" sz="3200" b="1" i="1" dirty="0">
                <a:solidFill>
                  <a:srgbClr val="660066"/>
                </a:solidFill>
                <a:latin typeface="Calibri" pitchFamily="34" charset="0"/>
              </a:rPr>
              <a:t>Хвостик маленький, крючком.</a:t>
            </a:r>
          </a:p>
          <a:p>
            <a:r>
              <a:rPr lang="ru-RU" sz="3200" b="1" i="1" dirty="0">
                <a:solidFill>
                  <a:srgbClr val="660066"/>
                </a:solidFill>
                <a:latin typeface="Calibri" pitchFamily="34" charset="0"/>
              </a:rPr>
              <a:t>Вместо туфелек – копытца.</a:t>
            </a:r>
          </a:p>
          <a:p>
            <a:r>
              <a:rPr lang="ru-RU" sz="3200" b="1" i="1" dirty="0">
                <a:solidFill>
                  <a:srgbClr val="660066"/>
                </a:solidFill>
                <a:latin typeface="Calibri" pitchFamily="34" charset="0"/>
              </a:rPr>
              <a:t>Их трое в сказке. До чего же</a:t>
            </a:r>
          </a:p>
          <a:p>
            <a:r>
              <a:rPr lang="ru-RU" sz="3200" b="1" i="1" dirty="0">
                <a:solidFill>
                  <a:srgbClr val="660066"/>
                </a:solidFill>
                <a:latin typeface="Calibri" pitchFamily="34" charset="0"/>
              </a:rPr>
              <a:t>Братья дружные похожи.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429125" y="5214938"/>
            <a:ext cx="32355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</a:rPr>
              <a:t>«Три поросёнка»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расн шап"/>
          <p:cNvPicPr>
            <a:picLocks noChangeAspect="1" noChangeArrowheads="1"/>
          </p:cNvPicPr>
          <p:nvPr/>
        </p:nvPicPr>
        <p:blipFill>
          <a:blip r:embed="rId2"/>
          <a:srcRect l="11232" r="17154" b="8305"/>
          <a:stretch>
            <a:fillRect/>
          </a:stretch>
        </p:blipFill>
        <p:spPr bwMode="auto">
          <a:xfrm>
            <a:off x="357188" y="3786188"/>
            <a:ext cx="2778125" cy="272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Прямоугольник 2"/>
          <p:cNvSpPr>
            <a:spLocks noChangeArrowheads="1"/>
          </p:cNvSpPr>
          <p:nvPr/>
        </p:nvSpPr>
        <p:spPr bwMode="auto">
          <a:xfrm>
            <a:off x="3571874" y="315377"/>
            <a:ext cx="5572125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Девочка хорошая по лесу идёт,</a:t>
            </a:r>
          </a:p>
          <a:p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Но не знает девочка,</a:t>
            </a:r>
          </a:p>
          <a:p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Что опасность ждёт.</a:t>
            </a:r>
          </a:p>
          <a:p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За кустами светится</a:t>
            </a:r>
          </a:p>
          <a:p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Пара злющих глаз,</a:t>
            </a:r>
          </a:p>
          <a:p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Кто-то страшный встретится</a:t>
            </a:r>
          </a:p>
          <a:p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Девочке сейчас.</a:t>
            </a:r>
          </a:p>
          <a:p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Кто расспросит девочку о её пути?</a:t>
            </a:r>
          </a:p>
          <a:p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Кто обманет бабушку,</a:t>
            </a:r>
          </a:p>
          <a:p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Чтобы в дом войти?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71500" y="2286000"/>
            <a:ext cx="22533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</a:rPr>
              <a:t>Серый волк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1"/>
          <p:cNvSpPr txBox="1">
            <a:spLocks noChangeArrowheads="1"/>
          </p:cNvSpPr>
          <p:nvPr/>
        </p:nvSpPr>
        <p:spPr bwMode="auto">
          <a:xfrm>
            <a:off x="1071563" y="1143000"/>
            <a:ext cx="647382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800">
                <a:solidFill>
                  <a:srgbClr val="FF0000"/>
                </a:solidFill>
                <a:latin typeface="Calibri" pitchFamily="34" charset="0"/>
              </a:rPr>
              <a:t>Задание №3.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0125" y="3143250"/>
            <a:ext cx="7029488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solidFill>
                  <a:srgbClr val="002060"/>
                </a:solidFill>
                <a:latin typeface="+mn-lt"/>
                <a:cs typeface="+mn-cs"/>
              </a:rPr>
              <a:t>Узнай сказку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1" descr="конек-горбуно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785813"/>
            <a:ext cx="44958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202238" y="5929313"/>
            <a:ext cx="394176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FF0000"/>
                </a:solidFill>
                <a:latin typeface="Calibri" pitchFamily="34" charset="0"/>
              </a:rPr>
              <a:t>Конёк Горбунок</a:t>
            </a:r>
          </a:p>
        </p:txBody>
      </p:sp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714375" y="928688"/>
            <a:ext cx="1841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43313" y="1857375"/>
            <a:ext cx="1214437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714750" y="2643188"/>
            <a:ext cx="1071563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13" y="3786188"/>
            <a:ext cx="1285875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643313" y="4929188"/>
            <a:ext cx="1357312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357813" y="4286250"/>
            <a:ext cx="1143000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286375" y="2500313"/>
            <a:ext cx="1214438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072063" y="857250"/>
            <a:ext cx="1428750" cy="857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143125" y="785813"/>
            <a:ext cx="1428750" cy="857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143125" y="2643188"/>
            <a:ext cx="1214438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143125" y="4357688"/>
            <a:ext cx="1143000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0375" y="1474443"/>
            <a:ext cx="2982913" cy="3286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extBox 3"/>
          <p:cNvSpPr txBox="1">
            <a:spLocks noChangeArrowheads="1"/>
          </p:cNvSpPr>
          <p:nvPr/>
        </p:nvSpPr>
        <p:spPr bwMode="auto">
          <a:xfrm>
            <a:off x="142875" y="5500688"/>
            <a:ext cx="184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7250" y="3934611"/>
            <a:ext cx="2100263" cy="232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15088" y="624364"/>
            <a:ext cx="2371725" cy="2608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2788" y="763533"/>
            <a:ext cx="2241550" cy="2473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40475" y="4002441"/>
            <a:ext cx="2303463" cy="2534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43125" y="5286375"/>
            <a:ext cx="499835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 err="1" smtClean="0">
                <a:solidFill>
                  <a:srgbClr val="FF0000"/>
                </a:solidFill>
                <a:latin typeface="Calibri" pitchFamily="34" charset="0"/>
              </a:rPr>
              <a:t>Заюшкина</a:t>
            </a:r>
            <a:r>
              <a:rPr lang="ru-RU" sz="4400" b="1" dirty="0" smtClean="0">
                <a:solidFill>
                  <a:srgbClr val="FF0000"/>
                </a:solidFill>
                <a:latin typeface="Calibri" pitchFamily="34" charset="0"/>
              </a:rPr>
              <a:t> избушка</a:t>
            </a:r>
            <a:endParaRPr lang="ru-RU" sz="44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1" descr="морозко.jpg"/>
          <p:cNvPicPr>
            <a:picLocks noChangeAspect="1"/>
          </p:cNvPicPr>
          <p:nvPr/>
        </p:nvPicPr>
        <p:blipFill>
          <a:blip r:embed="rId2"/>
          <a:srcRect t="2975" r="3571" b="6250"/>
          <a:stretch>
            <a:fillRect/>
          </a:stretch>
        </p:blipFill>
        <p:spPr bwMode="auto">
          <a:xfrm>
            <a:off x="1428750" y="1500188"/>
            <a:ext cx="3857625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6143625" y="5286375"/>
            <a:ext cx="24225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rgbClr val="FF0000"/>
                </a:solidFill>
                <a:latin typeface="Calibri" pitchFamily="34" charset="0"/>
              </a:rPr>
              <a:t>Морозко</a:t>
            </a:r>
          </a:p>
        </p:txBody>
      </p:sp>
      <p:sp>
        <p:nvSpPr>
          <p:cNvPr id="4" name="Овал 3"/>
          <p:cNvSpPr/>
          <p:nvPr/>
        </p:nvSpPr>
        <p:spPr>
          <a:xfrm>
            <a:off x="1785938" y="3286125"/>
            <a:ext cx="928687" cy="1214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71875" y="2214563"/>
            <a:ext cx="1285875" cy="1285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928688" y="357188"/>
            <a:ext cx="67278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800">
                <a:solidFill>
                  <a:srgbClr val="FF0000"/>
                </a:solidFill>
                <a:latin typeface="Calibri" pitchFamily="34" charset="0"/>
              </a:rPr>
              <a:t>Задание № 1.</a:t>
            </a: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313" y="2000250"/>
            <a:ext cx="8688387" cy="4524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Назови сказку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или сказочного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героя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14500" y="1237456"/>
            <a:ext cx="5357813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042818" y="6065037"/>
            <a:ext cx="691573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Calibri" pitchFamily="34" charset="0"/>
              </a:rPr>
              <a:t>Сказка: «Муха – цокотуха».</a:t>
            </a:r>
            <a:endParaRPr lang="ru-RU" sz="4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85684" y="1678782"/>
            <a:ext cx="1714500" cy="785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4500" y="3786188"/>
            <a:ext cx="1643063" cy="785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29000" y="3143250"/>
            <a:ext cx="1857375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43063" y="2286000"/>
            <a:ext cx="1428750" cy="785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0688" y="4071938"/>
            <a:ext cx="1500187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643563" y="2071688"/>
            <a:ext cx="14287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8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7744" y="445625"/>
            <a:ext cx="3815592" cy="5395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578174" y="6086044"/>
            <a:ext cx="39364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 err="1" smtClean="0">
                <a:solidFill>
                  <a:srgbClr val="FF0000"/>
                </a:solidFill>
                <a:latin typeface="Calibri" pitchFamily="34" charset="0"/>
              </a:rPr>
              <a:t>Федорино</a:t>
            </a:r>
            <a:r>
              <a:rPr lang="ru-RU" sz="4400" b="1" dirty="0" smtClean="0">
                <a:solidFill>
                  <a:srgbClr val="FF0000"/>
                </a:solidFill>
                <a:latin typeface="Calibri" pitchFamily="34" charset="0"/>
              </a:rPr>
              <a:t> горе</a:t>
            </a:r>
            <a:endParaRPr lang="ru-RU" sz="4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35773" y="620688"/>
            <a:ext cx="1714500" cy="785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21229" y="5157192"/>
            <a:ext cx="1643063" cy="785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14072" y="2132856"/>
            <a:ext cx="1857375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95736" y="3717032"/>
            <a:ext cx="1428750" cy="785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68761" y="4365104"/>
            <a:ext cx="1500187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879771" y="3072383"/>
            <a:ext cx="14287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49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1" descr="Старик и море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143000"/>
            <a:ext cx="5357813" cy="437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625725" y="6088063"/>
            <a:ext cx="647858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Сказка о рыбаке и  рыбке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875" y="1500188"/>
            <a:ext cx="1714500" cy="785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14500" y="3786188"/>
            <a:ext cx="1643063" cy="785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29000" y="3143250"/>
            <a:ext cx="1857375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43063" y="2286000"/>
            <a:ext cx="1428750" cy="785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00688" y="4071938"/>
            <a:ext cx="1500187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643563" y="2071688"/>
            <a:ext cx="14287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214554"/>
            <a:ext cx="6655220" cy="15696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RightUp"/>
            <a:lightRig rig="threePt" dir="t"/>
          </a:scene3d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1"/>
          <p:cNvSpPr txBox="1">
            <a:spLocks noChangeArrowheads="1"/>
          </p:cNvSpPr>
          <p:nvPr/>
        </p:nvSpPr>
        <p:spPr bwMode="auto">
          <a:xfrm>
            <a:off x="1785938" y="785813"/>
            <a:ext cx="38639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7030A0"/>
                </a:solidFill>
                <a:latin typeface="Calibri" pitchFamily="34" charset="0"/>
              </a:rPr>
              <a:t>Источник:</a:t>
            </a:r>
          </a:p>
          <a:p>
            <a:endParaRPr lang="ru-RU" sz="3200" b="1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200" b="1">
                <a:latin typeface="Calibri" pitchFamily="34" charset="0"/>
              </a:rPr>
              <a:t> Яндекс. Картинки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епк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25" y="3286125"/>
            <a:ext cx="2739936" cy="3000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репка 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9913" y="642938"/>
            <a:ext cx="3529012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357188" y="4357688"/>
            <a:ext cx="71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4355976" y="913715"/>
            <a:ext cx="445724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Круглый бок, жёлтый бок,</a:t>
            </a:r>
          </a:p>
          <a:p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Сидит в грядке колобок.</a:t>
            </a:r>
          </a:p>
          <a:p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Врос в землю крепко.</a:t>
            </a:r>
          </a:p>
          <a:p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Что же это?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929063" y="3571875"/>
            <a:ext cx="16152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Calibri" pitchFamily="34" charset="0"/>
              </a:rPr>
              <a:t>Репка</a:t>
            </a:r>
            <a:endParaRPr lang="ru-RU" sz="44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емеро козля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366362" y="2643188"/>
            <a:ext cx="3203131" cy="3786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Box 8"/>
          <p:cNvSpPr txBox="1">
            <a:spLocks noChangeArrowheads="1"/>
          </p:cNvSpPr>
          <p:nvPr/>
        </p:nvSpPr>
        <p:spPr bwMode="auto">
          <a:xfrm>
            <a:off x="4229" y="214313"/>
            <a:ext cx="610500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Как называется сказка,</a:t>
            </a:r>
          </a:p>
          <a:p>
            <a:pPr algn="ctr"/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 где волк притворился мамой козой?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8625" y="1571625"/>
            <a:ext cx="54800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Волк и семеро козлят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иса и заяц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2286000"/>
            <a:ext cx="3144837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4"/>
          <p:cNvSpPr txBox="1">
            <a:spLocks noChangeArrowheads="1"/>
          </p:cNvSpPr>
          <p:nvPr/>
        </p:nvSpPr>
        <p:spPr bwMode="auto">
          <a:xfrm>
            <a:off x="2643188" y="714375"/>
            <a:ext cx="586827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Кто помог зайке спастись от лисы</a:t>
            </a:r>
          </a:p>
          <a:p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 в сказке «Заячья избушка»? 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429375" y="2571750"/>
            <a:ext cx="15700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Петух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йболит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75288" y="1214438"/>
            <a:ext cx="255905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349305" y="968543"/>
            <a:ext cx="492032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Как зовут доктора из сказки </a:t>
            </a:r>
          </a:p>
          <a:p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Корнея Чуковского?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0063" y="2928938"/>
            <a:ext cx="41719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Доктор Айболит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теремо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1000125"/>
            <a:ext cx="5230812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6"/>
          <p:cNvSpPr txBox="1">
            <a:spLocks noChangeArrowheads="1"/>
          </p:cNvSpPr>
          <p:nvPr/>
        </p:nvSpPr>
        <p:spPr bwMode="auto">
          <a:xfrm>
            <a:off x="357188" y="5286375"/>
            <a:ext cx="85054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Как называется сказка, где медведь сломал домик?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14688" y="5929313"/>
            <a:ext cx="22542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Теремок</a:t>
            </a:r>
          </a:p>
        </p:txBody>
      </p:sp>
      <p:sp>
        <p:nvSpPr>
          <p:cNvPr id="10" name="Полилиния 9"/>
          <p:cNvSpPr/>
          <p:nvPr/>
        </p:nvSpPr>
        <p:spPr>
          <a:xfrm>
            <a:off x="5429250" y="3643313"/>
            <a:ext cx="2278063" cy="330200"/>
          </a:xfrm>
          <a:custGeom>
            <a:avLst/>
            <a:gdLst>
              <a:gd name="connsiteX0" fmla="*/ 0 w 2706914"/>
              <a:gd name="connsiteY0" fmla="*/ 268514 h 473527"/>
              <a:gd name="connsiteX1" fmla="*/ 413657 w 2706914"/>
              <a:gd name="connsiteY1" fmla="*/ 431799 h 473527"/>
              <a:gd name="connsiteX2" fmla="*/ 805543 w 2706914"/>
              <a:gd name="connsiteY2" fmla="*/ 377371 h 473527"/>
              <a:gd name="connsiteX3" fmla="*/ 1055915 w 2706914"/>
              <a:gd name="connsiteY3" fmla="*/ 464456 h 473527"/>
              <a:gd name="connsiteX4" fmla="*/ 1589315 w 2706914"/>
              <a:gd name="connsiteY4" fmla="*/ 431799 h 473527"/>
              <a:gd name="connsiteX5" fmla="*/ 1676400 w 2706914"/>
              <a:gd name="connsiteY5" fmla="*/ 366485 h 473527"/>
              <a:gd name="connsiteX6" fmla="*/ 1915886 w 2706914"/>
              <a:gd name="connsiteY6" fmla="*/ 453571 h 473527"/>
              <a:gd name="connsiteX7" fmla="*/ 2318657 w 2706914"/>
              <a:gd name="connsiteY7" fmla="*/ 377371 h 473527"/>
              <a:gd name="connsiteX8" fmla="*/ 2460172 w 2706914"/>
              <a:gd name="connsiteY8" fmla="*/ 410028 h 473527"/>
              <a:gd name="connsiteX9" fmla="*/ 2667000 w 2706914"/>
              <a:gd name="connsiteY9" fmla="*/ 268514 h 473527"/>
              <a:gd name="connsiteX10" fmla="*/ 2699657 w 2706914"/>
              <a:gd name="connsiteY10" fmla="*/ 203199 h 473527"/>
              <a:gd name="connsiteX11" fmla="*/ 2623457 w 2706914"/>
              <a:gd name="connsiteY11" fmla="*/ 29028 h 473527"/>
              <a:gd name="connsiteX12" fmla="*/ 2460172 w 2706914"/>
              <a:gd name="connsiteY12" fmla="*/ 29028 h 473527"/>
              <a:gd name="connsiteX13" fmla="*/ 2264229 w 2706914"/>
              <a:gd name="connsiteY13" fmla="*/ 94342 h 473527"/>
              <a:gd name="connsiteX14" fmla="*/ 2155372 w 2706914"/>
              <a:gd name="connsiteY14" fmla="*/ 72571 h 473527"/>
              <a:gd name="connsiteX15" fmla="*/ 1850572 w 2706914"/>
              <a:gd name="connsiteY15" fmla="*/ 61685 h 473527"/>
              <a:gd name="connsiteX16" fmla="*/ 1578429 w 2706914"/>
              <a:gd name="connsiteY16" fmla="*/ 94342 h 473527"/>
              <a:gd name="connsiteX17" fmla="*/ 1458686 w 2706914"/>
              <a:gd name="connsiteY17" fmla="*/ 137885 h 473527"/>
              <a:gd name="connsiteX18" fmla="*/ 1099457 w 2706914"/>
              <a:gd name="connsiteY18" fmla="*/ 105228 h 473527"/>
              <a:gd name="connsiteX19" fmla="*/ 1099457 w 2706914"/>
              <a:gd name="connsiteY19" fmla="*/ 105228 h 473527"/>
              <a:gd name="connsiteX20" fmla="*/ 957943 w 2706914"/>
              <a:gd name="connsiteY20" fmla="*/ 137885 h 473527"/>
              <a:gd name="connsiteX21" fmla="*/ 772886 w 2706914"/>
              <a:gd name="connsiteY21" fmla="*/ 126999 h 473527"/>
              <a:gd name="connsiteX22" fmla="*/ 544286 w 2706914"/>
              <a:gd name="connsiteY22" fmla="*/ 94342 h 473527"/>
              <a:gd name="connsiteX23" fmla="*/ 457200 w 2706914"/>
              <a:gd name="connsiteY23" fmla="*/ 83456 h 473527"/>
              <a:gd name="connsiteX24" fmla="*/ 195943 w 2706914"/>
              <a:gd name="connsiteY24" fmla="*/ 39914 h 473527"/>
              <a:gd name="connsiteX25" fmla="*/ 130629 w 2706914"/>
              <a:gd name="connsiteY25" fmla="*/ 170542 h 473527"/>
              <a:gd name="connsiteX26" fmla="*/ 32657 w 2706914"/>
              <a:gd name="connsiteY26" fmla="*/ 203199 h 473527"/>
              <a:gd name="connsiteX27" fmla="*/ 54429 w 2706914"/>
              <a:gd name="connsiteY27" fmla="*/ 322942 h 473527"/>
              <a:gd name="connsiteX28" fmla="*/ 108857 w 2706914"/>
              <a:gd name="connsiteY28" fmla="*/ 344714 h 473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706914" h="473527">
                <a:moveTo>
                  <a:pt x="0" y="268514"/>
                </a:moveTo>
                <a:cubicBezTo>
                  <a:pt x="139700" y="341085"/>
                  <a:pt x="279400" y="413656"/>
                  <a:pt x="413657" y="431799"/>
                </a:cubicBezTo>
                <a:cubicBezTo>
                  <a:pt x="547914" y="449942"/>
                  <a:pt x="698500" y="371928"/>
                  <a:pt x="805543" y="377371"/>
                </a:cubicBezTo>
                <a:cubicBezTo>
                  <a:pt x="912586" y="382814"/>
                  <a:pt x="925286" y="455385"/>
                  <a:pt x="1055915" y="464456"/>
                </a:cubicBezTo>
                <a:cubicBezTo>
                  <a:pt x="1186544" y="473527"/>
                  <a:pt x="1485901" y="448128"/>
                  <a:pt x="1589315" y="431799"/>
                </a:cubicBezTo>
                <a:cubicBezTo>
                  <a:pt x="1692729" y="415471"/>
                  <a:pt x="1621971" y="362856"/>
                  <a:pt x="1676400" y="366485"/>
                </a:cubicBezTo>
                <a:cubicBezTo>
                  <a:pt x="1730829" y="370114"/>
                  <a:pt x="1808843" y="451757"/>
                  <a:pt x="1915886" y="453571"/>
                </a:cubicBezTo>
                <a:cubicBezTo>
                  <a:pt x="2022929" y="455385"/>
                  <a:pt x="2227943" y="384628"/>
                  <a:pt x="2318657" y="377371"/>
                </a:cubicBezTo>
                <a:cubicBezTo>
                  <a:pt x="2409371" y="370114"/>
                  <a:pt x="2402115" y="428171"/>
                  <a:pt x="2460172" y="410028"/>
                </a:cubicBezTo>
                <a:cubicBezTo>
                  <a:pt x="2518229" y="391885"/>
                  <a:pt x="2627086" y="302985"/>
                  <a:pt x="2667000" y="268514"/>
                </a:cubicBezTo>
                <a:cubicBezTo>
                  <a:pt x="2706914" y="234043"/>
                  <a:pt x="2706914" y="243113"/>
                  <a:pt x="2699657" y="203199"/>
                </a:cubicBezTo>
                <a:cubicBezTo>
                  <a:pt x="2692400" y="163285"/>
                  <a:pt x="2663371" y="58056"/>
                  <a:pt x="2623457" y="29028"/>
                </a:cubicBezTo>
                <a:cubicBezTo>
                  <a:pt x="2583543" y="0"/>
                  <a:pt x="2520043" y="18142"/>
                  <a:pt x="2460172" y="29028"/>
                </a:cubicBezTo>
                <a:cubicBezTo>
                  <a:pt x="2400301" y="39914"/>
                  <a:pt x="2315029" y="87085"/>
                  <a:pt x="2264229" y="94342"/>
                </a:cubicBezTo>
                <a:cubicBezTo>
                  <a:pt x="2213429" y="101599"/>
                  <a:pt x="2224315" y="78014"/>
                  <a:pt x="2155372" y="72571"/>
                </a:cubicBezTo>
                <a:cubicBezTo>
                  <a:pt x="2086429" y="67128"/>
                  <a:pt x="1946729" y="58057"/>
                  <a:pt x="1850572" y="61685"/>
                </a:cubicBezTo>
                <a:cubicBezTo>
                  <a:pt x="1754415" y="65313"/>
                  <a:pt x="1643743" y="81642"/>
                  <a:pt x="1578429" y="94342"/>
                </a:cubicBezTo>
                <a:cubicBezTo>
                  <a:pt x="1513115" y="107042"/>
                  <a:pt x="1538515" y="136071"/>
                  <a:pt x="1458686" y="137885"/>
                </a:cubicBezTo>
                <a:cubicBezTo>
                  <a:pt x="1378857" y="139699"/>
                  <a:pt x="1099457" y="105228"/>
                  <a:pt x="1099457" y="105228"/>
                </a:cubicBezTo>
                <a:lnTo>
                  <a:pt x="1099457" y="105228"/>
                </a:lnTo>
                <a:cubicBezTo>
                  <a:pt x="1075871" y="110671"/>
                  <a:pt x="1012371" y="134257"/>
                  <a:pt x="957943" y="137885"/>
                </a:cubicBezTo>
                <a:cubicBezTo>
                  <a:pt x="903515" y="141513"/>
                  <a:pt x="841829" y="134256"/>
                  <a:pt x="772886" y="126999"/>
                </a:cubicBezTo>
                <a:cubicBezTo>
                  <a:pt x="703943" y="119742"/>
                  <a:pt x="596900" y="101599"/>
                  <a:pt x="544286" y="94342"/>
                </a:cubicBezTo>
                <a:cubicBezTo>
                  <a:pt x="491672" y="87085"/>
                  <a:pt x="515257" y="92527"/>
                  <a:pt x="457200" y="83456"/>
                </a:cubicBezTo>
                <a:cubicBezTo>
                  <a:pt x="399143" y="74385"/>
                  <a:pt x="250372" y="25400"/>
                  <a:pt x="195943" y="39914"/>
                </a:cubicBezTo>
                <a:cubicBezTo>
                  <a:pt x="141514" y="54428"/>
                  <a:pt x="157843" y="143328"/>
                  <a:pt x="130629" y="170542"/>
                </a:cubicBezTo>
                <a:cubicBezTo>
                  <a:pt x="103415" y="197756"/>
                  <a:pt x="45357" y="177799"/>
                  <a:pt x="32657" y="203199"/>
                </a:cubicBezTo>
                <a:cubicBezTo>
                  <a:pt x="19957" y="228599"/>
                  <a:pt x="41729" y="299356"/>
                  <a:pt x="54429" y="322942"/>
                </a:cubicBezTo>
                <a:cubicBezTo>
                  <a:pt x="67129" y="346528"/>
                  <a:pt x="87993" y="345621"/>
                  <a:pt x="108857" y="344714"/>
                </a:cubicBezTo>
              </a:path>
            </a:pathLst>
          </a:cu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урочка Ряб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642938"/>
            <a:ext cx="5078412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1571625" y="4286250"/>
            <a:ext cx="61290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Кто снёс золотое яичко деду и бабе?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786063" y="5072063"/>
            <a:ext cx="34782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Курочка ряба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справка 8">
            <a:hlinkClick r:id="" action="ppaction://noaction" highlightClick="1"/>
          </p:cNvPr>
          <p:cNvSpPr/>
          <p:nvPr/>
        </p:nvSpPr>
        <p:spPr>
          <a:xfrm>
            <a:off x="1105633" y="1086743"/>
            <a:ext cx="2000250" cy="307181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" name="Рисунок 2" descr="баба Яг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5631" y="836712"/>
            <a:ext cx="307498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5"/>
          <p:cNvSpPr txBox="1">
            <a:spLocks noChangeArrowheads="1"/>
          </p:cNvSpPr>
          <p:nvPr/>
        </p:nvSpPr>
        <p:spPr bwMode="auto">
          <a:xfrm>
            <a:off x="3857625" y="65008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2532" name="Рисунок 7" descr="Кощей бессмертный.jpg"/>
          <p:cNvPicPr>
            <a:picLocks noChangeAspect="1"/>
          </p:cNvPicPr>
          <p:nvPr/>
        </p:nvPicPr>
        <p:blipFill>
          <a:blip r:embed="rId3"/>
          <a:srcRect l="28789"/>
          <a:stretch>
            <a:fillRect/>
          </a:stretch>
        </p:blipFill>
        <p:spPr bwMode="auto">
          <a:xfrm>
            <a:off x="5429250" y="836712"/>
            <a:ext cx="2671763" cy="358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9"/>
          <p:cNvSpPr txBox="1">
            <a:spLocks noChangeArrowheads="1"/>
          </p:cNvSpPr>
          <p:nvPr/>
        </p:nvSpPr>
        <p:spPr bwMode="auto">
          <a:xfrm>
            <a:off x="251520" y="5157192"/>
            <a:ext cx="842493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Calibri" pitchFamily="34" charset="0"/>
              </a:rPr>
              <a:t>  </a:t>
            </a:r>
            <a:r>
              <a:rPr lang="ru-RU" sz="2800" b="1" i="1" dirty="0">
                <a:solidFill>
                  <a:srgbClr val="660066"/>
                </a:solidFill>
                <a:latin typeface="Calibri" pitchFamily="34" charset="0"/>
              </a:rPr>
              <a:t>Как зовут бабу, которая дружит с Кощеем бессмертным?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00471" y="4426049"/>
            <a:ext cx="228530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Calibri" pitchFamily="34" charset="0"/>
              </a:rPr>
              <a:t>Баба Яга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672</TotalTime>
  <Words>309</Words>
  <Application>Microsoft Office PowerPoint</Application>
  <PresentationFormat>Экран (4:3)</PresentationFormat>
  <Paragraphs>81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В гостях у сказок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гостях у сказок</dc:title>
  <dc:creator>Гена</dc:creator>
  <cp:lastModifiedBy>1</cp:lastModifiedBy>
  <cp:revision>100</cp:revision>
  <dcterms:created xsi:type="dcterms:W3CDTF">2006-11-01T14:50:04Z</dcterms:created>
  <dcterms:modified xsi:type="dcterms:W3CDTF">2018-06-14T08:46:19Z</dcterms:modified>
</cp:coreProperties>
</file>