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64" r:id="rId8"/>
    <p:sldId id="265" r:id="rId9"/>
    <p:sldId id="267" r:id="rId10"/>
    <p:sldId id="268" r:id="rId11"/>
    <p:sldId id="270" r:id="rId12"/>
    <p:sldId id="271" r:id="rId13"/>
    <p:sldId id="273" r:id="rId14"/>
    <p:sldId id="274" r:id="rId15"/>
    <p:sldId id="276" r:id="rId16"/>
    <p:sldId id="277" r:id="rId17"/>
    <p:sldId id="279" r:id="rId18"/>
    <p:sldId id="280" r:id="rId1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4" d="100"/>
          <a:sy n="54" d="100"/>
        </p:scale>
        <p:origin x="-1133" y="-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9264A6-C9D3-4C68-A8E1-210E445055F7}" type="datetimeFigureOut">
              <a:rPr lang="ru-RU"/>
              <a:pPr>
                <a:defRPr/>
              </a:pPr>
              <a:t>01.10.2009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B8A222-C979-4F47-85C5-39D6D61DE76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64248E-A1C7-4143-9FEB-56251CDE5CD8}" type="datetimeFigureOut">
              <a:rPr lang="ru-RU"/>
              <a:pPr>
                <a:defRPr/>
              </a:pPr>
              <a:t>01.10.2009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F75F50-BCCA-4B56-907D-4A165B64CED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CD5F58-70E8-4DBE-979D-BD45CB814B42}" type="datetimeFigureOut">
              <a:rPr lang="ru-RU"/>
              <a:pPr>
                <a:defRPr/>
              </a:pPr>
              <a:t>01.10.2009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3B2227-3EBB-45D1-9AE4-9F282DDD107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15C83A-72E9-403D-89EA-DB2F75D953E9}" type="datetimeFigureOut">
              <a:rPr lang="ru-RU"/>
              <a:pPr>
                <a:defRPr/>
              </a:pPr>
              <a:t>01.10.2009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AB13F5-EAB2-4044-BB6C-6A1AA5730C8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37127B-FE4E-4133-A6BB-A51E4DF25350}" type="datetimeFigureOut">
              <a:rPr lang="ru-RU"/>
              <a:pPr>
                <a:defRPr/>
              </a:pPr>
              <a:t>01.10.2009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EB7E4B-B2FA-49D6-9A1E-7032B1F4635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527D84-9111-4760-B25F-3D7A79A079C9}" type="datetimeFigureOut">
              <a:rPr lang="ru-RU"/>
              <a:pPr>
                <a:defRPr/>
              </a:pPr>
              <a:t>01.10.2009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BDE4CD-0566-4447-A003-F1E1B8D85E8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F3D5C2-39A8-4AD8-9B6B-90C08115A260}" type="datetimeFigureOut">
              <a:rPr lang="ru-RU"/>
              <a:pPr>
                <a:defRPr/>
              </a:pPr>
              <a:t>01.10.2009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D06C5C-1F85-4AC6-9A16-97BEB427C18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7D6AAA-CA56-4B75-AA1E-9B045D710732}" type="datetimeFigureOut">
              <a:rPr lang="ru-RU"/>
              <a:pPr>
                <a:defRPr/>
              </a:pPr>
              <a:t>01.10.2009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CA33D8-FC38-4DED-913B-310A6BE4CB3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6D0CC8-C2C2-4B13-9EB8-36E6EE722E9C}" type="datetimeFigureOut">
              <a:rPr lang="ru-RU"/>
              <a:pPr>
                <a:defRPr/>
              </a:pPr>
              <a:t>01.10.2009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25AFAB-5883-485C-8E3D-EBDC9F34053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052C6E-860C-4079-8DE5-5C9823782909}" type="datetimeFigureOut">
              <a:rPr lang="ru-RU"/>
              <a:pPr>
                <a:defRPr/>
              </a:pPr>
              <a:t>01.10.2009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143E31-EC52-43D1-A95B-21365281242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3DEBAE-A0F7-42FE-B67C-A3A5FB8CE853}" type="datetimeFigureOut">
              <a:rPr lang="ru-RU"/>
              <a:pPr>
                <a:defRPr/>
              </a:pPr>
              <a:t>01.10.2009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B5929A-95EA-4D78-8DC6-C6EC0A46511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E21DA3B-1ECB-4740-B49B-4A12A947D08A}" type="datetimeFigureOut">
              <a:rPr lang="ru-RU"/>
              <a:pPr>
                <a:defRPr/>
              </a:pPr>
              <a:t>01.10.2009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F816E16-B160-45FE-A3FC-D0C22DB0B32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/>
          </a:p>
        </p:txBody>
      </p:sp>
      <p:pic>
        <p:nvPicPr>
          <p:cNvPr id="13315" name="Picture 2" descr="C:\Users\User\Downloads\FOREST-4174033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6" name="TextBox 4"/>
          <p:cNvSpPr txBox="1">
            <a:spLocks noChangeArrowheads="1"/>
          </p:cNvSpPr>
          <p:nvPr/>
        </p:nvSpPr>
        <p:spPr bwMode="auto">
          <a:xfrm>
            <a:off x="347663" y="0"/>
            <a:ext cx="877252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МАДОУ ЦРР</a:t>
            </a:r>
          </a:p>
          <a:p>
            <a:pPr algn="ctr"/>
            <a:r>
              <a:rPr lang="ru-RU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детский сад №33 ст. Кавказская муниципального образования Кавказский район</a:t>
            </a:r>
            <a:r>
              <a:rPr lang="ru-RU">
                <a:solidFill>
                  <a:schemeClr val="bg1"/>
                </a:solidFill>
                <a:latin typeface="Calibri" pitchFamily="34" charset="0"/>
              </a:rPr>
              <a:t>.</a:t>
            </a:r>
          </a:p>
        </p:txBody>
      </p:sp>
      <p:sp>
        <p:nvSpPr>
          <p:cNvPr id="13317" name="TextBox 5"/>
          <p:cNvSpPr txBox="1">
            <a:spLocks noChangeArrowheads="1"/>
          </p:cNvSpPr>
          <p:nvPr/>
        </p:nvSpPr>
        <p:spPr bwMode="auto">
          <a:xfrm>
            <a:off x="1000125" y="2000250"/>
            <a:ext cx="6832600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400" b="1">
                <a:solidFill>
                  <a:srgbClr val="FF0000"/>
                </a:solidFill>
                <a:latin typeface="Calibri" pitchFamily="34" charset="0"/>
              </a:rPr>
              <a:t>ТЕМА        ЛЕСНЫЕ ЖИТЕЛИ</a:t>
            </a:r>
            <a:endParaRPr lang="ru-RU" sz="4400">
              <a:solidFill>
                <a:srgbClr val="FF0000"/>
              </a:solidFill>
              <a:latin typeface="Calibri" pitchFamily="34" charset="0"/>
            </a:endParaRPr>
          </a:p>
        </p:txBody>
      </p:sp>
      <p:sp>
        <p:nvSpPr>
          <p:cNvPr id="13318" name="TextBox 6"/>
          <p:cNvSpPr txBox="1">
            <a:spLocks noChangeArrowheads="1"/>
          </p:cNvSpPr>
          <p:nvPr/>
        </p:nvSpPr>
        <p:spPr bwMode="auto">
          <a:xfrm>
            <a:off x="1000125" y="4357688"/>
            <a:ext cx="5413375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chemeClr val="bg1"/>
                </a:solidFill>
                <a:latin typeface="Calibri" pitchFamily="34" charset="0"/>
              </a:rPr>
              <a:t>РАЗРАБОТАННО ВОСПИТАТЕЛЕМ</a:t>
            </a:r>
          </a:p>
          <a:p>
            <a:endParaRPr lang="ru-RU" sz="2400" b="1">
              <a:solidFill>
                <a:schemeClr val="bg1"/>
              </a:solidFill>
              <a:latin typeface="Calibri" pitchFamily="34" charset="0"/>
            </a:endParaRPr>
          </a:p>
          <a:p>
            <a:r>
              <a:rPr lang="ru-RU" sz="2400" b="1">
                <a:solidFill>
                  <a:schemeClr val="bg1"/>
                </a:solidFill>
              </a:rPr>
              <a:t>Анчиной</a:t>
            </a:r>
            <a:r>
              <a:rPr lang="ru-RU" sz="2400" b="1">
                <a:solidFill>
                  <a:schemeClr val="bg1"/>
                </a:solidFill>
                <a:latin typeface="Calibri" pitchFamily="34" charset="0"/>
              </a:rPr>
              <a:t> </a:t>
            </a:r>
            <a:r>
              <a:rPr lang="ru-RU" sz="2400" b="1">
                <a:solidFill>
                  <a:schemeClr val="bg1"/>
                </a:solidFill>
              </a:rPr>
              <a:t>Я</a:t>
            </a:r>
            <a:r>
              <a:rPr lang="ru-RU" sz="2400" b="1">
                <a:solidFill>
                  <a:schemeClr val="bg1"/>
                </a:solidFill>
                <a:latin typeface="Calibri" pitchFamily="34" charset="0"/>
              </a:rPr>
              <a:t>.</a:t>
            </a:r>
            <a:r>
              <a:rPr lang="ru-RU" sz="2400" b="1">
                <a:solidFill>
                  <a:schemeClr val="bg1"/>
                </a:solidFill>
              </a:rPr>
              <a:t>Д</a:t>
            </a:r>
            <a:r>
              <a:rPr lang="ru-RU" sz="2400" b="1">
                <a:solidFill>
                  <a:schemeClr val="bg1"/>
                </a:solidFill>
                <a:latin typeface="Calibri" pitchFamily="34" charset="0"/>
              </a:rPr>
              <a:t>.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25602" name="Содержимое 3" descr="rabstol_net_wolf_12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5603" name="TextBox 4"/>
          <p:cNvSpPr txBox="1">
            <a:spLocks noChangeArrowheads="1"/>
          </p:cNvSpPr>
          <p:nvPr/>
        </p:nvSpPr>
        <p:spPr bwMode="auto">
          <a:xfrm>
            <a:off x="142875" y="6027738"/>
            <a:ext cx="1663700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800" b="1">
                <a:solidFill>
                  <a:schemeClr val="bg1"/>
                </a:solidFill>
                <a:latin typeface="Calibri" pitchFamily="34" charset="0"/>
              </a:rPr>
              <a:t>ВОЛК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27650" name="Содержимое 3" descr="37719179-faded-brown-gold-background-texture-old-white-dirty-paper-white--Stock-Photo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7651" name="TextBox 4"/>
          <p:cNvSpPr txBox="1">
            <a:spLocks noChangeArrowheads="1"/>
          </p:cNvSpPr>
          <p:nvPr/>
        </p:nvSpPr>
        <p:spPr bwMode="auto">
          <a:xfrm>
            <a:off x="1357313" y="1285875"/>
            <a:ext cx="6302375" cy="406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4800" b="1">
                <a:solidFill>
                  <a:srgbClr val="403152"/>
                </a:solidFill>
                <a:latin typeface="Calibri" pitchFamily="34" charset="0"/>
              </a:rPr>
              <a:t>Сердитый недотрога</a:t>
            </a:r>
          </a:p>
          <a:p>
            <a:pPr algn="ctr"/>
            <a:r>
              <a:rPr lang="ru-RU" sz="4800" b="1">
                <a:solidFill>
                  <a:srgbClr val="403152"/>
                </a:solidFill>
                <a:latin typeface="Calibri" pitchFamily="34" charset="0"/>
              </a:rPr>
              <a:t>Живет в глуши лесной.</a:t>
            </a:r>
          </a:p>
          <a:p>
            <a:pPr algn="ctr"/>
            <a:r>
              <a:rPr lang="ru-RU" sz="4800" b="1">
                <a:solidFill>
                  <a:srgbClr val="403152"/>
                </a:solidFill>
                <a:latin typeface="Calibri" pitchFamily="34" charset="0"/>
              </a:rPr>
              <a:t>Иголок очень много,</a:t>
            </a:r>
          </a:p>
          <a:p>
            <a:pPr algn="ctr"/>
            <a:r>
              <a:rPr lang="ru-RU" sz="4800" b="1">
                <a:solidFill>
                  <a:srgbClr val="403152"/>
                </a:solidFill>
                <a:latin typeface="Calibri" pitchFamily="34" charset="0"/>
              </a:rPr>
              <a:t>А нитки не одной.</a:t>
            </a:r>
          </a:p>
          <a:p>
            <a:pPr algn="ctr"/>
            <a:r>
              <a:rPr lang="ru-RU" sz="4800" b="1">
                <a:latin typeface="Calibri" pitchFamily="34" charset="0"/>
              </a:rPr>
              <a:t>(Еж)</a:t>
            </a:r>
          </a:p>
          <a:p>
            <a:pPr algn="ctr"/>
            <a:endParaRPr lang="ru-RU">
              <a:latin typeface="Calibri" pitchFamily="34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28674" name="Содержимое 3" descr="hedg4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8675" name="TextBox 4"/>
          <p:cNvSpPr txBox="1">
            <a:spLocks noChangeArrowheads="1"/>
          </p:cNvSpPr>
          <p:nvPr/>
        </p:nvSpPr>
        <p:spPr bwMode="auto">
          <a:xfrm>
            <a:off x="7643813" y="142875"/>
            <a:ext cx="1100137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5400" b="1">
                <a:solidFill>
                  <a:schemeClr val="bg1"/>
                </a:solidFill>
                <a:latin typeface="Calibri" pitchFamily="34" charset="0"/>
              </a:rPr>
              <a:t>ЕЖ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30722" name="Содержимое 3" descr="bg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30723" name="TextBox 4"/>
          <p:cNvSpPr txBox="1">
            <a:spLocks noChangeArrowheads="1"/>
          </p:cNvSpPr>
          <p:nvPr/>
        </p:nvSpPr>
        <p:spPr bwMode="auto">
          <a:xfrm>
            <a:off x="2357438" y="714375"/>
            <a:ext cx="4273550" cy="507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3600" b="1">
                <a:latin typeface="Calibri" pitchFamily="34" charset="0"/>
              </a:rPr>
              <a:t>С ветки на ветку </a:t>
            </a:r>
            <a:br>
              <a:rPr lang="ru-RU" sz="3600" b="1">
                <a:latin typeface="Calibri" pitchFamily="34" charset="0"/>
              </a:rPr>
            </a:br>
            <a:r>
              <a:rPr lang="ru-RU" sz="3600" b="1">
                <a:latin typeface="Calibri" pitchFamily="34" charset="0"/>
              </a:rPr>
              <a:t>Могу я летать.</a:t>
            </a:r>
            <a:br>
              <a:rPr lang="ru-RU" sz="3600" b="1">
                <a:latin typeface="Calibri" pitchFamily="34" charset="0"/>
              </a:rPr>
            </a:br>
            <a:r>
              <a:rPr lang="ru-RU" sz="3600" b="1">
                <a:latin typeface="Calibri" pitchFamily="34" charset="0"/>
              </a:rPr>
              <a:t>Рыженький хвост </a:t>
            </a:r>
            <a:br>
              <a:rPr lang="ru-RU" sz="3600" b="1">
                <a:latin typeface="Calibri" pitchFamily="34" charset="0"/>
              </a:rPr>
            </a:br>
            <a:r>
              <a:rPr lang="ru-RU" sz="3600" b="1">
                <a:latin typeface="Calibri" pitchFamily="34" charset="0"/>
              </a:rPr>
              <a:t>Никому не поймать.</a:t>
            </a:r>
            <a:br>
              <a:rPr lang="ru-RU" sz="3600" b="1">
                <a:latin typeface="Calibri" pitchFamily="34" charset="0"/>
              </a:rPr>
            </a:br>
            <a:r>
              <a:rPr lang="ru-RU" sz="3600" b="1">
                <a:latin typeface="Calibri" pitchFamily="34" charset="0"/>
              </a:rPr>
              <a:t>Некогда летом </a:t>
            </a:r>
            <a:br>
              <a:rPr lang="ru-RU" sz="3600" b="1">
                <a:latin typeface="Calibri" pitchFamily="34" charset="0"/>
              </a:rPr>
            </a:br>
            <a:r>
              <a:rPr lang="ru-RU" sz="3600" b="1">
                <a:latin typeface="Calibri" pitchFamily="34" charset="0"/>
              </a:rPr>
              <a:t>В лесу мне играть -</a:t>
            </a:r>
            <a:br>
              <a:rPr lang="ru-RU" sz="3600" b="1">
                <a:latin typeface="Calibri" pitchFamily="34" charset="0"/>
              </a:rPr>
            </a:br>
            <a:r>
              <a:rPr lang="ru-RU" sz="3600" b="1">
                <a:latin typeface="Calibri" pitchFamily="34" charset="0"/>
              </a:rPr>
              <a:t>Надо грибы </a:t>
            </a:r>
            <a:br>
              <a:rPr lang="ru-RU" sz="3600" b="1">
                <a:latin typeface="Calibri" pitchFamily="34" charset="0"/>
              </a:rPr>
            </a:br>
            <a:r>
              <a:rPr lang="ru-RU" sz="3600" b="1">
                <a:latin typeface="Calibri" pitchFamily="34" charset="0"/>
              </a:rPr>
              <a:t>Для зимы собирать.</a:t>
            </a:r>
            <a:br>
              <a:rPr lang="ru-RU" sz="3600" b="1">
                <a:latin typeface="Calibri" pitchFamily="34" charset="0"/>
              </a:rPr>
            </a:br>
            <a:r>
              <a:rPr lang="ru-RU" sz="3600" b="1">
                <a:latin typeface="Calibri" pitchFamily="34" charset="0"/>
              </a:rPr>
              <a:t>(Белка)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31746" name="Содержимое 3" descr="cute-squirrels-wallpaper-wallpaper-3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31747" name="TextBox 4"/>
          <p:cNvSpPr txBox="1">
            <a:spLocks noChangeArrowheads="1"/>
          </p:cNvSpPr>
          <p:nvPr/>
        </p:nvSpPr>
        <p:spPr bwMode="auto">
          <a:xfrm>
            <a:off x="214313" y="214313"/>
            <a:ext cx="1781175" cy="76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400" b="1">
                <a:solidFill>
                  <a:schemeClr val="bg1"/>
                </a:solidFill>
                <a:latin typeface="Calibri" pitchFamily="34" charset="0"/>
              </a:rPr>
              <a:t>БЕЛКА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33794" name="Содержимое 3" descr="2fons.ru-50361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33795" name="TextBox 4"/>
          <p:cNvSpPr txBox="1">
            <a:spLocks noChangeArrowheads="1"/>
          </p:cNvSpPr>
          <p:nvPr/>
        </p:nvSpPr>
        <p:spPr bwMode="auto">
          <a:xfrm>
            <a:off x="1857375" y="1500188"/>
            <a:ext cx="5997575" cy="2862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3600" b="1">
                <a:solidFill>
                  <a:srgbClr val="FF0000"/>
                </a:solidFill>
                <a:latin typeface="Calibri" pitchFamily="34" charset="0"/>
              </a:rPr>
              <a:t>Этот зверь с двумя клыками,</a:t>
            </a:r>
            <a:br>
              <a:rPr lang="ru-RU" sz="3600" b="1">
                <a:solidFill>
                  <a:srgbClr val="FF0000"/>
                </a:solidFill>
                <a:latin typeface="Calibri" pitchFamily="34" charset="0"/>
              </a:rPr>
            </a:br>
            <a:r>
              <a:rPr lang="ru-RU" sz="3600" b="1">
                <a:solidFill>
                  <a:srgbClr val="FF0000"/>
                </a:solidFill>
                <a:latin typeface="Calibri" pitchFamily="34" charset="0"/>
              </a:rPr>
              <a:t>С очень мощными ногами</a:t>
            </a:r>
            <a:br>
              <a:rPr lang="ru-RU" sz="3600" b="1">
                <a:solidFill>
                  <a:srgbClr val="FF0000"/>
                </a:solidFill>
                <a:latin typeface="Calibri" pitchFamily="34" charset="0"/>
              </a:rPr>
            </a:br>
            <a:r>
              <a:rPr lang="ru-RU" sz="3600" b="1">
                <a:solidFill>
                  <a:srgbClr val="FF0000"/>
                </a:solidFill>
                <a:latin typeface="Calibri" pitchFamily="34" charset="0"/>
              </a:rPr>
              <a:t>И с лепешкой на носу.</a:t>
            </a:r>
            <a:br>
              <a:rPr lang="ru-RU" sz="3600" b="1">
                <a:solidFill>
                  <a:srgbClr val="FF0000"/>
                </a:solidFill>
                <a:latin typeface="Calibri" pitchFamily="34" charset="0"/>
              </a:rPr>
            </a:br>
            <a:r>
              <a:rPr lang="ru-RU" sz="3600" b="1">
                <a:solidFill>
                  <a:srgbClr val="FF0000"/>
                </a:solidFill>
                <a:latin typeface="Calibri" pitchFamily="34" charset="0"/>
              </a:rPr>
              <a:t>Роет землю он в лесу. </a:t>
            </a:r>
            <a:br>
              <a:rPr lang="ru-RU" sz="3600" b="1">
                <a:solidFill>
                  <a:srgbClr val="FF0000"/>
                </a:solidFill>
                <a:latin typeface="Calibri" pitchFamily="34" charset="0"/>
              </a:rPr>
            </a:br>
            <a:r>
              <a:rPr lang="ru-RU" sz="3600" b="1">
                <a:solidFill>
                  <a:srgbClr val="FF0000"/>
                </a:solidFill>
                <a:latin typeface="Calibri" pitchFamily="34" charset="0"/>
              </a:rPr>
              <a:t>(Кабан)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34818" name="Содержимое 3" descr="8d3117033b664265722d2256768fda65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34819" name="TextBox 4"/>
          <p:cNvSpPr txBox="1">
            <a:spLocks noChangeArrowheads="1"/>
          </p:cNvSpPr>
          <p:nvPr/>
        </p:nvSpPr>
        <p:spPr bwMode="auto">
          <a:xfrm>
            <a:off x="0" y="5929313"/>
            <a:ext cx="1847850" cy="76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400" b="1">
                <a:latin typeface="Calibri" pitchFamily="34" charset="0"/>
              </a:rPr>
              <a:t>КАБАН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36866" name="Содержимое 3" descr="37719179-faded-brown-gold-background-texture-old-white-dirty-paper-white--Stock-Photo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36867" name="TextBox 4"/>
          <p:cNvSpPr txBox="1">
            <a:spLocks noChangeArrowheads="1"/>
          </p:cNvSpPr>
          <p:nvPr/>
        </p:nvSpPr>
        <p:spPr bwMode="auto">
          <a:xfrm>
            <a:off x="1643063" y="1285875"/>
            <a:ext cx="6651625" cy="280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2800" b="1">
                <a:latin typeface="Calibri" pitchFamily="34" charset="0"/>
              </a:rPr>
              <a:t>Полосатый, но не зебра,</a:t>
            </a:r>
          </a:p>
          <a:p>
            <a:pPr algn="ctr"/>
            <a:r>
              <a:rPr lang="ru-RU" sz="2800" b="1">
                <a:latin typeface="Calibri" pitchFamily="34" charset="0"/>
              </a:rPr>
              <a:t>И знаком вам всем, наверное, </a:t>
            </a:r>
          </a:p>
          <a:p>
            <a:pPr algn="ctr"/>
            <a:r>
              <a:rPr lang="ru-RU" sz="2800" b="1">
                <a:latin typeface="Calibri" pitchFamily="34" charset="0"/>
              </a:rPr>
              <a:t>Хвост красивый, Шерсть блестит, </a:t>
            </a:r>
          </a:p>
          <a:p>
            <a:pPr algn="ctr"/>
            <a:r>
              <a:rPr lang="ru-RU" sz="2800" b="1">
                <a:latin typeface="Calibri" pitchFamily="34" charset="0"/>
              </a:rPr>
              <a:t>Избегаю суеты. И в лесу наш брат живет, </a:t>
            </a:r>
          </a:p>
          <a:p>
            <a:pPr algn="ctr"/>
            <a:r>
              <a:rPr lang="ru-RU" sz="2800" b="1">
                <a:latin typeface="Calibri" pitchFamily="34" charset="0"/>
              </a:rPr>
              <a:t>А зовут меня – (Енот).</a:t>
            </a:r>
            <a:r>
              <a:rPr lang="ru-RU">
                <a:latin typeface="Calibri" pitchFamily="34" charset="0"/>
              </a:rPr>
              <a:t/>
            </a:r>
            <a:br>
              <a:rPr lang="ru-RU">
                <a:latin typeface="Calibri" pitchFamily="34" charset="0"/>
              </a:rPr>
            </a:br>
            <a:r>
              <a:rPr lang="ru-RU">
                <a:latin typeface="Calibri" pitchFamily="34" charset="0"/>
              </a:rPr>
              <a:t/>
            </a:r>
            <a:br>
              <a:rPr lang="ru-RU">
                <a:latin typeface="Calibri" pitchFamily="34" charset="0"/>
              </a:rPr>
            </a:br>
            <a:endParaRPr lang="ru-RU">
              <a:latin typeface="Calibri" pitchFamily="34" charset="0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37890" name="Содержимое 3" descr="enot_120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37891" name="TextBox 4"/>
          <p:cNvSpPr txBox="1">
            <a:spLocks noChangeArrowheads="1"/>
          </p:cNvSpPr>
          <p:nvPr/>
        </p:nvSpPr>
        <p:spPr bwMode="auto">
          <a:xfrm>
            <a:off x="357188" y="285750"/>
            <a:ext cx="1465262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400" b="1">
                <a:solidFill>
                  <a:schemeClr val="bg1"/>
                </a:solidFill>
                <a:latin typeface="Calibri" pitchFamily="34" charset="0"/>
              </a:rPr>
              <a:t>ЕНОТ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4338" name="Содержимое 3" descr="bg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14339" name="TextBox 4"/>
          <p:cNvSpPr txBox="1">
            <a:spLocks noChangeArrowheads="1"/>
          </p:cNvSpPr>
          <p:nvPr/>
        </p:nvSpPr>
        <p:spPr bwMode="auto">
          <a:xfrm>
            <a:off x="0" y="285750"/>
            <a:ext cx="9888538" cy="4246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6000" b="1">
                <a:solidFill>
                  <a:srgbClr val="FF0000"/>
                </a:solidFill>
                <a:latin typeface="Calibri" pitchFamily="34" charset="0"/>
              </a:rPr>
              <a:t>Цель :</a:t>
            </a:r>
          </a:p>
          <a:p>
            <a:r>
              <a:rPr lang="ru-RU" sz="3200" b="1">
                <a:latin typeface="Calibri" pitchFamily="34" charset="0"/>
              </a:rPr>
              <a:t>-Развитие познавательного интереса.</a:t>
            </a:r>
          </a:p>
          <a:p>
            <a:r>
              <a:rPr lang="ru-RU" sz="3200" b="1">
                <a:latin typeface="Calibri" pitchFamily="34" charset="0"/>
              </a:rPr>
              <a:t>-Обогащение и углубление представлений у детей </a:t>
            </a:r>
          </a:p>
          <a:p>
            <a:r>
              <a:rPr lang="ru-RU" sz="3200" b="1">
                <a:latin typeface="Calibri" pitchFamily="34" charset="0"/>
              </a:rPr>
              <a:t>  о диких животных.</a:t>
            </a:r>
          </a:p>
          <a:p>
            <a:r>
              <a:rPr lang="ru-RU" sz="3200" b="1">
                <a:latin typeface="Calibri" pitchFamily="34" charset="0"/>
              </a:rPr>
              <a:t>-Уточнение знаний детей о диких животных: </a:t>
            </a:r>
          </a:p>
          <a:p>
            <a:r>
              <a:rPr lang="ru-RU" sz="3200" b="1">
                <a:latin typeface="Calibri" pitchFamily="34" charset="0"/>
              </a:rPr>
              <a:t>  внешний вид, чем питаются.</a:t>
            </a:r>
          </a:p>
          <a:p>
            <a:r>
              <a:rPr lang="ru-RU" sz="3200" b="1">
                <a:latin typeface="Calibri" pitchFamily="34" charset="0"/>
              </a:rPr>
              <a:t>-Учить детей отгадывать загадки.</a:t>
            </a:r>
          </a:p>
          <a:p>
            <a:endParaRPr lang="ru-RU">
              <a:latin typeface="Calibri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5362" name="Содержимое 3" descr="fony_13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286875" cy="6858000"/>
          </a:xfrm>
        </p:spPr>
      </p:pic>
      <p:sp>
        <p:nvSpPr>
          <p:cNvPr id="15363" name="TextBox 4"/>
          <p:cNvSpPr txBox="1">
            <a:spLocks noChangeArrowheads="1"/>
          </p:cNvSpPr>
          <p:nvPr/>
        </p:nvSpPr>
        <p:spPr bwMode="auto">
          <a:xfrm>
            <a:off x="214313" y="1428750"/>
            <a:ext cx="8978900" cy="4432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400" b="1">
                <a:solidFill>
                  <a:srgbClr val="002060"/>
                </a:solidFill>
                <a:latin typeface="Calibri" pitchFamily="34" charset="0"/>
              </a:rPr>
              <a:t>Хозяин лесной просыпается весной, </a:t>
            </a:r>
            <a:br>
              <a:rPr lang="ru-RU" sz="4400" b="1">
                <a:solidFill>
                  <a:srgbClr val="002060"/>
                </a:solidFill>
                <a:latin typeface="Calibri" pitchFamily="34" charset="0"/>
              </a:rPr>
            </a:br>
            <a:r>
              <a:rPr lang="ru-RU" sz="4400" b="1">
                <a:solidFill>
                  <a:srgbClr val="002060"/>
                </a:solidFill>
                <a:latin typeface="Calibri" pitchFamily="34" charset="0"/>
              </a:rPr>
              <a:t>А зимой под вьюжный вой </a:t>
            </a:r>
            <a:br>
              <a:rPr lang="ru-RU" sz="4400" b="1">
                <a:solidFill>
                  <a:srgbClr val="002060"/>
                </a:solidFill>
                <a:latin typeface="Calibri" pitchFamily="34" charset="0"/>
              </a:rPr>
            </a:br>
            <a:r>
              <a:rPr lang="ru-RU" sz="4400" b="1">
                <a:solidFill>
                  <a:srgbClr val="002060"/>
                </a:solidFill>
                <a:latin typeface="Calibri" pitchFamily="34" charset="0"/>
              </a:rPr>
              <a:t>Спит в избушке снеговой.</a:t>
            </a:r>
            <a:r>
              <a:rPr lang="ru-RU" sz="4400" b="1">
                <a:latin typeface="Calibri" pitchFamily="34" charset="0"/>
              </a:rPr>
              <a:t/>
            </a:r>
            <a:br>
              <a:rPr lang="ru-RU" sz="4400" b="1">
                <a:latin typeface="Calibri" pitchFamily="34" charset="0"/>
              </a:rPr>
            </a:br>
            <a:endParaRPr lang="ru-RU" sz="4400" b="1">
              <a:latin typeface="Calibri" pitchFamily="34" charset="0"/>
            </a:endParaRPr>
          </a:p>
          <a:p>
            <a:pPr algn="ctr"/>
            <a:r>
              <a:rPr lang="ru-RU" sz="4400" b="1">
                <a:latin typeface="Calibri" pitchFamily="34" charset="0"/>
              </a:rPr>
              <a:t>(Медведь)</a:t>
            </a:r>
          </a:p>
          <a:p>
            <a:endParaRPr lang="ru-RU">
              <a:latin typeface="Calibri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6386" name="Содержимое 3" descr="5804310140e618e63bcb2e927c204f9e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16387" name="TextBox 5"/>
          <p:cNvSpPr txBox="1">
            <a:spLocks noChangeArrowheads="1"/>
          </p:cNvSpPr>
          <p:nvPr/>
        </p:nvSpPr>
        <p:spPr bwMode="auto">
          <a:xfrm>
            <a:off x="6754813" y="6149975"/>
            <a:ext cx="2389187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000" b="1">
                <a:latin typeface="Calibri" pitchFamily="34" charset="0"/>
              </a:rPr>
              <a:t>МЕДВЕДЬ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8434" name="Содержимое 3" descr="37719179-faded-brown-gold-background-texture-old-white-dirty-paper-white--Stock-Photo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TextBox 4"/>
          <p:cNvSpPr txBox="1"/>
          <p:nvPr/>
        </p:nvSpPr>
        <p:spPr>
          <a:xfrm>
            <a:off x="785813" y="1357313"/>
            <a:ext cx="7978775" cy="347821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>
                <a:solidFill>
                  <a:schemeClr val="accent2">
                    <a:lumMod val="50000"/>
                  </a:schemeClr>
                </a:solidFill>
                <a:latin typeface="+mn-lt"/>
                <a:cs typeface="+mn-cs"/>
              </a:rPr>
              <a:t>Это что за зверь лесной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>
                <a:solidFill>
                  <a:schemeClr val="accent2">
                    <a:lumMod val="50000"/>
                  </a:schemeClr>
                </a:solidFill>
                <a:latin typeface="+mn-lt"/>
                <a:cs typeface="+mn-cs"/>
              </a:rPr>
              <a:t>Встал, как столбик, под сосной?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>
                <a:solidFill>
                  <a:schemeClr val="accent2">
                    <a:lumMod val="50000"/>
                  </a:schemeClr>
                </a:solidFill>
                <a:latin typeface="+mn-lt"/>
                <a:cs typeface="+mn-cs"/>
              </a:rPr>
              <a:t>И стоит среди травы -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>
                <a:solidFill>
                  <a:schemeClr val="accent2">
                    <a:lumMod val="50000"/>
                  </a:schemeClr>
                </a:solidFill>
                <a:latin typeface="+mn-lt"/>
                <a:cs typeface="+mn-cs"/>
              </a:rPr>
              <a:t>Уши больше головы.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>
                <a:latin typeface="+mn-lt"/>
                <a:cs typeface="+mn-cs"/>
              </a:rPr>
              <a:t>(Заяц)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9458" name="Содержимое 3" descr="0012-012-Prilagatelnye-v-rechi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19459" name="TextBox 4"/>
          <p:cNvSpPr txBox="1">
            <a:spLocks noChangeArrowheads="1"/>
          </p:cNvSpPr>
          <p:nvPr/>
        </p:nvSpPr>
        <p:spPr bwMode="auto">
          <a:xfrm>
            <a:off x="0" y="5857875"/>
            <a:ext cx="1609725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800" b="1">
                <a:latin typeface="Calibri" pitchFamily="34" charset="0"/>
              </a:rPr>
              <a:t>ЗАЯЦ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Заголовок 1"/>
          <p:cNvSpPr>
            <a:spLocks noGrp="1"/>
          </p:cNvSpPr>
          <p:nvPr>
            <p:ph type="title"/>
          </p:nvPr>
        </p:nvSpPr>
        <p:spPr>
          <a:xfrm>
            <a:off x="428625" y="0"/>
            <a:ext cx="8229600" cy="1143000"/>
          </a:xfrm>
        </p:spPr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21506" name="Содержимое 3" descr="background-15-7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1507" name="TextBox 5"/>
          <p:cNvSpPr txBox="1">
            <a:spLocks noChangeArrowheads="1"/>
          </p:cNvSpPr>
          <p:nvPr/>
        </p:nvSpPr>
        <p:spPr bwMode="auto">
          <a:xfrm>
            <a:off x="1643063" y="1357313"/>
            <a:ext cx="6248400" cy="3754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>
              <a:latin typeface="Calibri" pitchFamily="34" charset="0"/>
            </a:endParaRPr>
          </a:p>
          <a:p>
            <a:r>
              <a:rPr lang="ru-RU" sz="4400" b="1">
                <a:solidFill>
                  <a:srgbClr val="215968"/>
                </a:solidFill>
                <a:latin typeface="Calibri" pitchFamily="34" charset="0"/>
              </a:rPr>
              <a:t>Эта рыжая плутовка,</a:t>
            </a:r>
          </a:p>
          <a:p>
            <a:r>
              <a:rPr lang="ru-RU" sz="4400" b="1">
                <a:solidFill>
                  <a:srgbClr val="215968"/>
                </a:solidFill>
                <a:latin typeface="Calibri" pitchFamily="34" charset="0"/>
              </a:rPr>
              <a:t>Кур ворует очень ловко.</a:t>
            </a:r>
          </a:p>
          <a:p>
            <a:r>
              <a:rPr lang="ru-RU" sz="4400" b="1">
                <a:solidFill>
                  <a:srgbClr val="215968"/>
                </a:solidFill>
                <a:latin typeface="Calibri" pitchFamily="34" charset="0"/>
              </a:rPr>
              <a:t>Волку серому сестричка,</a:t>
            </a:r>
          </a:p>
          <a:p>
            <a:r>
              <a:rPr lang="ru-RU" sz="4400" b="1">
                <a:solidFill>
                  <a:srgbClr val="215968"/>
                </a:solidFill>
                <a:latin typeface="Calibri" pitchFamily="34" charset="0"/>
              </a:rPr>
              <a:t>А зовут её…</a:t>
            </a:r>
          </a:p>
          <a:p>
            <a:r>
              <a:rPr lang="ru-RU" sz="4400" b="1">
                <a:latin typeface="Calibri" pitchFamily="34" charset="0"/>
              </a:rPr>
              <a:t>(лисичка)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22530" name="Содержимое 3" descr="1498720734_good-hunt-ru-max-lisica-hitryj-hischnik-lovim-lisicu_1__large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2531" name="TextBox 4"/>
          <p:cNvSpPr txBox="1">
            <a:spLocks noChangeArrowheads="1"/>
          </p:cNvSpPr>
          <p:nvPr/>
        </p:nvSpPr>
        <p:spPr bwMode="auto">
          <a:xfrm>
            <a:off x="0" y="6027738"/>
            <a:ext cx="1671638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800" b="1">
                <a:latin typeface="Calibri" pitchFamily="34" charset="0"/>
              </a:rPr>
              <a:t>ЛИСА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24578" name="Содержимое 3" descr="2fons.ru-50361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-214313" y="0"/>
            <a:ext cx="9358313" cy="6858000"/>
          </a:xfrm>
        </p:spPr>
      </p:pic>
      <p:sp>
        <p:nvSpPr>
          <p:cNvPr id="24579" name="TextBox 4"/>
          <p:cNvSpPr txBox="1">
            <a:spLocks noChangeArrowheads="1"/>
          </p:cNvSpPr>
          <p:nvPr/>
        </p:nvSpPr>
        <p:spPr bwMode="auto">
          <a:xfrm>
            <a:off x="1285875" y="1571625"/>
            <a:ext cx="6572250" cy="3170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4000" b="1">
                <a:solidFill>
                  <a:srgbClr val="FF0000"/>
                </a:solidFill>
                <a:latin typeface="Calibri" pitchFamily="34" charset="0"/>
              </a:rPr>
              <a:t>Дружбу водит лишь с лисой,</a:t>
            </a:r>
            <a:br>
              <a:rPr lang="ru-RU" sz="4000" b="1">
                <a:solidFill>
                  <a:srgbClr val="FF0000"/>
                </a:solidFill>
                <a:latin typeface="Calibri" pitchFamily="34" charset="0"/>
              </a:rPr>
            </a:br>
            <a:r>
              <a:rPr lang="ru-RU" sz="4000" b="1">
                <a:solidFill>
                  <a:srgbClr val="FF0000"/>
                </a:solidFill>
                <a:latin typeface="Calibri" pitchFamily="34" charset="0"/>
              </a:rPr>
              <a:t>Этот зверь сердитый, злой.</a:t>
            </a:r>
            <a:br>
              <a:rPr lang="ru-RU" sz="4000" b="1">
                <a:solidFill>
                  <a:srgbClr val="FF0000"/>
                </a:solidFill>
                <a:latin typeface="Calibri" pitchFamily="34" charset="0"/>
              </a:rPr>
            </a:br>
            <a:r>
              <a:rPr lang="ru-RU" sz="4000" b="1">
                <a:solidFill>
                  <a:srgbClr val="FF0000"/>
                </a:solidFill>
                <a:latin typeface="Calibri" pitchFamily="34" charset="0"/>
              </a:rPr>
              <a:t>Он зубами щёлк да щёлк,</a:t>
            </a:r>
            <a:br>
              <a:rPr lang="ru-RU" sz="4000" b="1">
                <a:solidFill>
                  <a:srgbClr val="FF0000"/>
                </a:solidFill>
                <a:latin typeface="Calibri" pitchFamily="34" charset="0"/>
              </a:rPr>
            </a:br>
            <a:r>
              <a:rPr lang="ru-RU" sz="4000" b="1">
                <a:solidFill>
                  <a:srgbClr val="FF0000"/>
                </a:solidFill>
                <a:latin typeface="Calibri" pitchFamily="34" charset="0"/>
              </a:rPr>
              <a:t>Очень страшный серый ...</a:t>
            </a:r>
            <a:br>
              <a:rPr lang="ru-RU" sz="4000" b="1">
                <a:solidFill>
                  <a:srgbClr val="FF0000"/>
                </a:solidFill>
                <a:latin typeface="Calibri" pitchFamily="34" charset="0"/>
              </a:rPr>
            </a:br>
            <a:r>
              <a:rPr lang="ru-RU" sz="4000" b="1">
                <a:latin typeface="Calibri" pitchFamily="34" charset="0"/>
              </a:rPr>
              <a:t>(Волк)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87</TotalTime>
  <Words>200</Words>
  <PresentationFormat>Экран (4:3)</PresentationFormat>
  <Paragraphs>47</Paragraphs>
  <Slides>18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Шаблон оформления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2" baseType="lpstr">
      <vt:lpstr>Arial</vt:lpstr>
      <vt:lpstr>Calibri</vt:lpstr>
      <vt:lpstr>Times New Roman</vt:lpstr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Иришка</dc:creator>
  <cp:lastModifiedBy>Денис</cp:lastModifiedBy>
  <cp:revision>14</cp:revision>
  <dcterms:created xsi:type="dcterms:W3CDTF">2017-12-02T10:12:12Z</dcterms:created>
  <dcterms:modified xsi:type="dcterms:W3CDTF">2009-09-30T21:13:51Z</dcterms:modified>
</cp:coreProperties>
</file>