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60" r:id="rId6"/>
    <p:sldId id="261" r:id="rId7"/>
    <p:sldId id="267" r:id="rId8"/>
    <p:sldId id="262" r:id="rId9"/>
    <p:sldId id="263" r:id="rId10"/>
    <p:sldId id="269" r:id="rId11"/>
    <p:sldId id="268" r:id="rId12"/>
    <p:sldId id="264" r:id="rId13"/>
    <p:sldId id="265" r:id="rId14"/>
    <p:sldId id="270" r:id="rId15"/>
    <p:sldId id="266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FF00"/>
    <a:srgbClr val="CC3300"/>
    <a:srgbClr val="990000"/>
    <a:srgbClr val="8000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5" autoAdjust="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863D9-03D9-4B73-8A07-2FFCE161B1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50137-8BA9-42BF-BCFE-82DCF3DC63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A6813-F176-41AF-B762-4A49CEF806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B3C00-EBFB-4470-BD3F-EFE2371207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2F01F-B653-4D78-9A70-6920E07042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81E46-2245-43A7-9932-14936182BB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080EA-17DF-45BA-9E18-84009E1D54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DE70F-BB55-4181-B028-B128E1EDE7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99E02-D1EF-423F-8B78-AB2D7A137C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24CAD-818B-45AD-98E8-20AC98D7C5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F64C4-E3B7-4B7D-AC42-EB097940E5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8B6DAEC6-AAA4-4B6F-AEF0-C72BF87D3AD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ata6.gallery.ru/albums/gallery/82716--13339715-h200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1447800" y="0"/>
            <a:ext cx="6781800" cy="142875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Звездный путь к успеху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754313" y="3079750"/>
            <a:ext cx="6237287" cy="1187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tabLst>
                <a:tab pos="449263" algn="r"/>
                <a:tab pos="2970213" algn="ctr"/>
                <a:tab pos="5940425" algn="r"/>
              </a:tabLst>
            </a:pPr>
            <a:r>
              <a:rPr lang="ru-RU" sz="2400" b="1"/>
              <a:t>«Поверь в свой разум, в свой талант и руки</a:t>
            </a:r>
            <a:endParaRPr lang="ru-RU" sz="2400"/>
          </a:p>
          <a:p>
            <a:pPr algn="r">
              <a:tabLst>
                <a:tab pos="449263" algn="r"/>
                <a:tab pos="2970213" algn="ctr"/>
                <a:tab pos="5940425" algn="r"/>
              </a:tabLst>
            </a:pPr>
            <a:r>
              <a:rPr lang="ru-RU" sz="2400" b="1"/>
              <a:t> И вслед моим направь свои стопы!..»  </a:t>
            </a:r>
            <a:endParaRPr lang="ru-RU" sz="2400"/>
          </a:p>
          <a:p>
            <a:pPr algn="r">
              <a:tabLst>
                <a:tab pos="449263" algn="r"/>
                <a:tab pos="2970213" algn="ctr"/>
                <a:tab pos="5940425" algn="r"/>
              </a:tabLst>
            </a:pPr>
            <a:r>
              <a:rPr lang="ru-RU" sz="2400" b="1"/>
              <a:t>М.В.Ломоносов</a:t>
            </a:r>
            <a:r>
              <a:rPr lang="ru-RU" sz="2400" b="1">
                <a:solidFill>
                  <a:schemeClr val="bg1"/>
                </a:solidFill>
              </a:rPr>
              <a:t>.</a:t>
            </a:r>
            <a:r>
              <a:rPr lang="ru-RU" sz="24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362200" y="5484813"/>
            <a:ext cx="31454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Подготовила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учитель </a:t>
            </a:r>
            <a:r>
              <a:rPr lang="ru-RU" b="1" dirty="0" smtClean="0">
                <a:solidFill>
                  <a:schemeClr val="bg1"/>
                </a:solidFill>
              </a:rPr>
              <a:t>английского </a:t>
            </a:r>
            <a:r>
              <a:rPr lang="ru-RU" b="1" dirty="0" smtClean="0">
                <a:solidFill>
                  <a:schemeClr val="bg1"/>
                </a:solidFill>
              </a:rPr>
              <a:t>языка </a:t>
            </a:r>
            <a:endParaRPr lang="ru-RU" b="1" dirty="0">
              <a:solidFill>
                <a:schemeClr val="bg1"/>
              </a:solidFill>
            </a:endParaRPr>
          </a:p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Калашник</a:t>
            </a:r>
            <a:r>
              <a:rPr lang="ru-RU" b="1" dirty="0" smtClean="0">
                <a:solidFill>
                  <a:schemeClr val="bg1"/>
                </a:solidFill>
              </a:rPr>
              <a:t>  </a:t>
            </a:r>
            <a:r>
              <a:rPr lang="ru-RU" b="1" dirty="0" smtClean="0">
                <a:solidFill>
                  <a:schemeClr val="bg1"/>
                </a:solidFill>
              </a:rPr>
              <a:t>Т</a:t>
            </a:r>
            <a:r>
              <a:rPr lang="ru-RU" b="1" dirty="0" smtClean="0">
                <a:solidFill>
                  <a:schemeClr val="bg1"/>
                </a:solidFill>
              </a:rPr>
              <a:t>.Л.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Картинка 222 из 35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4800"/>
            <a:ext cx="3124200" cy="2819400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33400" y="3106738"/>
            <a:ext cx="82296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663300"/>
                </a:solidFill>
              </a:rPr>
              <a:t>Когда Михайло учился в последнем классе, пришла бумага. Было велено отобрать из учеников двадцать человек “в науках достойных”</a:t>
            </a:r>
          </a:p>
          <a:p>
            <a:pPr algn="ctr"/>
            <a:r>
              <a:rPr lang="ru-RU" sz="2800" b="1">
                <a:solidFill>
                  <a:srgbClr val="663300"/>
                </a:solidFill>
              </a:rPr>
              <a:t> и отправить их в Академию наук. Первым назвали Ломоносова. В конце декабря 1735 года будущих студентов благословили на дорогу, посадили в сани. Прощай, Москва!</a:t>
            </a:r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3733800" y="914400"/>
            <a:ext cx="4419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Путешествие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 Санкт-Петербург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7" name="Рисунок 5" descr="slide0015_image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2009775" y="-76200"/>
            <a:ext cx="51244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Путешествие в Германию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04800" y="1143000"/>
            <a:ext cx="81057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rgbClr val="660033"/>
                </a:solidFill>
              </a:rPr>
              <a:t>В конце 1736 года из Кронштадта вышло в море парусное судно “Фербот”. </a:t>
            </a:r>
          </a:p>
          <a:p>
            <a:pPr algn="ctr"/>
            <a:r>
              <a:rPr lang="ru-RU" b="1">
                <a:solidFill>
                  <a:srgbClr val="660033"/>
                </a:solidFill>
              </a:rPr>
              <a:t>Дул крепкий ветер, готовый вот-вот превратиться в яростный шторм. </a:t>
            </a:r>
          </a:p>
          <a:p>
            <a:pPr algn="ctr"/>
            <a:r>
              <a:rPr lang="ru-RU" b="1">
                <a:solidFill>
                  <a:srgbClr val="660033"/>
                </a:solidFill>
              </a:rPr>
              <a:t>Корабль сильно качало. Но трое русских студентов (в числе которых был Ломоносов), сидя в тесной каюте, беззаботно шутили и смеялись. </a:t>
            </a:r>
          </a:p>
          <a:p>
            <a:pPr algn="ctr"/>
            <a:r>
              <a:rPr lang="ru-RU" b="1">
                <a:solidFill>
                  <a:srgbClr val="660033"/>
                </a:solidFill>
              </a:rPr>
              <a:t>Впереди у них</a:t>
            </a:r>
          </a:p>
          <a:p>
            <a:pPr algn="ctr"/>
            <a:r>
              <a:rPr lang="ru-RU" b="1">
                <a:solidFill>
                  <a:srgbClr val="660033"/>
                </a:solidFill>
              </a:rPr>
              <a:t> была новая, интересная жизнь.</a:t>
            </a:r>
          </a:p>
          <a:p>
            <a:pPr algn="ctr"/>
            <a:r>
              <a:rPr lang="ru-RU" b="1">
                <a:solidFill>
                  <a:srgbClr val="660033"/>
                </a:solidFill>
              </a:rPr>
              <a:t> Ехали они в город Марбург, где находился один из старейших университетов.</a:t>
            </a:r>
          </a:p>
          <a:p>
            <a:pPr algn="ctr"/>
            <a:r>
              <a:rPr lang="ru-RU" b="1">
                <a:solidFill>
                  <a:srgbClr val="660033"/>
                </a:solidFill>
              </a:rPr>
              <a:t> Там им надлежало как следует обучиться разным наукам. </a:t>
            </a:r>
          </a:p>
          <a:p>
            <a:pPr algn="ctr"/>
            <a:r>
              <a:rPr lang="ru-RU" b="1">
                <a:solidFill>
                  <a:srgbClr val="660033"/>
                </a:solidFill>
              </a:rPr>
              <a:t>После этого следовало перебраться в другой город, Фрейберг, в край рудников и шахт, </a:t>
            </a:r>
          </a:p>
          <a:p>
            <a:pPr algn="ctr"/>
            <a:r>
              <a:rPr lang="ru-RU" b="1">
                <a:solidFill>
                  <a:srgbClr val="660033"/>
                </a:solidFill>
              </a:rPr>
              <a:t>и основательно изучить  горное дело и металлургию</a:t>
            </a:r>
            <a:r>
              <a:rPr lang="ru-RU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487363"/>
          </a:xfrm>
        </p:spPr>
        <p:txBody>
          <a:bodyPr/>
          <a:lstStyle/>
          <a:p>
            <a:pPr algn="l"/>
            <a:r>
              <a:rPr lang="ru-RU" sz="2400" b="1">
                <a:solidFill>
                  <a:srgbClr val="663300"/>
                </a:solidFill>
                <a:latin typeface="Times New Roman" pitchFamily="18" charset="0"/>
              </a:rPr>
              <a:t>Ломоносов стал самым образованным человеком в России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762000"/>
            <a:ext cx="8305800" cy="50593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Он был организатором многих научных, технических и культурных начинаний, сыгравших огромную роль в развитии России 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Стал членом Российской и Шведской академий наук, дворянином, ученым, признанным не только в России, но и во всей Европе 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Знал несколько языков.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Сочинил множество стихов.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Преподавал в Академии наук русский язык,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     историю, физику, химию и другие предметы.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Написал первую русскую грамматику, учебник русской истории.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Первым объяснил русским людям, откуда берётся тепло и    дожди, что такое планеты и кометы, от чего происходит северное сияние и др. </a:t>
            </a:r>
            <a:endParaRPr lang="ru-RU" sz="2400">
              <a:latin typeface="Times New Roman" pitchFamily="18" charset="0"/>
            </a:endParaRPr>
          </a:p>
        </p:txBody>
      </p:sp>
      <p:pic>
        <p:nvPicPr>
          <p:cNvPr id="12293" name="Picture 5" descr="82716--13339721-h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2286000"/>
            <a:ext cx="2362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84f5dc3b97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7400"/>
            <a:ext cx="9144000" cy="6070600"/>
          </a:xfrm>
          <a:prstGeom prst="rect">
            <a:avLst/>
          </a:prstGeom>
          <a:noFill/>
        </p:spPr>
      </p:pic>
      <p:pic>
        <p:nvPicPr>
          <p:cNvPr id="13315" name="Picture 3" descr="26952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41338" y="-4763"/>
            <a:ext cx="10298113" cy="6891338"/>
          </a:xfrm>
          <a:prstGeom prst="rect">
            <a:avLst/>
          </a:prstGeom>
          <a:noFill/>
        </p:spPr>
      </p:pic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-457200" y="228600"/>
            <a:ext cx="9982200" cy="2209800"/>
          </a:xfrm>
        </p:spPr>
        <p:txBody>
          <a:bodyPr/>
          <a:lstStyle/>
          <a:p>
            <a:r>
              <a:rPr lang="ru-RU" sz="2800">
                <a:latin typeface="Times New Roman" pitchFamily="18" charset="0"/>
              </a:rPr>
              <a:t>В 1755 г. по его инициативе и проекту был основан Московский университет, «открытый для всех лиц, способных к наукам», а не только для дворян, позже ставший знаменитым МГУ имени М.В.Ломоносова.</a:t>
            </a:r>
            <a:r>
              <a:rPr lang="ru-RU"/>
              <a:t> 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09600" y="461963"/>
            <a:ext cx="32766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>
                <a:solidFill>
                  <a:srgbClr val="660033"/>
                </a:solidFill>
              </a:rPr>
              <a:t>"</a:t>
            </a:r>
            <a:r>
              <a:rPr lang="ru-RU" sz="2800" b="1" i="1">
                <a:solidFill>
                  <a:srgbClr val="660033"/>
                </a:solidFill>
              </a:rPr>
              <a:t>Моё единственное желание, — писал Ломоносов незадолго до смерти, — состоит в том, чтобы привести в вожделенное течение Гимназию и Университет, откуда смогут произойти многочисленные Ломоносовы</a:t>
            </a:r>
            <a:r>
              <a:rPr lang="ru-RU" sz="2800">
                <a:solidFill>
                  <a:srgbClr val="660033"/>
                </a:solidFill>
              </a:rPr>
              <a:t>".</a:t>
            </a:r>
          </a:p>
        </p:txBody>
      </p:sp>
      <p:pic>
        <p:nvPicPr>
          <p:cNvPr id="18437" name="Рисунок 5" descr="slide0001_image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28600"/>
            <a:ext cx="4537075" cy="5969000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Поле 3"/>
          <p:cNvSpPr txBox="1">
            <a:spLocks noChangeArrowheads="1"/>
          </p:cNvSpPr>
          <p:nvPr/>
        </p:nvSpPr>
        <p:spPr bwMode="auto">
          <a:xfrm>
            <a:off x="1476375" y="404813"/>
            <a:ext cx="6840538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О вы, которых ожидает</a:t>
            </a:r>
          </a:p>
          <a:p>
            <a:r>
              <a:rPr lang="ru-RU" sz="3200">
                <a:solidFill>
                  <a:schemeClr val="bg1"/>
                </a:solidFill>
              </a:rPr>
              <a:t>Отечество из недр своих</a:t>
            </a:r>
          </a:p>
          <a:p>
            <a:r>
              <a:rPr lang="ru-RU" sz="3200">
                <a:solidFill>
                  <a:schemeClr val="bg1"/>
                </a:solidFill>
              </a:rPr>
              <a:t>И видеть таковых желает,</a:t>
            </a:r>
          </a:p>
          <a:p>
            <a:r>
              <a:rPr lang="ru-RU" sz="3200">
                <a:solidFill>
                  <a:schemeClr val="bg1"/>
                </a:solidFill>
              </a:rPr>
              <a:t>Каких зовёт от стран чужих,</a:t>
            </a:r>
          </a:p>
          <a:p>
            <a:r>
              <a:rPr lang="ru-RU" sz="3200">
                <a:solidFill>
                  <a:schemeClr val="bg1"/>
                </a:solidFill>
              </a:rPr>
              <a:t>О, ваши дни благословенны!</a:t>
            </a:r>
          </a:p>
          <a:p>
            <a:r>
              <a:rPr lang="ru-RU" sz="3200">
                <a:solidFill>
                  <a:schemeClr val="bg1"/>
                </a:solidFill>
              </a:rPr>
              <a:t>Дерзайте ныне ободренны</a:t>
            </a:r>
          </a:p>
          <a:p>
            <a:r>
              <a:rPr lang="ru-RU" sz="3200">
                <a:solidFill>
                  <a:schemeClr val="bg1"/>
                </a:solidFill>
              </a:rPr>
              <a:t>Раченьем вашим показать,</a:t>
            </a:r>
          </a:p>
          <a:p>
            <a:r>
              <a:rPr lang="ru-RU" sz="3200">
                <a:solidFill>
                  <a:schemeClr val="bg1"/>
                </a:solidFill>
              </a:rPr>
              <a:t>Что может собственных Платонов</a:t>
            </a:r>
          </a:p>
          <a:p>
            <a:r>
              <a:rPr lang="ru-RU" sz="3200">
                <a:solidFill>
                  <a:schemeClr val="bg1"/>
                </a:solidFill>
              </a:rPr>
              <a:t>И быстрых разумом Невтонов</a:t>
            </a:r>
          </a:p>
          <a:p>
            <a:r>
              <a:rPr lang="ru-RU" sz="3200">
                <a:solidFill>
                  <a:schemeClr val="bg1"/>
                </a:solidFill>
              </a:rPr>
              <a:t>Российская земля рождать.</a:t>
            </a:r>
          </a:p>
          <a:p>
            <a:endParaRPr lang="ru-RU" sz="3200">
              <a:solidFill>
                <a:schemeClr val="bg1"/>
              </a:solidFill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endParaRPr lang="ru-RU" sz="3200" i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533400" y="3143250"/>
            <a:ext cx="784860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Гениями рождаются или становятся?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kat100176p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3551238" cy="4967288"/>
          </a:xfrm>
          <a:prstGeom prst="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495800" y="134938"/>
            <a:ext cx="4191000" cy="597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990000"/>
                </a:solidFill>
              </a:rPr>
              <a:t>Михаил Ломоносов – гений, который создал себя сам</a:t>
            </a:r>
          </a:p>
          <a:p>
            <a:pPr algn="ctr"/>
            <a:endParaRPr lang="ru-RU" b="1">
              <a:latin typeface="Arial" charset="0"/>
            </a:endParaRPr>
          </a:p>
          <a:p>
            <a:pPr algn="ctr"/>
            <a:r>
              <a:rPr lang="ru-RU" sz="2000" b="1">
                <a:solidFill>
                  <a:srgbClr val="663300"/>
                </a:solidFill>
              </a:rPr>
              <a:t>История человечества знает много разносторонне одаренных людей. </a:t>
            </a:r>
          </a:p>
          <a:p>
            <a:pPr algn="ctr"/>
            <a:r>
              <a:rPr lang="ru-RU" sz="2000" b="1">
                <a:solidFill>
                  <a:srgbClr val="663300"/>
                </a:solidFill>
              </a:rPr>
              <a:t>И среди них на одно из первых мест надо поставить великого русского ученого</a:t>
            </a:r>
          </a:p>
          <a:p>
            <a:pPr algn="ctr"/>
            <a:r>
              <a:rPr lang="ru-RU" sz="2000" b="1">
                <a:solidFill>
                  <a:srgbClr val="663300"/>
                </a:solidFill>
              </a:rPr>
              <a:t> Михаила Васильевича Ломоносова.</a:t>
            </a:r>
          </a:p>
          <a:p>
            <a:pPr algn="ctr"/>
            <a:r>
              <a:rPr lang="ru-RU" sz="2000" b="1">
                <a:solidFill>
                  <a:srgbClr val="663300"/>
                </a:solidFill>
              </a:rPr>
              <a:t> Оптика и теплота, электричество и тяготение, метеорология и искусство, география и металлургия, история и химия, философия и литература, геология и астрономия – вот те области, в которых Ломоносов оставил свои след.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69925" y="5372100"/>
            <a:ext cx="2378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         </a:t>
            </a:r>
            <a:r>
              <a:rPr lang="ru-RU" sz="2400" b="1">
                <a:solidFill>
                  <a:srgbClr val="663300"/>
                </a:solidFill>
              </a:rPr>
              <a:t>1711-1765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пушки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2962275" cy="4514850"/>
          </a:xfrm>
          <a:prstGeom prst="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886200" y="1066800"/>
            <a:ext cx="44196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663300"/>
                </a:solidFill>
                <a:latin typeface="Arial" charset="0"/>
              </a:rPr>
              <a:t>«…</a:t>
            </a:r>
            <a:r>
              <a:rPr lang="ru-RU" sz="3200" b="1" i="1">
                <a:solidFill>
                  <a:srgbClr val="663300"/>
                </a:solidFill>
              </a:rPr>
              <a:t>соединяя необыкновенную силу воли с необыкновенной силой понятия, Ломоносов обнял все отрасли просвещения. Жажда науки была сильнейшей страстью сей души, исполненной страстей»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429000" y="522288"/>
            <a:ext cx="4979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663300"/>
                </a:solidFill>
              </a:rPr>
              <a:t>А.С.ПУШКИН О ЛОМОНОСОВЕ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133600" y="271463"/>
            <a:ext cx="4419600" cy="795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Путь гения...Каков он?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066800" y="2025650"/>
            <a:ext cx="7239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Путь – это дорога, стремление к новому, непознанному, постоянный поиск.</a:t>
            </a:r>
          </a:p>
          <a:p>
            <a:pPr algn="ctr"/>
            <a:r>
              <a:rPr lang="ru-RU" sz="2400" b="1">
                <a:solidFill>
                  <a:schemeClr val="bg1"/>
                </a:solidFill>
              </a:rPr>
              <a:t> Гений  - это человек, наделенный каким-то особым даром, выдающимися способностями.</a:t>
            </a:r>
            <a:br>
              <a:rPr lang="ru-RU" sz="2400" b="1">
                <a:solidFill>
                  <a:schemeClr val="bg1"/>
                </a:solidFill>
              </a:rPr>
            </a:br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905000" y="1676400"/>
            <a:ext cx="1922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Словарная работа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Рисунок 4" descr="slide0003_image0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8288338" cy="554831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33400" y="5713413"/>
            <a:ext cx="7391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300 лет назад в рыбацкой деревушке на севере России, близь г.Холмогоры рос здоровый и крепкий мальчик. Звали его Михайлой Ломоносовым.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3752850" y="571500"/>
            <a:ext cx="16383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Детство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6200" y="571500"/>
            <a:ext cx="90678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/>
              <a:t>Когда ему было всего девять, умерла его мать, а отец его всегда относился к нему сурово. </a:t>
            </a:r>
          </a:p>
          <a:p>
            <a:pPr>
              <a:buFontTx/>
              <a:buChar char="•"/>
            </a:pPr>
            <a:r>
              <a:rPr lang="ru-RU"/>
              <a:t>С большим интересом наблюдал он жизнь и природу родного края, обычаи и нравы его </a:t>
            </a:r>
          </a:p>
          <a:p>
            <a:r>
              <a:rPr lang="ru-RU"/>
              <a:t>обитателей. </a:t>
            </a:r>
          </a:p>
          <a:p>
            <a:pPr>
              <a:buFontTx/>
              <a:buChar char="•"/>
            </a:pPr>
            <a:r>
              <a:rPr lang="ru-RU"/>
              <a:t>С 10 лет ходил с отцом на судах за рыбой в Белое море и Северный Ледовитый океан. </a:t>
            </a:r>
          </a:p>
          <a:p>
            <a:pPr>
              <a:buFontTx/>
              <a:buChar char="•"/>
            </a:pPr>
            <a:r>
              <a:rPr lang="ru-RU"/>
              <a:t>Путешествуя с отцом, Михаил познакомился с различными производствами.</a:t>
            </a:r>
          </a:p>
          <a:p>
            <a:r>
              <a:rPr lang="ru-RU"/>
              <a:t>Особенно большое впечатление произвели на него верфи Северной Двины, где строились</a:t>
            </a:r>
          </a:p>
          <a:p>
            <a:r>
              <a:rPr lang="ru-RU"/>
              <a:t> военные и торговые корабли. С изумлением следил Ломоносов, как руками человека </a:t>
            </a:r>
          </a:p>
          <a:p>
            <a:r>
              <a:rPr lang="ru-RU"/>
              <a:t>создается величественный корабль. На поморских солеварнях Белого моря он хорошо </a:t>
            </a:r>
          </a:p>
          <a:p>
            <a:r>
              <a:rPr lang="ru-RU"/>
              <a:t>изучил производство соли. </a:t>
            </a:r>
          </a:p>
          <a:p>
            <a:pPr>
              <a:buFontTx/>
              <a:buChar char="•"/>
            </a:pPr>
            <a:r>
              <a:rPr lang="ru-RU"/>
              <a:t> Мальчик рано выучился грамоте и к 14 годам прочел все книги, которые смог достать.</a:t>
            </a:r>
          </a:p>
          <a:p>
            <a:pPr>
              <a:buFontTx/>
              <a:buChar char="•"/>
            </a:pPr>
            <a:r>
              <a:rPr lang="ru-RU"/>
              <a:t> «Арифметика» Магницкого, «Славянская грамматика» Смотрицкого  открыли мальчику</a:t>
            </a:r>
          </a:p>
          <a:p>
            <a:r>
              <a:rPr lang="ru-RU"/>
              <a:t>неизвестный до тех пор мир – мир знания. Эти книги являлись в некотором роде энциклопедиями тех времен.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ma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195388"/>
            <a:ext cx="2743200" cy="4824412"/>
          </a:xfrm>
          <a:prstGeom prst="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10245" name="Picture 5" descr="zal3_im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295400"/>
            <a:ext cx="3689350" cy="4618038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981200" y="457200"/>
            <a:ext cx="601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Путь Михайло Ломоносова из Холмогор в Москву за новыми знаниями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>
            <a:off x="1371600" y="2895600"/>
            <a:ext cx="990600" cy="2971800"/>
          </a:xfrm>
          <a:prstGeom prst="line">
            <a:avLst/>
          </a:prstGeom>
          <a:noFill/>
          <a:ln w="762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5741988" y="6057900"/>
            <a:ext cx="1725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663300"/>
                </a:solidFill>
              </a:rPr>
              <a:t>Декабрь 1730г.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1143000"/>
            <a:ext cx="5334000" cy="1143000"/>
          </a:xfrm>
        </p:spPr>
        <p:txBody>
          <a:bodyPr/>
          <a:lstStyle/>
          <a:p>
            <a:r>
              <a:rPr lang="ru-RU" sz="2800" b="1">
                <a:solidFill>
                  <a:srgbClr val="663300"/>
                </a:solidFill>
                <a:latin typeface="Times New Roman" pitchFamily="18" charset="0"/>
              </a:rPr>
              <a:t>Ломоносов в школе при монастыре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33800" y="2362200"/>
            <a:ext cx="4953000" cy="4267200"/>
          </a:xfrm>
        </p:spPr>
        <p:txBody>
          <a:bodyPr/>
          <a:lstStyle/>
          <a:p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Несмотря на его взрослые лета, Михайло определили в самый низший класс, т.к. он не знал латинского языка.</a:t>
            </a:r>
          </a:p>
          <a:p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За год он прошел первые три класса.</a:t>
            </a:r>
          </a:p>
          <a:p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За 5 лет он прошёл курс школы, выучился латинскому и греческому языкам.</a:t>
            </a: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3886200" y="228600"/>
            <a:ext cx="45720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Arial"/>
                <a:cs typeface="Arial"/>
              </a:rPr>
              <a:t>Путь в науку</a:t>
            </a:r>
          </a:p>
        </p:txBody>
      </p:sp>
      <p:pic>
        <p:nvPicPr>
          <p:cNvPr id="60420" name="Рисунок 4" descr="slide0011_image0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416300" cy="5951538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797</Words>
  <Application>Microsoft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Ломоносов в школе при монастыре</vt:lpstr>
      <vt:lpstr>Слайд 10</vt:lpstr>
      <vt:lpstr>Слайд 11</vt:lpstr>
      <vt:lpstr>Ломоносов стал самым образованным человеком в России</vt:lpstr>
      <vt:lpstr>В 1755 г. по его инициативе и проекту был основан Московский университет, «открытый для всех лиц, способных к наукам», а не только для дворян, позже ставший знаменитым МГУ имени М.В.Ломоносова. 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tatyana kalashnik</cp:lastModifiedBy>
  <cp:revision>7</cp:revision>
  <cp:lastPrinted>1601-01-01T00:00:00Z</cp:lastPrinted>
  <dcterms:created xsi:type="dcterms:W3CDTF">1601-01-01T00:00:00Z</dcterms:created>
  <dcterms:modified xsi:type="dcterms:W3CDTF">2018-07-11T05:57:49Z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