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Умники и умницы</a:t>
            </a:r>
            <a:endParaRPr lang="ru-RU" sz="6600" dirty="0"/>
          </a:p>
        </p:txBody>
      </p:sp>
      <p:pic>
        <p:nvPicPr>
          <p:cNvPr id="1026" name="Picture 2" descr="C:\Program Files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492896"/>
            <a:ext cx="2902735" cy="29865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9. Три курицы за 3 дня снесли три яйца. Сколько яиц снесут 12 куриц за 12 дней?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48 яиц</a:t>
            </a:r>
            <a:endParaRPr lang="ru-RU" sz="2400" dirty="0"/>
          </a:p>
        </p:txBody>
      </p:sp>
      <p:sp>
        <p:nvSpPr>
          <p:cNvPr id="11266" name="AutoShape 2" descr="data:image/jpeg;base64,/9j/4AAQSkZJRgABAQAAAQABAAD/2wBDAAkGBwgHBgkIBwgKCgkLDRYPDQwMDRsUFRAWIB0iIiAdHx8kKDQsJCYxJx8fLT0tMTU3Ojo6Iys/RD84QzQ5Ojf/2wBDAQoKCg0MDRoPDxo3JR8lNzc3Nzc3Nzc3Nzc3Nzc3Nzc3Nzc3Nzc3Nzc3Nzc3Nzc3Nzc3Nzc3Nzc3Nzc3Nzc3Nzf/wAARCABaAH4DASIAAhEBAxEB/8QAGwABAAIDAQEAAAAAAAAAAAAAAAIDBAUGBwH/xAA2EAABAwIDBQYEBQUBAAAAAAABAAIDBBEFEiETMTNBcQZRYXKBkQcUIqEyQlJisSNDgsHh8P/EABsBAQACAwEBAAAAAAAAAAAAAAADBQIEBgEH/8QAKREAAgIBAwMCBgMAAAAAAAAAAAECAxEEEiEFMUFxkRMUFWGh4VGBsf/aAAwDAQACEQMRAD8A9ui4begU1CLht6BTQBERAEREAREQBERAEREAREQBUVfDHmV6oq+GPMgLIuG3oFNQi4begU0AREQBERAEREAREQBERAEREAVFXwx5leqKvhjzICyLht6BTUIuG3oFNAEREAUJX7ONzw1z8rScrd58ApqLnBrS5xAaBck7ggOHx74i4ZTYTHUYRI2qqnyBuwe0tcwA/VmB1Gmg8TzW9oe1mBVzqdlPiELpqi2SEG77nkQNxXjXaCKgqcbrajDy/wCWlmc9lwBv328L3stl2EqqDBu0MdTXMc5rm7NkhOkJP5iPtfldVcdc/i7W1g6K7RaD5fNe7cln1z4/o9wRBuRWhzoREQBERAFRV8MeZXqir4Y8yAsi4begR8jIy0Pc1pecrbm1z3D2KRcNvQLhfidiNTTU0FIIbQzFskVQxxDo3sdqPYgg3HNR3WqqDkySqt2TUUd6i88wv4hAYO4VkDpcRis0WFmy/uJ5eI9vDmcX7QYliJc6tq5Nmf7MZys6WG/1utO3qVUEsctm1V0+2beeEexPq6aN2V9RE13cXgFYHaUvm7N4l8qcznU0mUsN76HcvD3TE/hDWjwAVtJX1VHLtKWokidzLDlJ9lr/AFJyTTj+f0T/AE9ReVL8GKRmaQCRcWBHJY9BSuo6NsEs75yCbyP3m5W1pqUVtQ1onig2jrZpbhrSe+wNh6Lvuz/w7ZT1DajGpoakN1FPGCWE/uJ3jwstOimy5bYdjZusrqacu5mdge2FLjdLHh8oMVfBGGkE3EoAtmB79Nx+67RVU8EVPGI4ImRMG5rGhoHoFauhgnGOG8lPfOudjlVHav4zkIiLMhCIiAKir4Y8yvVFXwx5kBZFw29AuN+JOCVGIYfHW0ed76a5khBP1t7wOZFz6ErsouG3oFNR21qyDi/JnXN1yUkeAU1tiCOZJJWPLJtHX5DcvRe3HZIjPiGEw2a65qIYhr3lzR/IHXvXBiGMD8I9VzF9LosakdFTar604mGizDBGfyn3XwQRg7vuo96JPhsjSg5HE7iV7T2SnkqOztBJMSX7LKSd5sSAfsvLsCwWqxqrEFM0tiaf6sxH0xj/AGe4L2Kjp4qOlipoBaOJgY0eACtel1z3SsfZlZ1OcMRrXdF6KqWeKEsEsjGF7srQ42zHuCtVymmVJFzgxpc42A3nuWlqsXkc4tpgGtH5iLkrIx6sgpaItnlEZlcGs8Tf+FpFzPXuo36dxqqeM9359Psbekrrm3nlrwX/AD1Xe5qH36rOw7E5HStiqbOzaB9rG/itUrqKMyVcLW784PoNSqLQdQ1a1EEpt5a4bybdtNex8HUqir4Y8ylFPFLJJHHIxz4zZ7Qblp8VGr4Q6r6Gmn2Kk5THMXrqBs9DUxtkiniOwnb9LgCOfIkHotQztNijaI023u7S0xH1gd1+fXeuk7ZNacHgJaCRI2xI3aFcVlHcPZcv1C26q9xjN4x/pWaic4WNJmzk7T4nJRyU0kjCXi21DbPA57tPsufkpYpDctse9ui2GRv6R7JkZ+lvsq+dttmHOTeCKN9sZboyaZqvkG8pD6hZVDhcUz3Ne55IGljYX/8ABZRY39I9l9jc6MkxuLSd5abLOh5sSlyjaXUdXJpSseDdNqauLDqamp6ltP8ALfVeGPKHbrXtoRYnlqd4G82wVeJvxM1r6iO4ZsyAw5LW008xB9Vp6KaV9XG18r3NLwCC4kEHeo1c8wqJmiWQNLnXGY2OpVvKa2Kazx934MZTzzz7l9ZDV1tUZpKrauJ0e4kZbHkBu3clny4ji1SIBJU7JsRAcYgQXO5OcefRYGJPcypsxxaGtbaxta+9YolkDrCR4AOlnHnv/kqNqNc5JZ578vnBjlRk0s+5nYo2uxSofU1DmAMFg1t7Mbb/AJ7+inE6tigbTNfECwnLI4a2uRl8RcG3PRa/bS2J2j7kXvmO/vXz5mc2Jmku06HOdFhKumbblFtvvl/o9jPbLdHKfqbVlRU5G7V8f13Ic1pP06a2/wAgqGzYpEx8sNU+8zctmCxIsToOR0OvPl4Yglka0lr3Al1yQd570dUTt/DNIN255WENPpo4cIYfPKZLPUTsWJN+5mYW6swuXaUtRDtJwWPZI1x1Btc7tbn7rq8PbiDqd8uIz5y59o2BgAaBfXTv6nSy4ynmlFXE4SvzF4BOY3IuvR6vhDqrXp9ccZjlJeM8GWnisce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564904"/>
            <a:ext cx="3115563" cy="2225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10. В каком случае верно равенство: 19+15=10?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19ч=7ч, 15ч=3ч</a:t>
            </a:r>
            <a:endParaRPr lang="ru-RU" sz="2400" dirty="0"/>
          </a:p>
        </p:txBody>
      </p:sp>
      <p:pic>
        <p:nvPicPr>
          <p:cNvPr id="1026" name="Picture 2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5146" y="2132856"/>
            <a:ext cx="3177827" cy="18722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11. В каком слове пять «О»?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опять</a:t>
            </a:r>
            <a:endParaRPr lang="ru-RU" sz="2400" dirty="0"/>
          </a:p>
        </p:txBody>
      </p:sp>
      <p:pic>
        <p:nvPicPr>
          <p:cNvPr id="3074" name="Picture 2" descr="C:\Program Files\Microsoft Office\MEDIA\CAGCAT10\j025130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101" y="1628800"/>
            <a:ext cx="3075649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12. Поставьте вместо букв цифры: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Р Е Ш И</a:t>
            </a:r>
          </a:p>
          <a:p>
            <a:pPr>
              <a:buNone/>
            </a:pPr>
            <a:r>
              <a:rPr lang="ru-RU" sz="2400" dirty="0" smtClean="0"/>
              <a:t>   +  </a:t>
            </a:r>
          </a:p>
          <a:p>
            <a:pPr>
              <a:buNone/>
            </a:pPr>
            <a:r>
              <a:rPr lang="ru-RU" sz="2400" dirty="0" smtClean="0"/>
              <a:t>       Е С Л И</a:t>
            </a:r>
          </a:p>
          <a:p>
            <a:pPr>
              <a:buNone/>
            </a:pPr>
            <a:r>
              <a:rPr lang="ru-RU" sz="2400" dirty="0" smtClean="0"/>
              <a:t>   С И Л Ё Н </a:t>
            </a:r>
            <a:endParaRPr lang="ru-RU" sz="2400" spc="-150" dirty="0"/>
          </a:p>
          <a:p>
            <a:pPr>
              <a:buNone/>
            </a:pPr>
            <a:endParaRPr lang="ru-RU" sz="2400" spc="-150" dirty="0" smtClean="0"/>
          </a:p>
          <a:p>
            <a:pPr>
              <a:buNone/>
            </a:pPr>
            <a:r>
              <a:rPr lang="ru-RU" sz="2400" dirty="0" smtClean="0"/>
              <a:t>Ответ:  9382</a:t>
            </a:r>
          </a:p>
          <a:p>
            <a:pPr>
              <a:buNone/>
            </a:pPr>
            <a:r>
              <a:rPr lang="ru-RU" sz="2400" dirty="0" smtClean="0"/>
              <a:t>          +</a:t>
            </a:r>
          </a:p>
          <a:p>
            <a:pPr>
              <a:buNone/>
            </a:pPr>
            <a:r>
              <a:rPr lang="ru-RU" sz="2400" dirty="0" smtClean="0"/>
              <a:t>             3152</a:t>
            </a:r>
          </a:p>
          <a:p>
            <a:pPr>
              <a:buNone/>
            </a:pPr>
            <a:r>
              <a:rPr lang="ru-RU" sz="2400" dirty="0" smtClean="0"/>
              <a:t>           12534</a:t>
            </a:r>
            <a:endParaRPr lang="ru-RU" sz="2400" dirty="0"/>
          </a:p>
        </p:txBody>
      </p:sp>
      <p:pic>
        <p:nvPicPr>
          <p:cNvPr id="8194" name="Picture 2" descr="http://baby-news.net/images/paint3/2299_min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204864"/>
            <a:ext cx="2016224" cy="2688299"/>
          </a:xfrm>
          <a:prstGeom prst="rect">
            <a:avLst/>
          </a:prstGeom>
          <a:noFill/>
        </p:spPr>
      </p:pic>
      <p:pic>
        <p:nvPicPr>
          <p:cNvPr id="8196" name="Picture 4" descr="http://t0.gstatic.com/images?q=tbn:ANd9GcTiYwoa2_cJ9auf3Q3un6hcz2naCQCIlA5unoRKEvYoJ3_cs3q2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772816"/>
            <a:ext cx="2466975" cy="1847851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5292080" y="2708920"/>
            <a:ext cx="86409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84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1. Президент кондитерской компании «</a:t>
            </a:r>
            <a:r>
              <a:rPr lang="ru-RU" sz="2400" dirty="0" err="1" smtClean="0"/>
              <a:t>Брекс</a:t>
            </a:r>
            <a:r>
              <a:rPr lang="ru-RU" sz="2400" dirty="0" smtClean="0"/>
              <a:t>-кекс» спрашивает: «Первый дилер предлагает</a:t>
            </a:r>
            <a:r>
              <a:rPr lang="en-US" sz="2400" dirty="0" smtClean="0"/>
              <a:t> </a:t>
            </a:r>
            <a:r>
              <a:rPr lang="ru-RU" sz="2400" kern="900" dirty="0" smtClean="0"/>
              <a:t>за продукцию </a:t>
            </a:r>
            <a:r>
              <a:rPr lang="ru-RU" sz="2400" dirty="0"/>
              <a:t>2</a:t>
            </a:r>
            <a:r>
              <a:rPr lang="en-US" sz="2400" baseline="30000" dirty="0" smtClean="0"/>
              <a:t>2</a:t>
            </a:r>
            <a:r>
              <a:rPr lang="en-US" sz="2400" baseline="50000" dirty="0" smtClean="0"/>
              <a:t>4</a:t>
            </a:r>
            <a:r>
              <a:rPr lang="en-US" sz="2400" dirty="0" smtClean="0"/>
              <a:t> </a:t>
            </a:r>
            <a:r>
              <a:rPr lang="ru-RU" sz="2400" kern="900" dirty="0" smtClean="0"/>
              <a:t>тыс. р., а второй – ((2</a:t>
            </a:r>
            <a:r>
              <a:rPr lang="ru-RU" sz="2400" kern="900" baseline="30000" dirty="0" smtClean="0"/>
              <a:t>2</a:t>
            </a:r>
            <a:r>
              <a:rPr lang="ru-RU" sz="2400" kern="900" dirty="0" smtClean="0"/>
              <a:t>)</a:t>
            </a:r>
            <a:r>
              <a:rPr lang="ru-RU" sz="2400" kern="900" baseline="30000" dirty="0" smtClean="0"/>
              <a:t>2</a:t>
            </a:r>
            <a:r>
              <a:rPr lang="ru-RU" sz="2400" kern="900" dirty="0" smtClean="0"/>
              <a:t>)</a:t>
            </a:r>
            <a:r>
              <a:rPr lang="ru-RU" sz="2400" kern="900" baseline="30000" dirty="0" smtClean="0"/>
              <a:t>2</a:t>
            </a:r>
            <a:r>
              <a:rPr lang="ru-RU" sz="2400" kern="900" dirty="0" smtClean="0"/>
              <a:t>) тыс. р. </a:t>
            </a:r>
            <a:r>
              <a:rPr lang="ru-RU" sz="2400" dirty="0" smtClean="0"/>
              <a:t>Какое предложение принять?»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первое, так как 2</a:t>
            </a:r>
            <a:r>
              <a:rPr lang="en-US" sz="2400" baseline="30000" dirty="0" smtClean="0"/>
              <a:t>16</a:t>
            </a:r>
            <a:r>
              <a:rPr lang="en-US" sz="2400" dirty="0" smtClean="0"/>
              <a:t> &gt; </a:t>
            </a:r>
            <a:r>
              <a:rPr lang="ru-RU" sz="2400" dirty="0" smtClean="0"/>
              <a:t>2</a:t>
            </a:r>
            <a:r>
              <a:rPr lang="en-US" sz="2400" baseline="30000" dirty="0" smtClean="0"/>
              <a:t>8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2050" name="Picture 2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573015"/>
            <a:ext cx="2500417" cy="250940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2. У закройщицы </a:t>
            </a:r>
            <a:r>
              <a:rPr lang="ru-RU" sz="2400" dirty="0" err="1" smtClean="0"/>
              <a:t>Кусакиной</a:t>
            </a:r>
            <a:r>
              <a:rPr lang="ru-RU" sz="2400" dirty="0" smtClean="0"/>
              <a:t> не сходится метраж в куске ткани, и она спрашивает: «Сколько раз к наибольшему однозначному числу надо прибавить наибольшее двузначное, чтобы получить наибольшее трёхзначное число?»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10 раз (9+99</a:t>
            </a:r>
            <a:r>
              <a:rPr lang="en-US" sz="2400" dirty="0" smtClean="0"/>
              <a:t>n</a:t>
            </a:r>
            <a:r>
              <a:rPr lang="ru-RU" sz="2400" dirty="0" smtClean="0"/>
              <a:t>=999)</a:t>
            </a:r>
          </a:p>
        </p:txBody>
      </p:sp>
      <p:pic>
        <p:nvPicPr>
          <p:cNvPr id="3074" name="Picture 2" descr="C:\Program Files\Microsoft Office\MEDIA\CAGCAT10\j023426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96952"/>
            <a:ext cx="2319196" cy="226034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3. Ученик 7-го класса из Москвы, не сделавший домашнюю работу по алгебре, задаёт вопрос: «Как в общем виде записать число, которое при делении на 5 даёт остаток 7?»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таких чисел нет. (Остаток при делении на 5: 0,1,2,3,4)</a:t>
            </a:r>
            <a:endParaRPr lang="ru-RU" sz="2400" dirty="0"/>
          </a:p>
        </p:txBody>
      </p:sp>
      <p:pic>
        <p:nvPicPr>
          <p:cNvPr id="4098" name="Picture 2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916832"/>
            <a:ext cx="1783068" cy="17174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5760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4. Верно ли следующее утверждение: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548676"/>
          <a:ext cx="9144000" cy="6309323"/>
        </p:xfrm>
        <a:graphic>
          <a:graphicData uri="http://schemas.openxmlformats.org/drawingml/2006/table">
            <a:tbl>
              <a:tblPr/>
              <a:tblGrid>
                <a:gridCol w="7380312"/>
                <a:gridCol w="864096"/>
                <a:gridCol w="899592"/>
              </a:tblGrid>
              <a:tr h="252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Верно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Неверно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Высота равнобедренного треугольника, проведённая к основанию, является его медианой и биссектрисой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Два треугольника равны, если три угла одного треугольника соответственно равны трём углам другого треугольника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В равностороннем треугольнике биссектриса угла при основании является осью симметрии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В равнобедренном треугольнике биссектриса, проведённая к основанию, делит его на два равных треугольника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Высота любого треугольника проходит внутри треугольника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Если сторона и два прилежащих к ней угла одного треугольника соответственно равны стороне и двум углам другого треугольника, то такие треугольники равны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Три точки и три отрезка, соединяющие эти точки попарно, определяют геометрическую фигуру, которая называется многоугольником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Если угол при вершине равнобедренного треугольника равен 60</a:t>
                      </a:r>
                      <a:r>
                        <a:rPr lang="ru-RU" sz="1400" baseline="3000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, то треугольник равносторонний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Если в равнобедренном треугольнике основание в 2 раза меньше боковой стороны, а периметр равен 5 см, то основание равно 10 см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Если три стороны одного треугольника соответственно равны трём сторонам другого треугольника, то такие треугольники равны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В равнобедренном треугольнике основание и биссектриса, проведённая к основанию, взаимно перпендикулярны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Если в треугольнике высота, проведённая к основанию, является биссектрисой, то этот треугольник равнобедренный</a:t>
                      </a: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8" marR="578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836712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1340768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1844824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2348880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2852936"/>
            <a:ext cx="432048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3284984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3861048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4365104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0432" y="4869160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373216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5877272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21152"/>
            <a:ext cx="432048" cy="43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5. Чёрная королева предлагает задачу: «Бутыль лимонада стоит 30 шиллингов. Лимонад стоит на 26 шиллингов больше, чем бутыль. Сколько стоит бутыль?»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2 шиллинга</a:t>
            </a:r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708920"/>
            <a:ext cx="2321692" cy="232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6. Помогите Соне и Мартовскому зайцу разделить вафлю на две равные части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916832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916832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1916832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2348880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2348880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2348880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2348880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2780928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55776" y="2780928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2780928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1640" y="4365104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63688" y="4365104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95736" y="4365104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95736" y="4797152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7784" y="4797152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4797152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91880" y="4797152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5229200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627784" y="5229200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95736" y="5229200"/>
            <a:ext cx="432048" cy="4320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195736" y="5229200"/>
            <a:ext cx="86409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2843808" y="5013176"/>
            <a:ext cx="43204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523" y="2492896"/>
            <a:ext cx="2605269" cy="23879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7. К однозначному числу приписали такую же цифру. Во сколько раз увеличилось число?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в 11 раз</a:t>
            </a:r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764" y="2348880"/>
            <a:ext cx="42093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8. Напишите наименьшее целое положительное число, записанное с помощью двух цифр.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Ответ: 10</a:t>
            </a:r>
            <a:endParaRPr lang="ru-RU" sz="2400" dirty="0"/>
          </a:p>
        </p:txBody>
      </p:sp>
      <p:pic>
        <p:nvPicPr>
          <p:cNvPr id="2050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564904"/>
            <a:ext cx="2899546" cy="281002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157</TotalTime>
  <Words>502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Умники и умницы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Умники и умницы</dc:title>
  <cp:lastModifiedBy>intel</cp:lastModifiedBy>
  <cp:revision>24</cp:revision>
  <dcterms:modified xsi:type="dcterms:W3CDTF">2012-12-04T05:48:18Z</dcterms:modified>
</cp:coreProperties>
</file>