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48" r:id="rId4"/>
  </p:sldMasterIdLst>
  <p:handoutMasterIdLst>
    <p:handoutMasterId r:id="rId21"/>
  </p:handoutMasterIdLst>
  <p:sldIdLst>
    <p:sldId id="291" r:id="rId5"/>
    <p:sldId id="257" r:id="rId6"/>
    <p:sldId id="263" r:id="rId7"/>
    <p:sldId id="273" r:id="rId8"/>
    <p:sldId id="274" r:id="rId9"/>
    <p:sldId id="275" r:id="rId10"/>
    <p:sldId id="264" r:id="rId11"/>
    <p:sldId id="267" r:id="rId12"/>
    <p:sldId id="265" r:id="rId13"/>
    <p:sldId id="276" r:id="rId14"/>
    <p:sldId id="266" r:id="rId15"/>
    <p:sldId id="268" r:id="rId16"/>
    <p:sldId id="282" r:id="rId17"/>
    <p:sldId id="286" r:id="rId18"/>
    <p:sldId id="289" r:id="rId19"/>
    <p:sldId id="269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2D0D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1" d="100"/>
          <a:sy n="91" d="100"/>
        </p:scale>
        <p:origin x="126" y="8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58" d="100"/>
          <a:sy n="58" d="100"/>
        </p:scale>
        <p:origin x="280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DF3F9-A383-40CF-841B-6426D82ECB85}" type="datetimeFigureOut">
              <a:rPr lang="ru-RU" smtClean="0"/>
              <a:t>12.07.2018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DF9E2-D527-45E4-B727-833247D273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275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5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DAC8D-780A-4791-8528-F252A552ACF2}" type="datetimeFigureOut">
              <a:rPr lang="ru-RU" smtClean="0"/>
              <a:t>12.07.2018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E1118-329A-41F5-B924-8B4DB9681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87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DAC8D-780A-4791-8528-F252A552ACF2}" type="datetimeFigureOut">
              <a:rPr lang="ru-RU" smtClean="0"/>
              <a:t>12.07.2018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E1118-329A-41F5-B924-8B4DB9681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9330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DAC8D-780A-4791-8528-F252A552ACF2}" type="datetimeFigureOut">
              <a:rPr lang="ru-RU" smtClean="0"/>
              <a:t>12.07.2018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E1118-329A-41F5-B924-8B4DB968105D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1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sz="1800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820934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DAC8D-780A-4791-8528-F252A552ACF2}" type="datetimeFigureOut">
              <a:rPr lang="ru-RU" smtClean="0"/>
              <a:t>12.07.2018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E1118-329A-41F5-B924-8B4DB9681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3316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DAC8D-780A-4791-8528-F252A552ACF2}" type="datetimeFigureOut">
              <a:rPr lang="ru-RU" smtClean="0"/>
              <a:t>12.07.2018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E1118-329A-41F5-B924-8B4DB968105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1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973547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DAC8D-780A-4791-8528-F252A552ACF2}" type="datetimeFigureOut">
              <a:rPr lang="ru-RU" smtClean="0"/>
              <a:t>12.07.2018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E1118-329A-41F5-B924-8B4DB9681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3142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DAC8D-780A-4791-8528-F252A552ACF2}" type="datetimeFigureOut">
              <a:rPr lang="ru-RU" smtClean="0"/>
              <a:t>12.07.2018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E1118-329A-41F5-B924-8B4DB9681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98150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4" y="609601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1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DAC8D-780A-4791-8528-F252A552ACF2}" type="datetimeFigureOut">
              <a:rPr lang="ru-RU" smtClean="0"/>
              <a:t>12.07.2018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E1118-329A-41F5-B924-8B4DB9681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07820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рав_ответ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Заголовок 1"/>
          <p:cNvSpPr>
            <a:spLocks noGrp="1"/>
          </p:cNvSpPr>
          <p:nvPr>
            <p:ph type="title"/>
          </p:nvPr>
        </p:nvSpPr>
        <p:spPr>
          <a:xfrm>
            <a:off x="3487707" y="385189"/>
            <a:ext cx="5366479" cy="2758191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4156423" y="3473014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56423" y="4485839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6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156423" y="5498664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1990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рав_ответ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091" y="2585670"/>
            <a:ext cx="2417069" cy="345643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5291" y="2889345"/>
            <a:ext cx="2115316" cy="3145542"/>
          </a:xfrm>
          <a:prstGeom prst="rect">
            <a:avLst/>
          </a:prstGeom>
        </p:spPr>
      </p:pic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3487707" y="385189"/>
            <a:ext cx="5366479" cy="2758191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091" y="2585670"/>
            <a:ext cx="2417069" cy="345643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5291" y="2889345"/>
            <a:ext cx="2115316" cy="3145542"/>
          </a:xfrm>
          <a:prstGeom prst="rect">
            <a:avLst/>
          </a:prstGeom>
        </p:spPr>
      </p:pic>
      <p:sp>
        <p:nvSpPr>
          <p:cNvPr id="1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4156423" y="3473014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56423" y="4485839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6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156423" y="5498664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2314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рав_ответ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318" y="2744166"/>
            <a:ext cx="2298197" cy="329794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08985" y="2290011"/>
            <a:ext cx="1642875" cy="3752096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3487707" y="385189"/>
            <a:ext cx="5366479" cy="2758191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318" y="2744166"/>
            <a:ext cx="2298197" cy="329794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08985" y="2290011"/>
            <a:ext cx="1642875" cy="3752096"/>
          </a:xfrm>
          <a:prstGeom prst="rect">
            <a:avLst/>
          </a:prstGeom>
        </p:spPr>
      </p:pic>
      <p:sp>
        <p:nvSpPr>
          <p:cNvPr id="11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4156423" y="3473014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56423" y="4485839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156423" y="5498664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8651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DAC8D-780A-4791-8528-F252A552ACF2}" type="datetimeFigureOut">
              <a:rPr lang="ru-RU" smtClean="0"/>
              <a:t>12.07.2018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E1118-329A-41F5-B924-8B4DB9681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039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рав_ответ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635" y="2399742"/>
            <a:ext cx="1463043" cy="364236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6107" y="2320491"/>
            <a:ext cx="2002540" cy="3721616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3487707" y="385189"/>
            <a:ext cx="5366479" cy="2758191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635" y="2399742"/>
            <a:ext cx="1463043" cy="364236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6107" y="2320491"/>
            <a:ext cx="2002540" cy="3721616"/>
          </a:xfrm>
          <a:prstGeom prst="rect">
            <a:avLst/>
          </a:prstGeom>
        </p:spPr>
      </p:pic>
      <p:sp>
        <p:nvSpPr>
          <p:cNvPr id="11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4156423" y="3473014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56423" y="4485839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156423" y="5498664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3708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Прав_ответ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170" y="2195523"/>
            <a:ext cx="2176276" cy="384658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1447" y="2180283"/>
            <a:ext cx="2575565" cy="3861824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3487707" y="385189"/>
            <a:ext cx="5366479" cy="2758191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170" y="2195523"/>
            <a:ext cx="2176276" cy="384658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1447" y="2180283"/>
            <a:ext cx="2575565" cy="3861824"/>
          </a:xfrm>
          <a:prstGeom prst="rect">
            <a:avLst/>
          </a:prstGeom>
        </p:spPr>
      </p:pic>
      <p:sp>
        <p:nvSpPr>
          <p:cNvPr id="11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4156423" y="3473014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56423" y="4485839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156423" y="5498664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969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9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DAC8D-780A-4791-8528-F252A552ACF2}" type="datetimeFigureOut">
              <a:rPr lang="ru-RU" smtClean="0"/>
              <a:t>12.07.2018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E1118-329A-41F5-B924-8B4DB9681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0879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5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69" y="2160590"/>
            <a:ext cx="4184035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DAC8D-780A-4791-8528-F252A552ACF2}" type="datetimeFigureOut">
              <a:rPr lang="ru-RU" smtClean="0"/>
              <a:t>12.07.2018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E1118-329A-41F5-B924-8B4DB9681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3373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6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6" y="2737247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5" y="2737247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DAC8D-780A-4791-8528-F252A552ACF2}" type="datetimeFigureOut">
              <a:rPr lang="ru-RU" smtClean="0"/>
              <a:t>12.07.2018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E1118-329A-41F5-B924-8B4DB9681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5999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DAC8D-780A-4791-8528-F252A552ACF2}" type="datetimeFigureOut">
              <a:rPr lang="ru-RU" smtClean="0"/>
              <a:t>12.07.2018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E1118-329A-41F5-B924-8B4DB9681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8220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DAC8D-780A-4791-8528-F252A552ACF2}" type="datetimeFigureOut">
              <a:rPr lang="ru-RU" smtClean="0"/>
              <a:t>12.07.2018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E1118-329A-41F5-B924-8B4DB9681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08238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2" y="514926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5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DAC8D-780A-4791-8528-F252A552ACF2}" type="datetimeFigureOut">
              <a:rPr lang="ru-RU" smtClean="0"/>
              <a:t>12.07.2018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E1118-329A-41F5-B924-8B4DB9681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69760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5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5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DAC8D-780A-4791-8528-F252A552ACF2}" type="datetimeFigureOut">
              <a:rPr lang="ru-RU" smtClean="0"/>
              <a:t>12.07.2018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E1118-329A-41F5-B924-8B4DB9681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22894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2160590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4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7DAC8D-780A-4791-8528-F252A552ACF2}" type="datetimeFigureOut">
              <a:rPr lang="ru-RU" smtClean="0"/>
              <a:t>12.07.2018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5" y="6041364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4" y="6041364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97E1118-329A-41F5-B924-8B4DB9681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3852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  <p:sldLayoutId id="2147483761" r:id="rId13"/>
    <p:sldLayoutId id="2147483762" r:id="rId14"/>
    <p:sldLayoutId id="2147483763" r:id="rId15"/>
    <p:sldLayoutId id="2147483764" r:id="rId16"/>
    <p:sldLayoutId id="2147483765" r:id="rId17"/>
    <p:sldLayoutId id="2147483682" r:id="rId18"/>
    <p:sldLayoutId id="2147483683" r:id="rId19"/>
    <p:sldLayoutId id="2147483684" r:id="rId20"/>
    <p:sldLayoutId id="2147483685" r:id="rId21"/>
  </p:sldLayoutIdLst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535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368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988142" y="398208"/>
            <a:ext cx="8303342" cy="954107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Педагогическая поддержка семьи и повышение компетентности родителей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89935" y="1946786"/>
            <a:ext cx="9099755" cy="355436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/>
              <a:t>ЗАДАЧИ:</a:t>
            </a:r>
          </a:p>
          <a:p>
            <a:r>
              <a:rPr lang="ru-RU" sz="2400" dirty="0"/>
              <a:t>1. Психолого-педагогическое сопровождение процесса семейного</a:t>
            </a:r>
          </a:p>
          <a:p>
            <a:r>
              <a:rPr lang="ru-RU" sz="2400" dirty="0"/>
              <a:t>воспитания дошкольников, в соответствии с индивидуальными</a:t>
            </a:r>
          </a:p>
          <a:p>
            <a:r>
              <a:rPr lang="ru-RU" sz="2400" dirty="0"/>
              <a:t>особенностями, потребностями, запросами.</a:t>
            </a:r>
          </a:p>
          <a:p>
            <a:r>
              <a:rPr lang="ru-RU" sz="2400" dirty="0"/>
              <a:t>2. Повышение компетентности родителей в вопросах развития и</a:t>
            </a:r>
          </a:p>
          <a:p>
            <a:r>
              <a:rPr lang="ru-RU" sz="2400" dirty="0"/>
              <a:t>семейного воспитания ребенка дошкольного возраста</a:t>
            </a:r>
          </a:p>
        </p:txBody>
      </p:sp>
    </p:spTree>
    <p:extLst>
      <p:ext uri="{BB962C8B-B14F-4D97-AF65-F5344CB8AC3E}">
        <p14:creationId xmlns:p14="http://schemas.microsoft.com/office/powerpoint/2010/main" val="2589709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1640" y="0"/>
            <a:ext cx="11461818" cy="1312606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Эффективными формами взаимодействия дошкольного учреждения с семьей являются: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661" y="2761200"/>
            <a:ext cx="2176276" cy="384658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33874" y="2745960"/>
            <a:ext cx="2575565" cy="386182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524758" y="1430593"/>
            <a:ext cx="8716297" cy="529517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Родительские собрания </a:t>
            </a:r>
          </a:p>
          <a:p>
            <a:pPr algn="ctr"/>
            <a:r>
              <a:rPr lang="ru-RU" sz="2800" dirty="0">
                <a:solidFill>
                  <a:schemeClr val="tx1"/>
                </a:solidFill>
              </a:rPr>
              <a:t>Совместные физкультурные досуги, праздники, Дни здоровья, туристические походы</a:t>
            </a:r>
          </a:p>
          <a:p>
            <a:pPr algn="ctr"/>
            <a:r>
              <a:rPr lang="ru-RU" sz="2800" dirty="0">
                <a:solidFill>
                  <a:schemeClr val="tx1"/>
                </a:solidFill>
              </a:rPr>
              <a:t>Дни открытых дверей</a:t>
            </a:r>
          </a:p>
          <a:p>
            <a:pPr algn="ctr"/>
            <a:r>
              <a:rPr lang="ru-RU" sz="2800" dirty="0">
                <a:solidFill>
                  <a:schemeClr val="tx1"/>
                </a:solidFill>
              </a:rPr>
              <a:t>Домашние задания </a:t>
            </a:r>
          </a:p>
          <a:p>
            <a:pPr algn="ctr"/>
            <a:r>
              <a:rPr lang="ru-RU" sz="2800" dirty="0">
                <a:solidFill>
                  <a:schemeClr val="tx1"/>
                </a:solidFill>
              </a:rPr>
              <a:t>Совместный просмотр видеофильмов, фильмов</a:t>
            </a:r>
          </a:p>
          <a:p>
            <a:pPr algn="ctr"/>
            <a:r>
              <a:rPr lang="ru-RU" sz="2800" dirty="0">
                <a:solidFill>
                  <a:schemeClr val="tx1"/>
                </a:solidFill>
              </a:rPr>
              <a:t>Передача опыта семейного воспитания </a:t>
            </a:r>
          </a:p>
        </p:txBody>
      </p:sp>
    </p:spTree>
    <p:extLst>
      <p:ext uri="{BB962C8B-B14F-4D97-AF65-F5344CB8AC3E}">
        <p14:creationId xmlns:p14="http://schemas.microsoft.com/office/powerpoint/2010/main" val="3151799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5690" y="385188"/>
            <a:ext cx="10692581" cy="134037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Мы используем следующие методы взаимодействия ДОУ и семьей в вопросах оздоровления дошкольника: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96413" y="1932039"/>
            <a:ext cx="10441858" cy="449825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ru-RU" sz="3200" dirty="0">
                <a:solidFill>
                  <a:schemeClr val="tx1"/>
                </a:solidFill>
              </a:rPr>
              <a:t> </a:t>
            </a:r>
          </a:p>
          <a:p>
            <a:pPr lvl="0" algn="ctr"/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185654" y="2255279"/>
            <a:ext cx="5161935" cy="615739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ru-RU" dirty="0">
                <a:solidFill>
                  <a:schemeClr val="tx1"/>
                </a:solidFill>
              </a:rPr>
              <a:t>Беседа с родителями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185654" y="3031423"/>
            <a:ext cx="5161935" cy="621891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ru-RU" dirty="0">
                <a:solidFill>
                  <a:schemeClr val="tx1"/>
                </a:solidFill>
              </a:rPr>
              <a:t>Консультации родителей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185654" y="3852419"/>
            <a:ext cx="5161935" cy="62925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ru-RU" dirty="0">
                <a:solidFill>
                  <a:schemeClr val="tx1"/>
                </a:solidFill>
              </a:rPr>
              <a:t>Наблюдения за ребенком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185653" y="4700455"/>
            <a:ext cx="5161935" cy="648927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ru-RU" dirty="0">
                <a:solidFill>
                  <a:schemeClr val="tx1"/>
                </a:solidFill>
              </a:rPr>
              <a:t>Анкетирование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966" y="2777161"/>
            <a:ext cx="2176276" cy="384658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77117" y="2568473"/>
            <a:ext cx="2575565" cy="3861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120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467" y="437520"/>
            <a:ext cx="8323036" cy="582274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0013" y="1421523"/>
            <a:ext cx="7903779" cy="4663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736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5625" y="249618"/>
            <a:ext cx="3125077" cy="234380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704" y="3687647"/>
            <a:ext cx="3121572" cy="234117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5625" y="3014986"/>
            <a:ext cx="3457901" cy="259342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9958" y="204563"/>
            <a:ext cx="3245224" cy="243391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2875" y="3141109"/>
            <a:ext cx="3255471" cy="306902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485" y="129138"/>
            <a:ext cx="3345791" cy="250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828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4398" y="3420174"/>
            <a:ext cx="4078946" cy="305921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9040" y="195452"/>
            <a:ext cx="4843604" cy="271987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2883" y="195452"/>
            <a:ext cx="3879925" cy="290994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287" y="3377901"/>
            <a:ext cx="3722145" cy="2791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51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57351" y="1015389"/>
            <a:ext cx="9059917" cy="48455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Итак, в основе взаимодействия ДОУ и семьи в вопросах оздоровление дошкольника лежит в сотрудничестве. Мы воспитатели выступаем инициаторами установления этого сотрудничества, поскольку, понимаем, что ее успешность зависит от согласованности, преемственности в воспитании детей.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Следует убедить родителей, что необходимо найти возможность для занятий физической культурой, повышение двигательной активности, создать все необходимые условия для того, чтобы дети росли физически здоровыми, крепкими. Вовлечение семьи в спортивные мероприятия имеет большое значение: в такой семье вырастит здоровый, любящий спорт человек.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Важно, чтобы родители непосредственно участвовали в жизни детского сада, помогали в осуществлении </a:t>
            </a:r>
            <a:r>
              <a:rPr lang="ru-RU" dirty="0" err="1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воспитательно</a:t>
            </a:r>
            <a:r>
              <a:rPr lang="ru-RU" dirty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-образовательного процесса.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Вовлечение родителей в жизнь детского сада принесет пользу и дошкольному учреждению и родителям. Важно, чтобы родителям представилась возможность посещать своего ребенка в любое время, чтобы они могли увидеть, как их дети живут в детском саду.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417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3767" y="4547659"/>
            <a:ext cx="1518182" cy="2257585"/>
          </a:xfrm>
          <a:prstGeom prst="rect">
            <a:avLst/>
          </a:prstGeom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870107" y="1603614"/>
            <a:ext cx="9144000" cy="4677112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b="1" dirty="0" smtClean="0">
                <a:solidFill>
                  <a:srgbClr val="FF0000"/>
                </a:solidFill>
              </a:rPr>
              <a:t>«Обеспечение </a:t>
            </a:r>
            <a:r>
              <a:rPr lang="ru-RU" sz="5400" b="1" dirty="0">
                <a:solidFill>
                  <a:srgbClr val="FF0000"/>
                </a:solidFill>
              </a:rPr>
              <a:t>условий взаимодействия родителей и педагогов в вопросах оздоровления и образования в контексте </a:t>
            </a:r>
            <a:r>
              <a:rPr lang="ru-RU" sz="5400" b="1" dirty="0" smtClean="0">
                <a:solidFill>
                  <a:srgbClr val="FF0000"/>
                </a:solidFill>
              </a:rPr>
              <a:t>ФГОС»</a:t>
            </a:r>
            <a:endParaRPr lang="ru-RU" sz="5400" b="1" dirty="0">
              <a:solidFill>
                <a:srgbClr val="FF0000"/>
              </a:solidFill>
            </a:endParaRPr>
          </a:p>
        </p:txBody>
      </p:sp>
      <p:grpSp>
        <p:nvGrpSpPr>
          <p:cNvPr id="11" name="Group 2"/>
          <p:cNvGrpSpPr/>
          <p:nvPr/>
        </p:nvGrpSpPr>
        <p:grpSpPr>
          <a:xfrm>
            <a:off x="301994" y="4246398"/>
            <a:ext cx="1739369" cy="2611602"/>
            <a:chOff x="3344569" y="426786"/>
            <a:chExt cx="2417069" cy="3456439"/>
          </a:xfrm>
        </p:grpSpPr>
        <p:pic>
          <p:nvPicPr>
            <p:cNvPr id="12" name="Рисунок 6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344569" y="426786"/>
              <a:ext cx="1863051" cy="3456439"/>
            </a:xfrm>
            <a:prstGeom prst="rect">
              <a:avLst/>
            </a:prstGeom>
          </p:spPr>
        </p:pic>
        <p:pic>
          <p:nvPicPr>
            <p:cNvPr id="13" name="Рисунок 6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006898" y="2129883"/>
              <a:ext cx="754740" cy="379141"/>
            </a:xfrm>
            <a:prstGeom prst="rect">
              <a:avLst/>
            </a:prstGeom>
          </p:spPr>
        </p:pic>
      </p:grpSp>
      <p:sp>
        <p:nvSpPr>
          <p:cNvPr id="2" name="TextBox 1"/>
          <p:cNvSpPr txBox="1"/>
          <p:nvPr/>
        </p:nvSpPr>
        <p:spPr>
          <a:xfrm>
            <a:off x="2984938" y="5227572"/>
            <a:ext cx="64019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Подготовила </a:t>
            </a:r>
            <a:r>
              <a:rPr lang="ru-RU" dirty="0" err="1" smtClean="0"/>
              <a:t>Боева</a:t>
            </a:r>
            <a:r>
              <a:rPr lang="ru-RU" dirty="0" smtClean="0"/>
              <a:t> Е.А.</a:t>
            </a:r>
          </a:p>
          <a:p>
            <a:pPr algn="r"/>
            <a:r>
              <a:rPr lang="ru-RU" dirty="0" smtClean="0"/>
              <a:t>воспитатель старшей группы №4</a:t>
            </a:r>
          </a:p>
          <a:p>
            <a:pPr algn="r"/>
            <a:r>
              <a:rPr lang="ru-RU" dirty="0" smtClean="0"/>
              <a:t> </a:t>
            </a:r>
          </a:p>
          <a:p>
            <a:r>
              <a:rPr lang="ru-RU" dirty="0" smtClean="0"/>
              <a:t>                        Май 2018.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0802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4.16667E-6 1.48148E-6 L -4.16667E-6 -0.25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29167E-6 2.22222E-6 L -0.19362 0.00648 " pathEditMode="relative" rAng="0" ptsTypes="AA">
                                      <p:cBhvr>
                                        <p:cTn id="14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87" y="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353960" y="206478"/>
            <a:ext cx="1051559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соответствии с новым законом  «Об образовании в Российской Федерации» одной из основных задач, стоящих перед детским дошкольным учреждением является «взаимодействие с семьей для обеспечения полноценного развития личности ребенка».</a:t>
            </a:r>
            <a:endParaRPr lang="ru-RU" sz="32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6382" y="2643691"/>
            <a:ext cx="5181599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544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83666" y="487797"/>
            <a:ext cx="11017045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соответствии с ФГОС детский сад обязан:</a:t>
            </a:r>
            <a:b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•    информировать родителей (законных представителей) и общественность относительно целей  дошкольного  образования,  общих для всего образовательного пространства Российской Федерации, а также о Программе, и не только семье, но и всем заинтересованным лицам, вовлечённым в  образовательную деятельность;  </a:t>
            </a:r>
            <a:b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•    обеспечить открытость дошкольного образования; </a:t>
            </a:r>
            <a:b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•    создавать условия для участия родителей (законных представителей) в образовательной деятельности;</a:t>
            </a:r>
            <a:b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•    поддерживать родителей (законных представителей) в воспитании детей, охране и укреплении их  здоровья;</a:t>
            </a:r>
            <a:b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•    обеспечить вовлечение  семей    непосредственно в образовательную деятельность, в том числе   посредством создания образовательных проектов совместно с семьёй на основе выявления потребностей и поддержки образовательных инициатив семьи</a:t>
            </a:r>
            <a:r>
              <a:rPr 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90723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076633" y="1194618"/>
            <a:ext cx="9438968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Наш детский сад проводит планомерную  целенаправленную работу с родителями, в которой решаются следующие приоритетные задачи:</a:t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•    установление партнерских отношений с семьей каждого воспитанника;</a:t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•    объединение усилий для развития и воспитания детей;</a:t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•    создание атмосферы взаимопонимания, общности интересов, эмоциональной </a:t>
            </a:r>
            <a:r>
              <a:rPr lang="ru-RU" sz="2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взаимоподдержки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•    активизация и обогащение воспитательных умений родителей;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7432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16194" y="1697253"/>
            <a:ext cx="8200103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    Работа с коллективом ДОУ по организации взаимодействия с семьей, ознакомление педагогов с системой новых форм работы с родителями.</a:t>
            </a:r>
            <a:b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    Повышение педагогической культуры родителей.</a:t>
            </a:r>
            <a:b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    Вовлечение родителей в деятельность ДОУ, совместная работа по обмену опытом.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94967" y="-116799"/>
            <a:ext cx="10943304" cy="181405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Для решения поставленных задач и вовлечения родителей в единое пространство детского развития в ДОУ намечена работа в трех направлениях: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372" y="4415551"/>
            <a:ext cx="4161136" cy="2042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952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66336" y="412955"/>
            <a:ext cx="11193160" cy="2308324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Georgia" panose="02040502050405020303" pitchFamily="18" charset="0"/>
              </a:rPr>
              <a:t>Совместное взаимодействие ДОУ и семьи в вопросах оздоровления дошкольников строиться на следующих основных положениях, определяющих ее содержание, организацию и методику:</a:t>
            </a:r>
          </a:p>
          <a:p>
            <a:pPr algn="ctr"/>
            <a:endParaRPr lang="ru-RU" sz="2400" dirty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ctr"/>
            <a:endParaRPr lang="ru-RU" sz="2400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62232" y="1873045"/>
            <a:ext cx="11430000" cy="470473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buFont typeface="+mj-lt"/>
              <a:buAutoNum type="arabicPeriod"/>
            </a:pPr>
            <a:r>
              <a:rPr lang="ru-RU" sz="2400" dirty="0">
                <a:solidFill>
                  <a:srgbClr val="000000"/>
                </a:solidFill>
                <a:latin typeface="Georgia" panose="02040502050405020303" pitchFamily="18" charset="0"/>
              </a:rPr>
              <a:t>Единство, которое достигается в том случае, если цели и задачи воспитания здорового ребенка хорошо понятны не только воспитателю, но и родителям, когда семья знакома с основным содержанием, методами и приемами физкультурно-оздоровительной работой в детском саду, а педагоги используют лучший опыт семейного воспитания.</a:t>
            </a:r>
          </a:p>
          <a:p>
            <a:pPr algn="just">
              <a:buFont typeface="+mj-lt"/>
              <a:buAutoNum type="arabicPeriod"/>
            </a:pPr>
            <a:r>
              <a:rPr lang="ru-RU" sz="2400" dirty="0">
                <a:solidFill>
                  <a:srgbClr val="000000"/>
                </a:solidFill>
                <a:latin typeface="Georgia" panose="02040502050405020303" pitchFamily="18" charset="0"/>
              </a:rPr>
              <a:t>Систематичность и последовательность работы </a:t>
            </a:r>
            <a:r>
              <a:rPr lang="ru-RU" sz="2400" i="1" dirty="0">
                <a:solidFill>
                  <a:srgbClr val="000000"/>
                </a:solidFill>
                <a:latin typeface="Georgia" panose="02040502050405020303" pitchFamily="18" charset="0"/>
              </a:rPr>
              <a:t>(в соответствии с контрольным планом)</a:t>
            </a:r>
            <a:r>
              <a:rPr lang="ru-RU" sz="2400" dirty="0">
                <a:solidFill>
                  <a:srgbClr val="000000"/>
                </a:solidFill>
                <a:latin typeface="Georgia" panose="02040502050405020303" pitchFamily="18" charset="0"/>
              </a:rPr>
              <a:t> в течение всего года и всего периода пребывания ребенка в детском саду.</a:t>
            </a:r>
          </a:p>
          <a:p>
            <a:pPr algn="just">
              <a:buFont typeface="+mj-lt"/>
              <a:buAutoNum type="arabicPeriod"/>
            </a:pPr>
            <a:r>
              <a:rPr lang="ru-RU" sz="2400" dirty="0">
                <a:solidFill>
                  <a:srgbClr val="000000"/>
                </a:solidFill>
                <a:latin typeface="Georgia" panose="02040502050405020303" pitchFamily="18" charset="0"/>
              </a:rPr>
              <a:t>Индивидуальный подход к каждому ребенку и к каждой семье на основе учета их интересов и способностей.</a:t>
            </a:r>
          </a:p>
          <a:p>
            <a:pPr algn="just">
              <a:buFont typeface="+mj-lt"/>
              <a:buAutoNum type="arabicPeriod"/>
            </a:pPr>
            <a:r>
              <a:rPr lang="ru-RU" sz="2400" dirty="0">
                <a:solidFill>
                  <a:srgbClr val="000000"/>
                </a:solidFill>
                <a:latin typeface="Georgia" panose="02040502050405020303" pitchFamily="18" charset="0"/>
              </a:rPr>
              <a:t>Взаимное доверие и взаимопонимание педагогов и родителей на основе доброжелательной критики и самокритики. Укрепление авторитета педагога в семье, а родителей в детском саду.</a:t>
            </a:r>
          </a:p>
        </p:txBody>
      </p:sp>
    </p:spTree>
    <p:extLst>
      <p:ext uri="{BB962C8B-B14F-4D97-AF65-F5344CB8AC3E}">
        <p14:creationId xmlns:p14="http://schemas.microsoft.com/office/powerpoint/2010/main" val="2498546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1552" y="-1"/>
            <a:ext cx="11083700" cy="1815635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Оздоровление дошкольников система работы с семьей включает: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31552" y="1932039"/>
            <a:ext cx="11083700" cy="47784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buFont typeface="+mj-lt"/>
              <a:buAutoNum type="arabicPeriod"/>
            </a:pPr>
            <a:r>
              <a:rPr lang="ru-RU" sz="2800" dirty="0">
                <a:solidFill>
                  <a:srgbClr val="000000"/>
                </a:solidFill>
                <a:latin typeface="Georgia" panose="02040502050405020303" pitchFamily="18" charset="0"/>
              </a:rPr>
              <a:t>Ознакомление родителей с результатами диагностики состояния здоровья ребенка и его психомоторного развития;</a:t>
            </a:r>
          </a:p>
          <a:p>
            <a:pPr algn="just">
              <a:buFont typeface="+mj-lt"/>
              <a:buAutoNum type="arabicPeriod"/>
            </a:pPr>
            <a:r>
              <a:rPr lang="ru-RU" sz="2800" dirty="0">
                <a:solidFill>
                  <a:srgbClr val="000000"/>
                </a:solidFill>
                <a:latin typeface="Georgia" panose="02040502050405020303" pitchFamily="18" charset="0"/>
              </a:rPr>
              <a:t>Участие в составлении индивидуальных программ </a:t>
            </a:r>
            <a:r>
              <a:rPr lang="ru-RU" sz="2800" i="1" dirty="0">
                <a:solidFill>
                  <a:srgbClr val="000000"/>
                </a:solidFill>
                <a:latin typeface="Georgia" panose="02040502050405020303" pitchFamily="18" charset="0"/>
              </a:rPr>
              <a:t>(планов)</a:t>
            </a:r>
            <a:r>
              <a:rPr lang="ru-RU" sz="2800" dirty="0">
                <a:solidFill>
                  <a:srgbClr val="000000"/>
                </a:solidFill>
                <a:latin typeface="Georgia" panose="02040502050405020303" pitchFamily="18" charset="0"/>
              </a:rPr>
              <a:t> оздоровления детей;</a:t>
            </a:r>
          </a:p>
          <a:p>
            <a:pPr algn="just">
              <a:buFont typeface="+mj-lt"/>
              <a:buAutoNum type="arabicPeriod"/>
            </a:pPr>
            <a:r>
              <a:rPr lang="ru-RU" sz="2800" dirty="0">
                <a:solidFill>
                  <a:srgbClr val="000000"/>
                </a:solidFill>
                <a:latin typeface="Georgia" panose="02040502050405020303" pitchFamily="18" charset="0"/>
              </a:rPr>
              <a:t>Целенаправленную санитарно-просветительную работу, пропагандирующую общегигиенические требования, необходимость рационального режима и полноценного сбалансированного питания, закаливания, оптимального воздушного и температурного режима;</a:t>
            </a:r>
          </a:p>
          <a:p>
            <a:pPr algn="just">
              <a:buFont typeface="+mj-lt"/>
              <a:buAutoNum type="arabicPeriod"/>
            </a:pPr>
            <a:r>
              <a:rPr lang="ru-RU" sz="2800" dirty="0">
                <a:solidFill>
                  <a:srgbClr val="000000"/>
                </a:solidFill>
                <a:latin typeface="Georgia" panose="02040502050405020303" pitchFamily="18" charset="0"/>
              </a:rPr>
              <a:t>Ознакомление родителей с содержанием физкультурно-оздоровительной работой в детском саду;</a:t>
            </a:r>
          </a:p>
        </p:txBody>
      </p:sp>
    </p:spTree>
    <p:extLst>
      <p:ext uri="{BB962C8B-B14F-4D97-AF65-F5344CB8AC3E}">
        <p14:creationId xmlns:p14="http://schemas.microsoft.com/office/powerpoint/2010/main" val="3688447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9112357" y="2337286"/>
            <a:ext cx="410058" cy="371506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147484" y="235974"/>
            <a:ext cx="11194026" cy="62385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/>
            <a:r>
              <a:rPr lang="ru-RU" sz="2400" dirty="0">
                <a:solidFill>
                  <a:srgbClr val="000000"/>
                </a:solidFill>
                <a:latin typeface="Georgia" panose="02040502050405020303" pitchFamily="18" charset="0"/>
              </a:rPr>
              <a:t>5.Обучение конкретным приемам и методам оздоровления </a:t>
            </a:r>
            <a:r>
              <a:rPr lang="ru-RU" sz="2400" i="1" dirty="0">
                <a:solidFill>
                  <a:srgbClr val="000000"/>
                </a:solidFill>
                <a:latin typeface="Georgia" panose="02040502050405020303" pitchFamily="18" charset="0"/>
              </a:rPr>
              <a:t>(Лечебной физической культуре, дыхательной гимнастике, самомассажу, разнообразным видам закаливания)</a:t>
            </a:r>
            <a:r>
              <a:rPr lang="ru-RU" sz="2400" dirty="0">
                <a:solidFill>
                  <a:srgbClr val="000000"/>
                </a:solidFill>
                <a:latin typeface="Georgia" panose="02040502050405020303" pitchFamily="18" charset="0"/>
              </a:rPr>
              <a:t>;</a:t>
            </a:r>
          </a:p>
          <a:p>
            <a:pPr algn="just"/>
            <a:r>
              <a:rPr lang="ru-RU" sz="2400" dirty="0">
                <a:solidFill>
                  <a:srgbClr val="000000"/>
                </a:solidFill>
                <a:latin typeface="Georgia" panose="02040502050405020303" pitchFamily="18" charset="0"/>
              </a:rPr>
              <a:t>6.Ознакомление с лечебно-профилактическими мероприятиями, проводимыми в дошкольном учреждении, обучение отдельным нетрадиционным методам оздоровления детского организма. В этих целях хорошо используются: информация в родительских уголках, в папках </a:t>
            </a:r>
            <a:r>
              <a:rPr lang="ru-RU" sz="2400" dirty="0" smtClean="0">
                <a:solidFill>
                  <a:srgbClr val="000000"/>
                </a:solidFill>
                <a:latin typeface="Georgia" panose="02040502050405020303" pitchFamily="18" charset="0"/>
              </a:rPr>
              <a:t>передвижках</a:t>
            </a:r>
            <a:r>
              <a:rPr lang="ru-RU" sz="2400" dirty="0">
                <a:solidFill>
                  <a:srgbClr val="000000"/>
                </a:solidFill>
                <a:latin typeface="Georgia" panose="02040502050405020303" pitchFamily="18" charset="0"/>
              </a:rPr>
              <a:t>.</a:t>
            </a:r>
          </a:p>
          <a:p>
            <a:pPr algn="just"/>
            <a:r>
              <a:rPr lang="ru-RU" sz="2400" dirty="0">
                <a:solidFill>
                  <a:srgbClr val="000000"/>
                </a:solidFill>
                <a:latin typeface="Georgia" panose="02040502050405020303" pitchFamily="18" charset="0"/>
              </a:rPr>
              <a:t>7.Различные консультации, устные журналы и дискуссии с участием психолога, медиков, специалистов по физическому образованию, а также родителей с опытом семейного воспитания;</a:t>
            </a:r>
          </a:p>
          <a:p>
            <a:pPr algn="just"/>
            <a:r>
              <a:rPr lang="ru-RU" sz="2400" dirty="0">
                <a:solidFill>
                  <a:srgbClr val="000000"/>
                </a:solidFill>
                <a:latin typeface="Georgia" panose="02040502050405020303" pitchFamily="18" charset="0"/>
              </a:rPr>
              <a:t>8.Семинары-практикумы, деловые игры и тренинги с прослушиванием магнитофонных записей бесед с детьми; "открытые дни" родителей с просмотром и проведением разнообразных занятий в физкультурном зале, на стадионе, закаливающих и лечебных процедур.</a:t>
            </a:r>
          </a:p>
        </p:txBody>
      </p:sp>
    </p:spTree>
    <p:extLst>
      <p:ext uri="{BB962C8B-B14F-4D97-AF65-F5344CB8AC3E}">
        <p14:creationId xmlns:p14="http://schemas.microsoft.com/office/powerpoint/2010/main" val="3362568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82C15FF-1675-4B64-8D0C-D78E36D0F68C}">
  <ds:schemaRefs>
    <ds:schemaRef ds:uri="2547570a-e5f4-4946-a4c3-82580e42479e"/>
    <ds:schemaRef ds:uri="http://purl.org/dc/elements/1.1/"/>
    <ds:schemaRef ds:uri="http://purl.org/dc/terms/"/>
    <ds:schemaRef ds:uri="http://schemas.microsoft.com/office/infopath/2007/PartnerControls"/>
    <ds:schemaRef ds:uri="http://purl.org/dc/dcmitype/"/>
    <ds:schemaRef ds:uri="http://www.w3.org/XML/1998/namespace"/>
    <ds:schemaRef ds:uri="http://schemas.openxmlformats.org/package/2006/metadata/core-properties"/>
    <ds:schemaRef ds:uri="http://schemas.microsoft.com/office/2006/documentManagement/types"/>
    <ds:schemaRef ds:uri="6ee78bd2-4339-4042-adc0-bcc646419980"/>
    <ds:schemaRef ds:uri="http://schemas.microsoft.com/sharepoint/v3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4F8F9056-19CC-403D-A4E3-D0BFC3D9E63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F67FFB0-F441-4120-8FA0-C46780EE305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425</Words>
  <Application>Microsoft Office PowerPoint</Application>
  <PresentationFormat>Широкоэкранный</PresentationFormat>
  <Paragraphs>49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Arial</vt:lpstr>
      <vt:lpstr>Calibri</vt:lpstr>
      <vt:lpstr>Georgia</vt:lpstr>
      <vt:lpstr>Segoe UI</vt:lpstr>
      <vt:lpstr>Times New Roman</vt:lpstr>
      <vt:lpstr>Trebuchet MS</vt:lpstr>
      <vt:lpstr>Wingdings 3</vt:lpstr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Оздоровление дошкольников система работы с семьей включает:</vt:lpstr>
      <vt:lpstr>Презентация PowerPoint</vt:lpstr>
      <vt:lpstr>Презентация PowerPoint</vt:lpstr>
      <vt:lpstr>Эффективными формами взаимодействия дошкольного учреждения с семьей являются:</vt:lpstr>
      <vt:lpstr>Мы используем следующие методы взаимодействия ДОУ и семьей в вопросах оздоровления дошкольника: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2018-05-14T15:52:49Z</dcterms:created>
  <dcterms:modified xsi:type="dcterms:W3CDTF">2018-07-12T17:37:37Z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