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98" d="100"/>
          <a:sy n="98" d="100"/>
        </p:scale>
        <p:origin x="7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F7610-1AD8-4E4C-81AB-AEB4C31B8BC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07367A1-3326-4B20-82CD-936E6B550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230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F7610-1AD8-4E4C-81AB-AEB4C31B8BC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07367A1-3326-4B20-82CD-936E6B550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780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F7610-1AD8-4E4C-81AB-AEB4C31B8BC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07367A1-3326-4B20-82CD-936E6B550F6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26451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F7610-1AD8-4E4C-81AB-AEB4C31B8BC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07367A1-3326-4B20-82CD-936E6B550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658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F7610-1AD8-4E4C-81AB-AEB4C31B8BC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07367A1-3326-4B20-82CD-936E6B550F6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3722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F7610-1AD8-4E4C-81AB-AEB4C31B8BC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07367A1-3326-4B20-82CD-936E6B550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391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F7610-1AD8-4E4C-81AB-AEB4C31B8BC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67A1-3326-4B20-82CD-936E6B550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530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F7610-1AD8-4E4C-81AB-AEB4C31B8BC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67A1-3326-4B20-82CD-936E6B550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25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F7610-1AD8-4E4C-81AB-AEB4C31B8BC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67A1-3326-4B20-82CD-936E6B550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12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F7610-1AD8-4E4C-81AB-AEB4C31B8BC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07367A1-3326-4B20-82CD-936E6B550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357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F7610-1AD8-4E4C-81AB-AEB4C31B8BC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07367A1-3326-4B20-82CD-936E6B550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859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F7610-1AD8-4E4C-81AB-AEB4C31B8BC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07367A1-3326-4B20-82CD-936E6B550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153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F7610-1AD8-4E4C-81AB-AEB4C31B8BC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67A1-3326-4B20-82CD-936E6B550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574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F7610-1AD8-4E4C-81AB-AEB4C31B8BC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67A1-3326-4B20-82CD-936E6B550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970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F7610-1AD8-4E4C-81AB-AEB4C31B8BC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67A1-3326-4B20-82CD-936E6B550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885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F7610-1AD8-4E4C-81AB-AEB4C31B8BC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07367A1-3326-4B20-82CD-936E6B550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886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F7610-1AD8-4E4C-81AB-AEB4C31B8BC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07367A1-3326-4B20-82CD-936E6B550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757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943584"/>
            <a:ext cx="8915399" cy="3833798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Х</a:t>
            </a:r>
            <a:r>
              <a:rPr lang="ru-RU" b="1" i="1" dirty="0" smtClean="0"/>
              <a:t>арактеристика </a:t>
            </a:r>
            <a:r>
              <a:rPr lang="ru-RU" b="1" i="1" dirty="0"/>
              <a:t>детей </a:t>
            </a:r>
            <a:r>
              <a:rPr lang="ru-RU" b="1" i="1" dirty="0" smtClean="0"/>
              <a:t> </a:t>
            </a:r>
            <a:r>
              <a:rPr lang="ru-RU" b="1" i="1" dirty="0"/>
              <a:t>дошкольного возраста с задержкой психического </a:t>
            </a:r>
            <a:r>
              <a:rPr lang="ru-RU" b="1" i="1" dirty="0" smtClean="0"/>
              <a:t>развития.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8" name="Picture 4" descr="ÐÐ°ÑÑÐ¸Ð½ÐºÐ¸ Ð¿Ð¾ Ð·Ð°Ð¿ÑÐ¾ÑÑ Ð´ÐµÑÐ¸ Ð·Ð¿Ñ Ð¼ÑÐ»ÑÑÑÑÐ½Ð°Ñ ÐºÐ°ÑÑÐ¸Ð½Ðº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423" y="3669709"/>
            <a:ext cx="4251055" cy="318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47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latin typeface="Calibri" panose="020F0502020204030204" pitchFamily="34" charset="0"/>
              </a:rPr>
              <a:t>Под термином «задержка психического развития»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Calibri" panose="020F0502020204030204" pitchFamily="34" charset="0"/>
              </a:rPr>
              <a:t>понимаются </a:t>
            </a:r>
            <a:r>
              <a:rPr lang="ru-RU" sz="2800" dirty="0">
                <a:latin typeface="Calibri" panose="020F0502020204030204" pitchFamily="34" charset="0"/>
              </a:rPr>
              <a:t>синдромы отставания развития психики в целом или отдельных ее функций (моторных, сенсорных, речевых, эмоционально-волевых), замедление темпа реализации закодированных в генотипе возможностей.</a:t>
            </a:r>
            <a:endParaRPr lang="ru-RU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909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latin typeface="Calibri" panose="020F0502020204030204" pitchFamily="34" charset="0"/>
              </a:rPr>
              <a:t>В соответствии с классификацией К.С. Лебединской традиционно различают четыре основных варианта ЗПР</a:t>
            </a:r>
            <a:endParaRPr lang="ru-RU" sz="2800" b="1" dirty="0"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i="1" dirty="0">
                <a:latin typeface="Calibri" panose="020F0502020204030204" pitchFamily="34" charset="0"/>
              </a:rPr>
              <a:t>Задержка психического развития конституционального происхождения</a:t>
            </a:r>
            <a:r>
              <a:rPr lang="ru-RU" sz="2400" dirty="0">
                <a:latin typeface="Calibri" panose="020F0502020204030204" pitchFamily="34" charset="0"/>
              </a:rPr>
              <a:t> (гармонический психический и психофизический инфантилизм</a:t>
            </a:r>
            <a:r>
              <a:rPr lang="ru-RU" sz="2400" dirty="0" smtClean="0">
                <a:latin typeface="Calibri" panose="020F0502020204030204" pitchFamily="34" charset="0"/>
              </a:rPr>
              <a:t>).</a:t>
            </a:r>
          </a:p>
          <a:p>
            <a:r>
              <a:rPr lang="ru-RU" sz="2400" i="1" dirty="0">
                <a:latin typeface="Calibri" panose="020F0502020204030204" pitchFamily="34" charset="0"/>
              </a:rPr>
              <a:t>Задержка психического развития соматогенного генеза</a:t>
            </a:r>
            <a:r>
              <a:rPr lang="ru-RU" sz="2400" dirty="0">
                <a:latin typeface="Calibri" panose="020F0502020204030204" pitchFamily="34" charset="0"/>
              </a:rPr>
              <a:t> у детей с хроническими соматическими заболеваниями</a:t>
            </a:r>
            <a:r>
              <a:rPr lang="ru-RU" sz="2400" dirty="0" smtClean="0">
                <a:latin typeface="Calibri" panose="020F0502020204030204" pitchFamily="34" charset="0"/>
              </a:rPr>
              <a:t>.</a:t>
            </a:r>
          </a:p>
          <a:p>
            <a:r>
              <a:rPr lang="ru-RU" sz="2400" i="1" dirty="0">
                <a:latin typeface="Calibri" panose="020F0502020204030204" pitchFamily="34" charset="0"/>
              </a:rPr>
              <a:t>Задержка психического развития психогенного генеза</a:t>
            </a:r>
            <a:r>
              <a:rPr lang="ru-RU" sz="2400" i="1" dirty="0" smtClean="0">
                <a:latin typeface="Calibri" panose="020F0502020204030204" pitchFamily="34" charset="0"/>
              </a:rPr>
              <a:t>.</a:t>
            </a:r>
          </a:p>
          <a:p>
            <a:r>
              <a:rPr lang="ru-RU" sz="2400" i="1" dirty="0">
                <a:latin typeface="Calibri" panose="020F0502020204030204" pitchFamily="34" charset="0"/>
              </a:rPr>
              <a:t>Задержка церебрально-органического генеза</a:t>
            </a:r>
            <a:endParaRPr lang="ru-RU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54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Calibri" panose="020F0502020204030204" pitchFamily="34" charset="0"/>
              </a:rPr>
              <a:t>И.И. </a:t>
            </a:r>
            <a:r>
              <a:rPr lang="ru-RU" sz="3200" b="1" dirty="0" err="1">
                <a:latin typeface="Calibri" panose="020F0502020204030204" pitchFamily="34" charset="0"/>
              </a:rPr>
              <a:t>Мамайчук</a:t>
            </a:r>
            <a:r>
              <a:rPr lang="ru-RU" sz="3200" b="1" dirty="0">
                <a:latin typeface="Calibri" panose="020F0502020204030204" pitchFamily="34" charset="0"/>
              </a:rPr>
              <a:t> выделяет четыре основные группы детей с ЗПР</a:t>
            </a:r>
            <a:endParaRPr lang="ru-RU" sz="3200" b="1" dirty="0"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	</a:t>
            </a:r>
            <a:r>
              <a:rPr lang="ru-RU" sz="2000" i="1" dirty="0">
                <a:latin typeface="Calibri" panose="020F0502020204030204" pitchFamily="34" charset="0"/>
              </a:rPr>
              <a:t>Дети с относительной </a:t>
            </a:r>
            <a:r>
              <a:rPr lang="ru-RU" sz="2000" i="1" dirty="0" err="1">
                <a:latin typeface="Calibri" panose="020F0502020204030204" pitchFamily="34" charset="0"/>
              </a:rPr>
              <a:t>сформированностью</a:t>
            </a:r>
            <a:r>
              <a:rPr lang="ru-RU" sz="2000" i="1" dirty="0">
                <a:latin typeface="Calibri" panose="020F0502020204030204" pitchFamily="34" charset="0"/>
              </a:rPr>
              <a:t> психических процессов, но сниженной познавательной активностью. </a:t>
            </a:r>
            <a:endParaRPr lang="ru-RU" sz="2000" i="1" dirty="0" smtClean="0">
              <a:latin typeface="Calibri" panose="020F0502020204030204" pitchFamily="34" charset="0"/>
            </a:endParaRPr>
          </a:p>
          <a:p>
            <a:r>
              <a:rPr lang="ru-RU" sz="2000" dirty="0">
                <a:latin typeface="Calibri" panose="020F0502020204030204" pitchFamily="34" charset="0"/>
              </a:rPr>
              <a:t>	</a:t>
            </a:r>
            <a:r>
              <a:rPr lang="ru-RU" sz="2000" i="1" dirty="0">
                <a:latin typeface="Calibri" panose="020F0502020204030204" pitchFamily="34" charset="0"/>
              </a:rPr>
              <a:t>Дети с неравномерным проявлением познавательной активности и </a:t>
            </a:r>
            <a:r>
              <a:rPr lang="ru-RU" sz="2000" i="1" dirty="0" smtClean="0">
                <a:latin typeface="Calibri" panose="020F0502020204030204" pitchFamily="34" charset="0"/>
              </a:rPr>
              <a:t>продуктивности</a:t>
            </a:r>
            <a:r>
              <a:rPr lang="ru-RU" sz="2000" dirty="0" smtClean="0">
                <a:latin typeface="Calibri" panose="020F0502020204030204" pitchFamily="34" charset="0"/>
              </a:rPr>
              <a:t>.</a:t>
            </a:r>
            <a:endParaRPr lang="ru-RU" sz="2000" dirty="0">
              <a:latin typeface="Calibri" panose="020F0502020204030204" pitchFamily="34" charset="0"/>
            </a:endParaRPr>
          </a:p>
          <a:p>
            <a:pPr lvl="0"/>
            <a:r>
              <a:rPr lang="ru-RU" sz="2000" i="1" dirty="0">
                <a:latin typeface="Calibri" panose="020F0502020204030204" pitchFamily="34" charset="0"/>
              </a:rPr>
              <a:t>Дети с выраженным нарушением интеллектуальной продуктивности, но с достаточной познавательной активностью.</a:t>
            </a:r>
            <a:r>
              <a:rPr lang="ru-RU" sz="2000" dirty="0">
                <a:latin typeface="Calibri" panose="020F0502020204030204" pitchFamily="34" charset="0"/>
              </a:rPr>
              <a:t> </a:t>
            </a:r>
            <a:endParaRPr lang="ru-RU" sz="2000" dirty="0" smtClean="0">
              <a:latin typeface="Calibri" panose="020F0502020204030204" pitchFamily="34" charset="0"/>
            </a:endParaRPr>
          </a:p>
          <a:p>
            <a:pPr lvl="0"/>
            <a:r>
              <a:rPr lang="ru-RU" sz="2000" i="1" dirty="0" smtClean="0">
                <a:latin typeface="Calibri" panose="020F0502020204030204" pitchFamily="34" charset="0"/>
              </a:rPr>
              <a:t>Дети</a:t>
            </a:r>
            <a:r>
              <a:rPr lang="ru-RU" sz="2000" i="1" dirty="0">
                <a:latin typeface="Calibri" panose="020F0502020204030204" pitchFamily="34" charset="0"/>
              </a:rPr>
              <a:t>, для которых характерно сочетание низкого уровня интеллектуальной продуктивности и слабо выраженной познавательной </a:t>
            </a:r>
            <a:r>
              <a:rPr lang="ru-RU" sz="2000" i="1" dirty="0" smtClean="0">
                <a:latin typeface="Calibri" panose="020F0502020204030204" pitchFamily="34" charset="0"/>
              </a:rPr>
              <a:t>активности</a:t>
            </a:r>
            <a:endParaRPr lang="ru-RU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176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latin typeface="Calibri" panose="020F0502020204030204" pitchFamily="34" charset="0"/>
              </a:rPr>
              <a:t>Психологические особенности детей дошкольного возраста с задержкой психического развития</a:t>
            </a:r>
            <a:r>
              <a:rPr lang="ru-RU" sz="2800" dirty="0">
                <a:latin typeface="Calibri" panose="020F0502020204030204" pitchFamily="34" charset="0"/>
              </a:rPr>
              <a:t/>
            </a:r>
            <a:br>
              <a:rPr lang="ru-RU" sz="2800" dirty="0">
                <a:latin typeface="Calibri" panose="020F0502020204030204" pitchFamily="34" charset="0"/>
              </a:rPr>
            </a:br>
            <a:endParaRPr lang="ru-RU" sz="2800" dirty="0"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673157"/>
            <a:ext cx="8704601" cy="4737371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Calibri" panose="020F0502020204030204" pitchFamily="34" charset="0"/>
              </a:rPr>
              <a:t>Недостаточная познавательная активность нередко в сочетании с быстрой утомляемостью и истощаемостью.</a:t>
            </a:r>
          </a:p>
          <a:p>
            <a:r>
              <a:rPr lang="ru-RU" i="1" dirty="0" smtClean="0">
                <a:latin typeface="Calibri" panose="020F0502020204030204" pitchFamily="34" charset="0"/>
              </a:rPr>
              <a:t>Отставание в развитии психомоторных функций, недостатки общей и мелкой моторики, координационных способностей, чувства ритма.</a:t>
            </a:r>
          </a:p>
          <a:p>
            <a:r>
              <a:rPr lang="ru-RU" i="1" dirty="0" smtClean="0">
                <a:latin typeface="Calibri" panose="020F0502020204030204" pitchFamily="34" charset="0"/>
              </a:rPr>
              <a:t>Недостаточность объема, обобщенности, предметности и целостности восприятия</a:t>
            </a:r>
          </a:p>
          <a:p>
            <a:r>
              <a:rPr lang="ru-RU" i="1" dirty="0" smtClean="0">
                <a:latin typeface="Calibri" panose="020F0502020204030204" pitchFamily="34" charset="0"/>
              </a:rPr>
              <a:t>Низкая способность</a:t>
            </a:r>
            <a:r>
              <a:rPr lang="ru-RU" dirty="0" smtClean="0">
                <a:latin typeface="Calibri" panose="020F0502020204030204" pitchFamily="34" charset="0"/>
              </a:rPr>
              <a:t>, </a:t>
            </a:r>
            <a:r>
              <a:rPr lang="ru-RU" i="1" dirty="0" smtClean="0">
                <a:latin typeface="Calibri" panose="020F0502020204030204" pitchFamily="34" charset="0"/>
              </a:rPr>
              <a:t>к приему и переработке перцептивной информации</a:t>
            </a:r>
          </a:p>
          <a:p>
            <a:r>
              <a:rPr lang="ru-RU" i="1" dirty="0" smtClean="0">
                <a:latin typeface="Calibri" panose="020F0502020204030204" pitchFamily="34" charset="0"/>
              </a:rPr>
              <a:t>Незрелость мыслительных операций</a:t>
            </a:r>
          </a:p>
          <a:p>
            <a:r>
              <a:rPr lang="ru-RU" i="1" dirty="0" smtClean="0">
                <a:latin typeface="Calibri" panose="020F0502020204030204" pitchFamily="34" charset="0"/>
              </a:rPr>
              <a:t>Задержанный темп формирования </a:t>
            </a:r>
            <a:r>
              <a:rPr lang="ru-RU" i="1" dirty="0" err="1" smtClean="0">
                <a:latin typeface="Calibri" panose="020F0502020204030204" pitchFamily="34" charset="0"/>
              </a:rPr>
              <a:t>мнестической</a:t>
            </a:r>
            <a:r>
              <a:rPr lang="ru-RU" i="1" dirty="0" smtClean="0">
                <a:latin typeface="Calibri" panose="020F0502020204030204" pitchFamily="34" charset="0"/>
              </a:rPr>
              <a:t> деятельности, низкая продуктивность и прочность запоминания,</a:t>
            </a:r>
          </a:p>
          <a:p>
            <a:r>
              <a:rPr lang="ru-RU" i="1" dirty="0" smtClean="0">
                <a:latin typeface="Calibri" panose="020F0502020204030204" pitchFamily="34" charset="0"/>
              </a:rPr>
              <a:t>Незрелость эмоционально-волевой сферы и коммуникативной деятельности</a:t>
            </a:r>
          </a:p>
          <a:p>
            <a:r>
              <a:rPr lang="ru-RU" i="1" dirty="0" smtClean="0">
                <a:latin typeface="Calibri" panose="020F0502020204030204" pitchFamily="34" charset="0"/>
              </a:rPr>
              <a:t>Задержка в развитии и своеобразие игровой деятельности</a:t>
            </a:r>
            <a:r>
              <a:rPr lang="ru-RU" dirty="0" smtClean="0">
                <a:latin typeface="Calibri" panose="020F0502020204030204" pitchFamily="34" charset="0"/>
              </a:rPr>
              <a:t>.</a:t>
            </a:r>
          </a:p>
          <a:p>
            <a:r>
              <a:rPr lang="ru-RU" i="1" dirty="0">
                <a:latin typeface="Calibri" panose="020F0502020204030204" pitchFamily="34" charset="0"/>
              </a:rPr>
              <a:t>Недоразвитие речи</a:t>
            </a:r>
            <a:endParaRPr lang="ru-RU" dirty="0" smtClean="0">
              <a:latin typeface="Calibri" panose="020F0502020204030204" pitchFamily="34" charset="0"/>
            </a:endParaRPr>
          </a:p>
          <a:p>
            <a:endParaRPr lang="ru-RU" i="1" dirty="0" smtClean="0">
              <a:latin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4961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>
                <a:latin typeface="Calibri" panose="020F0502020204030204" pitchFamily="34" charset="0"/>
              </a:rPr>
              <a:t>Особые образовательные потребности дошкольников с задержкой психического развития</a:t>
            </a:r>
            <a:r>
              <a:rPr lang="ru-RU" sz="2800" dirty="0">
                <a:latin typeface="Calibri" panose="020F0502020204030204" pitchFamily="34" charset="0"/>
              </a:rPr>
              <a:t/>
            </a:r>
            <a:br>
              <a:rPr lang="ru-RU" sz="2800" dirty="0">
                <a:latin typeface="Calibri" panose="020F0502020204030204" pitchFamily="34" charset="0"/>
              </a:rPr>
            </a:br>
            <a:endParaRPr lang="ru-RU" sz="2800" dirty="0"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03898" y="1663429"/>
            <a:ext cx="9610928" cy="4990289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>
                <a:latin typeface="Calibri" panose="020F0502020204030204" pitchFamily="34" charset="0"/>
              </a:rPr>
              <a:t>раннее выявление недостатков в развитии и получение специальной психолого-педагогической помощи на дошкольном этапе образования;</a:t>
            </a:r>
          </a:p>
          <a:p>
            <a:pPr lvl="0"/>
            <a:r>
              <a:rPr lang="ru-RU" dirty="0">
                <a:latin typeface="Calibri" panose="020F0502020204030204" pitchFamily="34" charset="0"/>
              </a:rPr>
              <a:t>обеспечение коррекционно-развивающей направленности в рамках всех образовательных областей, предусмотренных ФГОС </a:t>
            </a:r>
            <a:r>
              <a:rPr lang="ru-RU" dirty="0" smtClean="0">
                <a:latin typeface="Calibri" panose="020F0502020204030204" pitchFamily="34" charset="0"/>
              </a:rPr>
              <a:t>ДО;</a:t>
            </a:r>
            <a:endParaRPr lang="ru-RU" dirty="0">
              <a:latin typeface="Calibri" panose="020F0502020204030204" pitchFamily="34" charset="0"/>
            </a:endParaRPr>
          </a:p>
          <a:p>
            <a:pPr lvl="0"/>
            <a:r>
              <a:rPr lang="ru-RU" dirty="0">
                <a:latin typeface="Calibri" panose="020F0502020204030204" pitchFamily="34" charset="0"/>
              </a:rPr>
              <a:t>обеспечение преемственности между дошкольным и школьным образованием как условия непрерывности коррекционно-развивающего процесса;</a:t>
            </a:r>
          </a:p>
          <a:p>
            <a:pPr lvl="0"/>
            <a:r>
              <a:rPr lang="ru-RU" dirty="0">
                <a:latin typeface="Calibri" panose="020F0502020204030204" pitchFamily="34" charset="0"/>
              </a:rPr>
              <a:t>осуществление индивидуально-ориентированной психолого-медико-педагогической </a:t>
            </a:r>
            <a:r>
              <a:rPr lang="ru-RU" dirty="0" smtClean="0">
                <a:latin typeface="Calibri" panose="020F0502020204030204" pitchFamily="34" charset="0"/>
              </a:rPr>
              <a:t>помощи; </a:t>
            </a:r>
            <a:endParaRPr lang="ru-RU" dirty="0">
              <a:latin typeface="Calibri" panose="020F0502020204030204" pitchFamily="34" charset="0"/>
            </a:endParaRPr>
          </a:p>
          <a:p>
            <a:pPr lvl="0"/>
            <a:r>
              <a:rPr lang="ru-RU" dirty="0">
                <a:latin typeface="Calibri" panose="020F0502020204030204" pitchFamily="34" charset="0"/>
              </a:rPr>
              <a:t>обеспечение особой пространственной и временной организации </a:t>
            </a:r>
            <a:r>
              <a:rPr lang="ru-RU" dirty="0" smtClean="0">
                <a:latin typeface="Calibri" panose="020F0502020204030204" pitchFamily="34" charset="0"/>
              </a:rPr>
              <a:t>среды;</a:t>
            </a:r>
            <a:endParaRPr lang="ru-RU" dirty="0">
              <a:latin typeface="Calibri" panose="020F0502020204030204" pitchFamily="34" charset="0"/>
            </a:endParaRPr>
          </a:p>
          <a:p>
            <a:pPr lvl="0"/>
            <a:r>
              <a:rPr lang="ru-RU" dirty="0">
                <a:latin typeface="Calibri" panose="020F0502020204030204" pitchFamily="34" charset="0"/>
              </a:rPr>
              <a:t>щадящий, комфортный, </a:t>
            </a:r>
            <a:r>
              <a:rPr lang="ru-RU" dirty="0" err="1">
                <a:latin typeface="Calibri" panose="020F0502020204030204" pitchFamily="34" charset="0"/>
              </a:rPr>
              <a:t>здоровьесберегающий</a:t>
            </a:r>
            <a:r>
              <a:rPr lang="ru-RU" dirty="0">
                <a:latin typeface="Calibri" panose="020F0502020204030204" pitchFamily="34" charset="0"/>
              </a:rPr>
              <a:t> режим жизнедеятельности детей и образовательных нагрузок;</a:t>
            </a:r>
          </a:p>
          <a:p>
            <a:pPr lvl="0"/>
            <a:r>
              <a:rPr lang="ru-RU" dirty="0">
                <a:latin typeface="Calibri" panose="020F0502020204030204" pitchFamily="34" charset="0"/>
              </a:rPr>
              <a:t>изменение объема и содержания образования, его вариативность; восполнение пробелов в овладении образовательной программой ДОО; вариативность освоения образовательной программы;</a:t>
            </a:r>
          </a:p>
          <a:p>
            <a:pPr lvl="0"/>
            <a:r>
              <a:rPr lang="ru-RU" dirty="0">
                <a:latin typeface="Calibri" panose="020F0502020204030204" pitchFamily="34" charset="0"/>
              </a:rPr>
              <a:t>индивидуально-дифференцированный подход в процессе усвоения образовательной программы;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958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7362" y="398833"/>
            <a:ext cx="9299642" cy="6186793"/>
          </a:xfrm>
        </p:spPr>
        <p:txBody>
          <a:bodyPr>
            <a:noAutofit/>
          </a:bodyPr>
          <a:lstStyle/>
          <a:p>
            <a:pPr lvl="0"/>
            <a:r>
              <a:rPr lang="ru-RU" dirty="0">
                <a:latin typeface="Calibri" panose="020F0502020204030204" pitchFamily="34" charset="0"/>
              </a:rPr>
              <a:t>постоянная стимуляция познавательной и речевой активности, побуждение интереса к себе, окружающему предметному миру и социальному окружению;</a:t>
            </a:r>
          </a:p>
          <a:p>
            <a:pPr lvl="0"/>
            <a:r>
              <a:rPr lang="ru-RU" dirty="0">
                <a:latin typeface="Calibri" panose="020F0502020204030204" pitchFamily="34" charset="0"/>
              </a:rPr>
              <a:t>разработка и реализация групповых и индивидуальных программ коррекционной работы; организация индивидуальных и групповых коррекционно-развивающих </a:t>
            </a:r>
            <a:r>
              <a:rPr lang="ru-RU" dirty="0" smtClean="0">
                <a:latin typeface="Calibri" panose="020F0502020204030204" pitchFamily="34" charset="0"/>
              </a:rPr>
              <a:t>занятий;</a:t>
            </a:r>
            <a:endParaRPr lang="ru-RU" dirty="0">
              <a:latin typeface="Calibri" panose="020F0502020204030204" pitchFamily="34" charset="0"/>
            </a:endParaRPr>
          </a:p>
          <a:p>
            <a:pPr lvl="0"/>
            <a:r>
              <a:rPr lang="ru-RU" dirty="0">
                <a:latin typeface="Calibri" panose="020F0502020204030204" pitchFamily="34" charset="0"/>
              </a:rPr>
              <a:t>изменение методов, средств, форм образования; организация процесса обучения с учетом особенностей познавательной </a:t>
            </a:r>
            <a:r>
              <a:rPr lang="ru-RU" dirty="0" smtClean="0">
                <a:latin typeface="Calibri" panose="020F0502020204030204" pitchFamily="34" charset="0"/>
              </a:rPr>
              <a:t>деятельности;</a:t>
            </a:r>
            <a:endParaRPr lang="ru-RU" dirty="0">
              <a:latin typeface="Calibri" panose="020F0502020204030204" pitchFamily="34" charset="0"/>
            </a:endParaRPr>
          </a:p>
          <a:p>
            <a:pPr lvl="0"/>
            <a:r>
              <a:rPr lang="ru-RU" dirty="0" smtClean="0">
                <a:latin typeface="Calibri" panose="020F0502020204030204" pitchFamily="34" charset="0"/>
              </a:rPr>
              <a:t>формирование </a:t>
            </a:r>
            <a:r>
              <a:rPr lang="ru-RU" dirty="0">
                <a:latin typeface="Calibri" panose="020F0502020204030204" pitchFamily="34" charset="0"/>
              </a:rPr>
              <a:t>предпосылок для постепенного перехода ребенка к самостоятельной деятельности;</a:t>
            </a:r>
          </a:p>
          <a:p>
            <a:pPr lvl="0"/>
            <a:r>
              <a:rPr lang="ru-RU" dirty="0">
                <a:latin typeface="Calibri" panose="020F0502020204030204" pitchFamily="34" charset="0"/>
              </a:rPr>
              <a:t>обеспечение планового мониторинга </a:t>
            </a:r>
            <a:r>
              <a:rPr lang="ru-RU" dirty="0" smtClean="0">
                <a:latin typeface="Calibri" panose="020F0502020204030204" pitchFamily="34" charset="0"/>
              </a:rPr>
              <a:t>развития ребенка; </a:t>
            </a:r>
            <a:endParaRPr lang="ru-RU" dirty="0">
              <a:latin typeface="Calibri" panose="020F0502020204030204" pitchFamily="34" charset="0"/>
            </a:endParaRPr>
          </a:p>
          <a:p>
            <a:pPr lvl="0"/>
            <a:r>
              <a:rPr lang="ru-RU" dirty="0">
                <a:latin typeface="Calibri" panose="020F0502020204030204" pitchFamily="34" charset="0"/>
              </a:rPr>
              <a:t>развитие коммуникативной </a:t>
            </a:r>
            <a:r>
              <a:rPr lang="ru-RU" dirty="0" smtClean="0">
                <a:latin typeface="Calibri" panose="020F0502020204030204" pitchFamily="34" charset="0"/>
              </a:rPr>
              <a:t>деятельности;</a:t>
            </a:r>
            <a:endParaRPr lang="ru-RU" dirty="0">
              <a:latin typeface="Calibri" panose="020F0502020204030204" pitchFamily="34" charset="0"/>
            </a:endParaRPr>
          </a:p>
          <a:p>
            <a:pPr lvl="0"/>
            <a:r>
              <a:rPr lang="ru-RU" dirty="0">
                <a:latin typeface="Calibri" panose="020F0502020204030204" pitchFamily="34" charset="0"/>
              </a:rPr>
              <a:t>развитие всех компонентов речи, </a:t>
            </a:r>
            <a:r>
              <a:rPr lang="ru-RU" dirty="0" err="1" smtClean="0">
                <a:latin typeface="Calibri" panose="020F0502020204030204" pitchFamily="34" charset="0"/>
              </a:rPr>
              <a:t>речеязыковой</a:t>
            </a:r>
            <a:r>
              <a:rPr lang="ru-RU" dirty="0" smtClean="0">
                <a:latin typeface="Calibri" panose="020F0502020204030204" pitchFamily="34" charset="0"/>
              </a:rPr>
              <a:t> </a:t>
            </a:r>
            <a:r>
              <a:rPr lang="ru-RU" dirty="0">
                <a:latin typeface="Calibri" panose="020F0502020204030204" pitchFamily="34" charset="0"/>
              </a:rPr>
              <a:t>компетентности;</a:t>
            </a:r>
          </a:p>
          <a:p>
            <a:pPr lvl="0"/>
            <a:r>
              <a:rPr lang="ru-RU" dirty="0">
                <a:latin typeface="Calibri" panose="020F0502020204030204" pitchFamily="34" charset="0"/>
              </a:rPr>
              <a:t>целенаправленное развитие предметно-практической, игровой, продуктивной, экспериментальной деятельности и предпосылок к учебной </a:t>
            </a:r>
            <a:r>
              <a:rPr lang="ru-RU" dirty="0" smtClean="0">
                <a:latin typeface="Calibri" panose="020F0502020204030204" pitchFamily="34" charset="0"/>
              </a:rPr>
              <a:t>деятельности;</a:t>
            </a:r>
            <a:endParaRPr lang="ru-RU" dirty="0">
              <a:latin typeface="Calibri" panose="020F0502020204030204" pitchFamily="34" charset="0"/>
            </a:endParaRPr>
          </a:p>
          <a:p>
            <a:pPr lvl="0"/>
            <a:r>
              <a:rPr lang="ru-RU" dirty="0">
                <a:latin typeface="Calibri" panose="020F0502020204030204" pitchFamily="34" charset="0"/>
              </a:rPr>
              <a:t>обеспечение взаимодействия и сотрудничества с семьей воспитанника; </a:t>
            </a:r>
            <a:endParaRPr lang="ru-RU" dirty="0" smtClean="0">
              <a:latin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</a:rPr>
              <a:t>формирование, расширение, обогащение и систематизация представлений об окружающем мире, включение освоенных представлений, умений и навыков в практическую и игровую деятельность; </a:t>
            </a:r>
          </a:p>
          <a:p>
            <a:endParaRPr lang="ru-RU" sz="2000" dirty="0"/>
          </a:p>
          <a:p>
            <a:pPr lvl="0"/>
            <a:endParaRPr lang="ru-RU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163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ÐÐ°ÑÑÐ¸Ð½ÐºÐ¸ Ð¿Ð¾ Ð·Ð°Ð¿ÑÐ¾ÑÑ Ð´ÐµÑÐ¸ Ð·Ð¿Ñ Ð¼ÑÐ»ÑÑÑÑÐ½Ð°Ñ ÐºÐ°ÑÑÐ¸Ð½Ðº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589" y="815671"/>
            <a:ext cx="5007246" cy="4573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276288" y="1546696"/>
            <a:ext cx="402725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Презентацию подготовили: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Улезко</a:t>
            </a: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З.А.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Карпенко О.В.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Залата</a:t>
            </a: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Н.В.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Федоркова</a:t>
            </a: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Е.В.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Ковалева Н.К.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96510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88</TotalTime>
  <Words>440</Words>
  <Application>Microsoft Office PowerPoint</Application>
  <PresentationFormat>Широкоэкранный</PresentationFormat>
  <Paragraphs>48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 3</vt:lpstr>
      <vt:lpstr>Легкий дым</vt:lpstr>
      <vt:lpstr>Характеристика детей  дошкольного возраста с задержкой психического развития. </vt:lpstr>
      <vt:lpstr>Под термином «задержка психического развития»</vt:lpstr>
      <vt:lpstr>В соответствии с классификацией К.С. Лебединской традиционно различают четыре основных варианта ЗПР</vt:lpstr>
      <vt:lpstr>И.И. Мамайчук выделяет четыре основные группы детей с ЗПР</vt:lpstr>
      <vt:lpstr>Психологические особенности детей дошкольного возраста с задержкой психического развития </vt:lpstr>
      <vt:lpstr>Особые образовательные потребности дошкольников с задержкой психического развития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6</cp:revision>
  <dcterms:created xsi:type="dcterms:W3CDTF">2018-06-19T23:34:54Z</dcterms:created>
  <dcterms:modified xsi:type="dcterms:W3CDTF">2018-06-20T01:03:38Z</dcterms:modified>
</cp:coreProperties>
</file>