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74" r:id="rId4"/>
    <p:sldId id="276" r:id="rId5"/>
    <p:sldId id="275" r:id="rId6"/>
    <p:sldId id="271" r:id="rId7"/>
    <p:sldId id="272" r:id="rId8"/>
    <p:sldId id="259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CC"/>
    <a:srgbClr val="F22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AF38B"/>
            </a:gs>
            <a:gs pos="85000">
              <a:schemeClr val="accent1">
                <a:tint val="44500"/>
                <a:satMod val="160000"/>
                <a:alpha val="81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EAF463A-BC7C-46EE-9F1E-7F377CCA4891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6" descr="http://img716.imageshack.us/img716/6451/03aa0ce01d3402xljpg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05400" y="0"/>
            <a:ext cx="40386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9AF38B"/>
            </a:gs>
            <a:gs pos="85000">
              <a:schemeClr val="accent1">
                <a:tint val="44500"/>
                <a:satMod val="160000"/>
                <a:alpha val="81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4800" y="533400"/>
            <a:ext cx="6629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ФГОС: «Игра-как особый вид деятельности дошкольников с ОВЗ»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5000" y="2590800"/>
            <a:ext cx="67056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</a:p>
          <a:p>
            <a:pPr indent="18097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Тема: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</a:rPr>
              <a:t>Оптимизация процесса адаптации детей и детей с ОВЗ к условиям дошкольного образовательного учреждения по средству игровой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деятельности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»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14800" y="5257800"/>
            <a:ext cx="472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Выполнила: </a:t>
            </a:r>
            <a:r>
              <a:rPr lang="ru-RU" b="1" i="1" dirty="0" err="1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Брыксина</a:t>
            </a: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А.А.</a:t>
            </a:r>
            <a:endParaRPr lang="ru-RU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педагог – психолог</a:t>
            </a: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МАДОУ д/с «Золотая рыбка»</a:t>
            </a:r>
            <a:endParaRPr lang="ru-RU" b="1" i="1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 spd="slow" advTm="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285729"/>
            <a:ext cx="48387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0000FF"/>
                </a:solidFill>
                <a:latin typeface="Georgia" panose="02040502050405020303" pitchFamily="18" charset="0"/>
              </a:rPr>
              <a:t>Без игры нет, и не может быть полноценного умственного развития. </a:t>
            </a:r>
            <a:endParaRPr lang="ru-RU" b="1" i="1" dirty="0" smtClean="0">
              <a:solidFill>
                <a:srgbClr val="0000FF"/>
              </a:solidFill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Игра </a:t>
            </a:r>
            <a:r>
              <a:rPr lang="ru-RU" b="1" i="1" dirty="0">
                <a:solidFill>
                  <a:srgbClr val="0000FF"/>
                </a:solidFill>
                <a:latin typeface="Georgia" panose="02040502050405020303" pitchFamily="18" charset="0"/>
              </a:rPr>
              <a:t>– это огромное светлое окно, через которое в духовный мир ребенка вливается живительный поток представлений, понятий. </a:t>
            </a:r>
            <a:endParaRPr lang="ru-RU" b="1" i="1" dirty="0" smtClean="0">
              <a:solidFill>
                <a:srgbClr val="0000FF"/>
              </a:solidFill>
              <a:latin typeface="Georgia" panose="02040502050405020303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Игра </a:t>
            </a:r>
            <a:r>
              <a:rPr lang="ru-RU" b="1" i="1" dirty="0">
                <a:solidFill>
                  <a:srgbClr val="0000FF"/>
                </a:solidFill>
                <a:latin typeface="Georgia" panose="02040502050405020303" pitchFamily="18" charset="0"/>
              </a:rPr>
              <a:t>– это искра, зажигающая огонек пытливости </a:t>
            </a:r>
            <a:r>
              <a:rPr lang="ru-RU" b="1" i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и любознательности</a:t>
            </a:r>
            <a:r>
              <a:rPr lang="ru-RU" sz="2800" b="1" i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.</a:t>
            </a:r>
          </a:p>
          <a:p>
            <a:pPr indent="450215" algn="r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</a:rPr>
              <a:t>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</a:rPr>
              <a:t>В.А. Сухомлинский</a:t>
            </a:r>
            <a:endParaRPr lang="ru-RU" sz="2000" b="1" i="1" u="sng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pic>
        <p:nvPicPr>
          <p:cNvPr id="15362" name="Picture 2" descr="http://playground.cdn.netcor.pro/upload/photo/23-08-16/33_13_51_27_MFvj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306158"/>
            <a:ext cx="4071965" cy="3080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46998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09600" y="1600200"/>
            <a:ext cx="7924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1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) дети с нарушениями слуха (глухие, слабослышащие, позднооглохшие);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2) дети с нарушениями зрения (слепые, слабовидящие);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3) дети с нарушениями речи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;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4) дети с нарушениями интеллекта (умственно отсталые дети);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5) дети с задержкой психического развития (ЗПР);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6) дети с нарушениями опорно-двигательного аппарата (ДЦП);</a:t>
            </a:r>
          </a:p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7) дети с нарушениями эмоционально-волевой сферы;</a:t>
            </a:r>
          </a:p>
          <a:p>
            <a:pPr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8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дети с множественными нарушениями (сочетание 2-х или 3-х нарушений)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52600" y="199186"/>
            <a:ext cx="510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i="1" u="sng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Различают следующие категории детей с нарушениями в развитии:</a:t>
            </a:r>
          </a:p>
        </p:txBody>
      </p:sp>
    </p:spTree>
    <p:extLst>
      <p:ext uri="{BB962C8B-B14F-4D97-AF65-F5344CB8AC3E}">
        <p14:creationId xmlns:p14="http://schemas.microsoft.com/office/powerpoint/2010/main" val="2922526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381000"/>
            <a:ext cx="815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Разработан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проведен комплекс </a:t>
            </a:r>
            <a:r>
              <a:rPr lang="ru-RU" sz="2000" b="1" i="1" dirty="0" err="1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тренинговых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занятий «Клуба любящих родителей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которого является эмоциональное сближение родителей и детей, снижение уровня тревожности в период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адаптации по средствам игровой.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2209800"/>
            <a:ext cx="8077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ru-RU" sz="2000" b="1" i="1" u="sng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Принципы работы:</a:t>
            </a:r>
          </a:p>
          <a:p>
            <a:pPr indent="450215"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1.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Вариативность;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2.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Научность;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3.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Непрерывность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и целостность образовательно - воспитательного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процесса;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indent="450215"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4.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Преемственность.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419600"/>
            <a:ext cx="6172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u="sng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Средства реализации:</a:t>
            </a:r>
          </a:p>
          <a:p>
            <a:pPr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– развивающее общение;</a:t>
            </a:r>
          </a:p>
          <a:p>
            <a:pPr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–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предметно-пространственная</a:t>
            </a:r>
          </a:p>
          <a:p>
            <a:pPr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  развивающая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среда;</a:t>
            </a:r>
          </a:p>
          <a:p>
            <a:pPr algn="just"/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– развивающие виды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50196238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365929"/>
            <a:ext cx="8839199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Путем оп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тимизации процесса адаптации детей и детей с ОВЗ к условиям дошкольного образовательного учреждения в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средствам игровой деятельности,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решаются поставленные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задачи, способствующие: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3611160"/>
            <a:ext cx="6286499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Clr>
                <a:srgbClr val="F220CA"/>
              </a:buClr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приобретению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эмоционально-положительного опыта взаимодействия родителей и детей;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1999516"/>
            <a:ext cx="7162800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Clr>
                <a:srgbClr val="F220CA"/>
              </a:buClr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приобретению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родителями и детьми разнообразного двигательного опыта взаимодействия в новых условиях;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19400" y="4687716"/>
            <a:ext cx="545602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Clr>
                <a:srgbClr val="F220CA"/>
              </a:buClr>
              <a:buFont typeface="Wingdings 2" panose="05020102010507070707" pitchFamily="18" charset="2"/>
              <a:buChar char=""/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активизации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тактильной чувствительности;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95600" y="2968953"/>
            <a:ext cx="586740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Clr>
                <a:srgbClr val="F220CA"/>
              </a:buClr>
              <a:buFont typeface="Wingdings 2" panose="05020102010507070707" pitchFamily="18" charset="2"/>
              <a:buChar char="P"/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активному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у детей психических процессов;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301" y="5434950"/>
            <a:ext cx="57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220CA"/>
              </a:buClr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углублению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доверительности в отношениях родителей с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детьми.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10671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428736"/>
            <a:ext cx="778674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Повышение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педагогической компетентности родителей воспитанников в вопросах воспитания и обучения детей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и детей с ОВЗ.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Становление партнерских, доверительных отношений между ДОУ и семьями воспитанников (обучающихся).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Создание открытой системы взаимодействия участников образовательного процесса в ДОУ.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Ослабление адаптационного синдрома при поступлении ребенка в дошкольное образовательное учреждение.</a:t>
            </a:r>
            <a:endParaRPr lang="ru-RU" sz="2000" b="1" i="1" dirty="0">
              <a:solidFill>
                <a:srgbClr val="0000FF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6400" y="533400"/>
            <a:ext cx="5164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i="1" u="sng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Ожидаемые результаты:</a:t>
            </a:r>
          </a:p>
        </p:txBody>
      </p:sp>
    </p:spTree>
    <p:extLst>
      <p:ext uri="{BB962C8B-B14F-4D97-AF65-F5344CB8AC3E}">
        <p14:creationId xmlns:p14="http://schemas.microsoft.com/office/powerpoint/2010/main" val="206126627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429914"/>
            <a:ext cx="7924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«Клуб любящих родителей» </a:t>
            </a:r>
            <a:endParaRPr lang="en-US" sz="2000" b="1" i="1" dirty="0" smtClean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включает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 себя </a:t>
            </a:r>
            <a:r>
              <a:rPr lang="en-US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5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тренинговых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занятий </a:t>
            </a:r>
            <a:endParaRPr lang="en-US" sz="2000" b="1" i="1" dirty="0" smtClean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продолжительностью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30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минут,</a:t>
            </a:r>
            <a:endParaRPr lang="en-US" sz="2000" b="1" i="1" dirty="0" smtClean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проводятся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один раз в 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неделю</a:t>
            </a:r>
            <a:endParaRPr lang="en-US" sz="2000" b="1" i="1" dirty="0" smtClean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по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следующей тематике</a:t>
            </a: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:</a:t>
            </a:r>
            <a:endParaRPr lang="ru-RU" sz="2000" b="1" i="1" dirty="0">
              <a:solidFill>
                <a:srgbClr val="0000FF"/>
              </a:solidFill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54864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Тема </a:t>
            </a: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№ 5: «Путешествие за солнышком»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2298982"/>
            <a:ext cx="502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Тема № 1: «Путешествие в осенний лес»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71136" y="3163109"/>
            <a:ext cx="487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Тема № 2: «Приключение колобка»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457" y="4082329"/>
            <a:ext cx="50202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Тема № 3: «Юные художники»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0400" y="4782043"/>
            <a:ext cx="5047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00FF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Тема № 4: «Храбрые индейцы»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29734">
            <a:off x="6357302" y="2066132"/>
            <a:ext cx="899072" cy="9327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28" y="2726475"/>
            <a:ext cx="1536071" cy="15360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133" y="3791770"/>
            <a:ext cx="762000" cy="94155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525270"/>
            <a:ext cx="733682" cy="8526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1" y="5361983"/>
            <a:ext cx="1143000" cy="105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4295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P4090001.JPG"/>
          <p:cNvPicPr>
            <a:picLocks noChangeAspect="1"/>
          </p:cNvPicPr>
          <p:nvPr/>
        </p:nvPicPr>
        <p:blipFill rotWithShape="1">
          <a:blip r:embed="rId2" cstate="print"/>
          <a:srcRect l="9999" t="30833" r="15000" b="2500"/>
          <a:stretch/>
        </p:blipFill>
        <p:spPr>
          <a:xfrm>
            <a:off x="285720" y="428604"/>
            <a:ext cx="3048000" cy="2053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P409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642918"/>
            <a:ext cx="3243266" cy="2432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P4090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000240"/>
            <a:ext cx="2977167" cy="2232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P4090009.JPG"/>
          <p:cNvPicPr>
            <a:picLocks noChangeAspect="1"/>
          </p:cNvPicPr>
          <p:nvPr/>
        </p:nvPicPr>
        <p:blipFill rotWithShape="1">
          <a:blip r:embed="rId5" cstate="print"/>
          <a:srcRect l="38206" b="10185"/>
          <a:stretch/>
        </p:blipFill>
        <p:spPr>
          <a:xfrm>
            <a:off x="5857884" y="4286256"/>
            <a:ext cx="2977167" cy="2177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P40900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4071942"/>
            <a:ext cx="3200400" cy="2400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8394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цветы</Template>
  <TotalTime>420</TotalTime>
  <Words>423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Ольга Борисовна</cp:lastModifiedBy>
  <cp:revision>59</cp:revision>
  <dcterms:modified xsi:type="dcterms:W3CDTF">2018-06-26T14:22:46Z</dcterms:modified>
</cp:coreProperties>
</file>