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5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0000"/>
    <a:srgbClr val="FF8B8B"/>
    <a:srgbClr val="B07BD7"/>
    <a:srgbClr val="D1B2E8"/>
    <a:srgbClr val="C39B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504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t>19.02.2018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t>19.02.2018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t>19.02.2018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t>19.02.2018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t>19.02.2018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t>19.02.2018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t>19.02.2018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t>19.02.2018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t>19.02.2018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t>19.02.2018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t>19.02.2018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cont.ws/uploads/posts/604931.jpg" TargetMode="External"/><Relationship Id="rId2" Type="http://schemas.openxmlformats.org/officeDocument/2006/relationships/hyperlink" Target="http://www.olgabor.com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p1.pichost.me/640/15/1376496.jpg" TargetMode="External"/><Relationship Id="rId4" Type="http://schemas.openxmlformats.org/officeDocument/2006/relationships/hyperlink" Target="http://cdb-yaroslavl.ru/images/stories/login_users/data-pioner48-school-shopedu-portrety-pisateli-i-poety-25-portretov-20-600x600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296520" y="548680"/>
            <a:ext cx="7500990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 smtClean="0">
                <a:ln w="19050">
                  <a:noFill/>
                  <a:prstDash val="solid"/>
                </a:ln>
                <a:solidFill>
                  <a:srgbClr val="8A0000"/>
                </a:solidFill>
                <a:latin typeface="Comic Sans MS" pitchFamily="66" charset="0"/>
              </a:rPr>
              <a:t> </a:t>
            </a:r>
          </a:p>
          <a:p>
            <a:pPr algn="ctr">
              <a:defRPr/>
            </a:pPr>
            <a:r>
              <a:rPr lang="ru-RU" sz="48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8A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</a:rPr>
              <a:t>М. М. Пришвин</a:t>
            </a:r>
          </a:p>
          <a:p>
            <a:pPr algn="ctr">
              <a:defRPr/>
            </a:pPr>
            <a:r>
              <a:rPr lang="ru-RU" sz="48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8A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</a:rPr>
              <a:t>«Предмайское утро»,</a:t>
            </a:r>
          </a:p>
          <a:p>
            <a:pPr algn="ctr">
              <a:defRPr/>
            </a:pPr>
            <a:r>
              <a:rPr lang="ru-RU" sz="48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8A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</a:rPr>
              <a:t>«Глоток молока»</a:t>
            </a:r>
            <a:endParaRPr lang="ru-RU" sz="4800" b="1" dirty="0" smtClean="0">
              <a:ln w="19050">
                <a:solidFill>
                  <a:prstClr val="white"/>
                </a:solidFill>
                <a:prstDash val="solid"/>
              </a:ln>
              <a:solidFill>
                <a:srgbClr val="8A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Comic Sans MS" pitchFamily="66" charset="0"/>
            </a:endParaRPr>
          </a:p>
          <a:p>
            <a:pPr algn="ctr">
              <a:defRPr/>
            </a:pPr>
            <a:endParaRPr lang="ru-RU" sz="2800" b="1" dirty="0" smtClean="0">
              <a:ln w="19050">
                <a:solidFill>
                  <a:prstClr val="white"/>
                </a:solidFill>
                <a:prstDash val="solid"/>
              </a:ln>
              <a:solidFill>
                <a:srgbClr val="8A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Comic Sans MS" pitchFamily="66" charset="0"/>
            </a:endParaRPr>
          </a:p>
          <a:p>
            <a:pPr algn="ctr">
              <a:defRPr/>
            </a:pPr>
            <a:r>
              <a:rPr lang="ru-RU" sz="2800" b="1" dirty="0" smtClean="0">
                <a:ln w="19050">
                  <a:noFill/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Литературное чтение</a:t>
            </a:r>
          </a:p>
          <a:p>
            <a:pPr algn="ctr">
              <a:defRPr/>
            </a:pPr>
            <a:r>
              <a:rPr lang="ru-RU" sz="2800" b="1" dirty="0" smtClean="0">
                <a:ln w="19050">
                  <a:noFill/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1 класс</a:t>
            </a:r>
            <a:endParaRPr lang="ru-RU" sz="2800" b="1" dirty="0">
              <a:ln w="19050">
                <a:noFill/>
                <a:prstDash val="solid"/>
              </a:ln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91680" y="5404977"/>
            <a:ext cx="64807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dirty="0"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Автор </a:t>
            </a:r>
            <a:r>
              <a:rPr lang="ru-RU" dirty="0" smtClean="0"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презентации: </a:t>
            </a:r>
            <a:r>
              <a:rPr lang="ru-RU" dirty="0"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Фокина Лидия Петровна, </a:t>
            </a:r>
          </a:p>
          <a:p>
            <a:pPr algn="ctr">
              <a:defRPr/>
            </a:pPr>
            <a:r>
              <a:rPr lang="ru-RU" dirty="0"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учитель начальных </a:t>
            </a:r>
            <a:r>
              <a:rPr lang="ru-RU" dirty="0" smtClean="0"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классов МКОУ </a:t>
            </a:r>
            <a:r>
              <a:rPr lang="ru-RU" dirty="0"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«СОШ ст. Евсино» </a:t>
            </a:r>
          </a:p>
          <a:p>
            <a:pPr algn="ctr">
              <a:defRPr/>
            </a:pPr>
            <a:r>
              <a:rPr lang="ru-RU" dirty="0" err="1"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Искитимского</a:t>
            </a:r>
            <a:r>
              <a:rPr lang="ru-RU" dirty="0"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района Новосибирской области</a:t>
            </a:r>
          </a:p>
          <a:p>
            <a:pPr algn="ctr">
              <a:defRPr/>
            </a:pPr>
            <a:r>
              <a:rPr lang="ru-RU" dirty="0" smtClean="0"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2018</a:t>
            </a:r>
            <a:endParaRPr lang="ru-RU" dirty="0">
              <a:solidFill>
                <a:srgbClr val="8A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43777" y="335079"/>
            <a:ext cx="747253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8A0000"/>
                </a:solidFill>
                <a:latin typeface="Comic Sans MS" pitchFamily="66" charset="0"/>
              </a:rPr>
              <a:t>Прочитайте рассказ </a:t>
            </a:r>
            <a:r>
              <a:rPr lang="ru-RU" sz="2800" b="1" dirty="0" smtClean="0">
                <a:solidFill>
                  <a:srgbClr val="8A0000"/>
                </a:solidFill>
                <a:latin typeface="Comic Sans MS" pitchFamily="66" charset="0"/>
              </a:rPr>
              <a:t>М. М. Пришвина «Глоток молока» с</a:t>
            </a:r>
            <a:r>
              <a:rPr lang="ru-RU" sz="2800" b="1" dirty="0" smtClean="0">
                <a:solidFill>
                  <a:srgbClr val="8A0000"/>
                </a:solidFill>
                <a:latin typeface="Comic Sans MS" pitchFamily="66" charset="0"/>
              </a:rPr>
              <a:t>. </a:t>
            </a:r>
            <a:r>
              <a:rPr lang="ru-RU" sz="2800" b="1" dirty="0" smtClean="0">
                <a:solidFill>
                  <a:srgbClr val="8A0000"/>
                </a:solidFill>
                <a:latin typeface="Comic Sans MS" pitchFamily="66" charset="0"/>
              </a:rPr>
              <a:t>103</a:t>
            </a:r>
            <a:r>
              <a:rPr lang="ru-RU" sz="2800" b="1" dirty="0" smtClean="0">
                <a:solidFill>
                  <a:srgbClr val="8A0000"/>
                </a:solidFill>
                <a:latin typeface="Comic Sans MS" pitchFamily="66" charset="0"/>
              </a:rPr>
              <a:t> </a:t>
            </a:r>
            <a:endParaRPr lang="ru-RU" sz="2800" b="1" dirty="0" smtClean="0">
              <a:solidFill>
                <a:srgbClr val="8A0000"/>
              </a:solidFill>
              <a:latin typeface="Comic Sans MS" pitchFamily="66" charset="0"/>
            </a:endParaRPr>
          </a:p>
          <a:p>
            <a:pPr algn="ctr"/>
            <a:r>
              <a:rPr lang="ru-RU" sz="2800" b="1" dirty="0" smtClean="0">
                <a:solidFill>
                  <a:srgbClr val="8A0000"/>
                </a:solidFill>
                <a:latin typeface="Comic Sans MS" pitchFamily="66" charset="0"/>
              </a:rPr>
              <a:t>и ответьте на вопросы.</a:t>
            </a:r>
            <a:endParaRPr lang="ru-RU" sz="2800" b="1" dirty="0">
              <a:solidFill>
                <a:srgbClr val="8A0000"/>
              </a:solidFill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35992" y="1694694"/>
            <a:ext cx="74725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Понравился ли вам рассказ? Чем? 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59347" y="2192534"/>
            <a:ext cx="74725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8A0000"/>
                </a:solidFill>
                <a:latin typeface="Comic Sans MS" pitchFamily="66" charset="0"/>
              </a:rPr>
              <a:t>Как вы думаете кто такая Лада?</a:t>
            </a:r>
            <a:endParaRPr lang="ru-RU" sz="2800" b="1" dirty="0">
              <a:solidFill>
                <a:srgbClr val="8A0000"/>
              </a:solidFill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51562" y="2690374"/>
            <a:ext cx="74725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Кому удалось её спасти?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67132" y="3188214"/>
            <a:ext cx="74725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8A0000"/>
                </a:solidFill>
                <a:latin typeface="Comic Sans MS" pitchFamily="66" charset="0"/>
              </a:rPr>
              <a:t>Почему позвали Пришвина?</a:t>
            </a:r>
            <a:endParaRPr lang="ru-RU" sz="2800" b="1" dirty="0">
              <a:solidFill>
                <a:srgbClr val="8A0000"/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74917" y="3686054"/>
            <a:ext cx="74725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Он умел общаться с животными.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82700" y="4183891"/>
            <a:ext cx="74725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8A0000"/>
                </a:solidFill>
                <a:latin typeface="Comic Sans MS" pitchFamily="66" charset="0"/>
              </a:rPr>
              <a:t>Как собака отреагировала на ласку?</a:t>
            </a:r>
            <a:endParaRPr lang="ru-RU" sz="2800" b="1" dirty="0">
              <a:solidFill>
                <a:srgbClr val="8A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8882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547664" y="500042"/>
            <a:ext cx="7167741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8A0000"/>
                </a:solidFill>
                <a:latin typeface="Comic Sans MS" pitchFamily="66" charset="0"/>
                <a:cs typeface="Times New Roman" pitchFamily="18" charset="0"/>
              </a:rPr>
              <a:t>Информационные источники</a:t>
            </a:r>
          </a:p>
          <a:p>
            <a:r>
              <a:rPr lang="ru-RU" dirty="0" smtClean="0">
                <a:solidFill>
                  <a:srgbClr val="8A0000"/>
                </a:solidFill>
                <a:latin typeface="Comic Sans MS" pitchFamily="66" charset="0"/>
                <a:cs typeface="Times New Roman" pitchFamily="18" charset="0"/>
              </a:rPr>
              <a:t>Элементы спирали нарисованы автором при помощи фигур </a:t>
            </a:r>
          </a:p>
          <a:p>
            <a:r>
              <a:rPr lang="en-US" dirty="0" smtClean="0">
                <a:solidFill>
                  <a:srgbClr val="8A0000"/>
                </a:solidFill>
                <a:latin typeface="Comic Sans MS" pitchFamily="66" charset="0"/>
                <a:cs typeface="Times New Roman" pitchFamily="18" charset="0"/>
              </a:rPr>
              <a:t>Microsoft </a:t>
            </a:r>
            <a:r>
              <a:rPr lang="en-US" dirty="0">
                <a:solidFill>
                  <a:srgbClr val="8A0000"/>
                </a:solidFill>
                <a:latin typeface="Comic Sans MS" pitchFamily="66" charset="0"/>
                <a:cs typeface="Times New Roman" pitchFamily="18" charset="0"/>
              </a:rPr>
              <a:t>Office PowerPoint</a:t>
            </a:r>
            <a:r>
              <a:rPr lang="ru-RU" dirty="0">
                <a:solidFill>
                  <a:srgbClr val="8A0000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8A0000"/>
                </a:solidFill>
                <a:latin typeface="Comic Sans MS" pitchFamily="66" charset="0"/>
                <a:cs typeface="Times New Roman" pitchFamily="18" charset="0"/>
              </a:rPr>
              <a:t>2010</a:t>
            </a:r>
            <a:endParaRPr lang="ru-RU" dirty="0">
              <a:solidFill>
                <a:srgbClr val="8A0000"/>
              </a:solidFill>
              <a:latin typeface="Comic Sans MS" pitchFamily="66" charset="0"/>
              <a:cs typeface="Times New Roman" pitchFamily="18" charset="0"/>
            </a:endParaRPr>
          </a:p>
          <a:p>
            <a:pPr lvl="0"/>
            <a:r>
              <a:rPr lang="ru-RU" dirty="0">
                <a:solidFill>
                  <a:srgbClr val="8A0000"/>
                </a:solidFill>
                <a:latin typeface="Comic Sans MS" pitchFamily="66" charset="0"/>
                <a:ea typeface="Calibri"/>
                <a:cs typeface="Times New Roman"/>
              </a:rPr>
              <a:t>Автор фонов  Ольга Бор </a:t>
            </a:r>
            <a:r>
              <a:rPr lang="ru-RU" u="sng" dirty="0">
                <a:solidFill>
                  <a:srgbClr val="8A0000"/>
                </a:solidFill>
                <a:latin typeface="Comic Sans MS" pitchFamily="66" charset="0"/>
                <a:ea typeface="Calibri"/>
                <a:cs typeface="Times New Roman"/>
                <a:hlinkClick r:id="rId2"/>
              </a:rPr>
              <a:t>http://www.olgabor.com/</a:t>
            </a:r>
            <a:endParaRPr lang="ru-RU" u="sng" dirty="0">
              <a:solidFill>
                <a:srgbClr val="8A0000"/>
              </a:solidFill>
              <a:latin typeface="Comic Sans MS" pitchFamily="66" charset="0"/>
              <a:ea typeface="Calibri"/>
              <a:cs typeface="Times New Roman"/>
            </a:endParaRPr>
          </a:p>
          <a:p>
            <a:r>
              <a:rPr lang="ru-RU" dirty="0">
                <a:solidFill>
                  <a:srgbClr val="8A0000"/>
                </a:solidFill>
                <a:latin typeface="Comic Sans MS" pitchFamily="66" charset="0"/>
              </a:rPr>
              <a:t>Игнатьева Т. В. Поурочные разработки по обучению грамоте: </a:t>
            </a:r>
          </a:p>
          <a:p>
            <a:r>
              <a:rPr lang="ru-RU" dirty="0">
                <a:solidFill>
                  <a:srgbClr val="8A0000"/>
                </a:solidFill>
                <a:latin typeface="Comic Sans MS" pitchFamily="66" charset="0"/>
              </a:rPr>
              <a:t>1 класс. М.: Издательство «Экзамен», 2017 (Серия «Учебно-методический комплект»)</a:t>
            </a:r>
            <a:endParaRPr lang="ru-RU" u="sng" dirty="0">
              <a:solidFill>
                <a:srgbClr val="8A0000"/>
              </a:solidFill>
              <a:latin typeface="Comic Sans MS" pitchFamily="66" charset="0"/>
              <a:ea typeface="Calibri"/>
              <a:cs typeface="Times New Roman"/>
            </a:endParaRPr>
          </a:p>
          <a:p>
            <a:r>
              <a:rPr lang="ru-RU" dirty="0" smtClean="0">
                <a:solidFill>
                  <a:srgbClr val="8A0000"/>
                </a:solidFill>
                <a:latin typeface="Comic Sans MS" pitchFamily="66" charset="0"/>
              </a:rPr>
              <a:t>М. М. Пришвин </a:t>
            </a:r>
            <a:r>
              <a:rPr lang="en-US" dirty="0">
                <a:solidFill>
                  <a:srgbClr val="8A0000"/>
                </a:solidFill>
                <a:latin typeface="Comic Sans MS" pitchFamily="66" charset="0"/>
                <a:hlinkClick r:id="rId3"/>
              </a:rPr>
              <a:t>https://</a:t>
            </a:r>
            <a:r>
              <a:rPr lang="en-US" dirty="0" smtClean="0">
                <a:solidFill>
                  <a:srgbClr val="8A0000"/>
                </a:solidFill>
                <a:latin typeface="Comic Sans MS" pitchFamily="66" charset="0"/>
                <a:hlinkClick r:id="rId3"/>
              </a:rPr>
              <a:t>cont.ws/uploads/posts/604931.jpg</a:t>
            </a:r>
            <a:r>
              <a:rPr lang="ru-RU" dirty="0" smtClean="0">
                <a:solidFill>
                  <a:srgbClr val="8A0000"/>
                </a:solidFill>
                <a:latin typeface="Comic Sans MS" pitchFamily="66" charset="0"/>
              </a:rPr>
              <a:t> </a:t>
            </a:r>
          </a:p>
          <a:p>
            <a:r>
              <a:rPr lang="ru-RU" dirty="0">
                <a:solidFill>
                  <a:srgbClr val="8A0000"/>
                </a:solidFill>
                <a:latin typeface="Comic Sans MS" pitchFamily="66" charset="0"/>
              </a:rPr>
              <a:t>В. Бианки 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hlinkClick r:id="rId4"/>
              </a:rPr>
              <a:t>http://cdb-yaroslavl.ru/images/stories/login_users/data-pioner48-school-shopedu-portrety-pisateli-i-poety-25-portretov-20-600x600.jpg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 </a:t>
            </a:r>
          </a:p>
          <a:p>
            <a:r>
              <a:rPr lang="ru-RU" dirty="0" smtClean="0">
                <a:solidFill>
                  <a:srgbClr val="8A0000"/>
                </a:solidFill>
                <a:latin typeface="Comic Sans MS" pitchFamily="66" charset="0"/>
              </a:rPr>
              <a:t>Горизонт </a:t>
            </a:r>
            <a:r>
              <a:rPr lang="en-US" dirty="0">
                <a:solidFill>
                  <a:srgbClr val="8A0000"/>
                </a:solidFill>
                <a:latin typeface="Comic Sans MS" pitchFamily="66" charset="0"/>
                <a:hlinkClick r:id="rId5"/>
              </a:rPr>
              <a:t>http://</a:t>
            </a:r>
            <a:r>
              <a:rPr lang="en-US" dirty="0" smtClean="0">
                <a:solidFill>
                  <a:srgbClr val="8A0000"/>
                </a:solidFill>
                <a:latin typeface="Comic Sans MS" pitchFamily="66" charset="0"/>
                <a:hlinkClick r:id="rId5"/>
              </a:rPr>
              <a:t>p1.pichost.me/640/15/1376496.jpg</a:t>
            </a:r>
            <a:r>
              <a:rPr lang="ru-RU" dirty="0" smtClean="0">
                <a:solidFill>
                  <a:srgbClr val="8A0000"/>
                </a:solidFill>
                <a:latin typeface="Comic Sans MS" pitchFamily="66" charset="0"/>
              </a:rPr>
              <a:t> </a:t>
            </a:r>
            <a:endParaRPr lang="ru-RU" dirty="0">
              <a:solidFill>
                <a:srgbClr val="8A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flipH="1">
            <a:off x="2771799" y="275057"/>
            <a:ext cx="4536503" cy="5352141"/>
          </a:xfrm>
          <a:prstGeom prst="rect">
            <a:avLst/>
          </a:prstGeom>
          <a:noFill/>
          <a:ln w="381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331640" y="5589240"/>
            <a:ext cx="74888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>
                  <a:solidFill>
                    <a:schemeClr val="bg1"/>
                  </a:solidFill>
                </a:ln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Михаил Михайлович Пришвин</a:t>
            </a:r>
            <a:endParaRPr lang="ru-RU" sz="3200" b="1" dirty="0">
              <a:ln>
                <a:solidFill>
                  <a:schemeClr val="bg1"/>
                </a:solidFill>
              </a:ln>
              <a:solidFill>
                <a:srgbClr val="8A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ctr"/>
            <a:r>
              <a:rPr lang="ru-RU" sz="3200" b="1" dirty="0" smtClean="0">
                <a:ln>
                  <a:solidFill>
                    <a:schemeClr val="bg1"/>
                  </a:solidFill>
                </a:ln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1873 </a:t>
            </a:r>
            <a:r>
              <a:rPr lang="ru-RU" sz="3200" b="1" dirty="0" smtClean="0">
                <a:ln>
                  <a:solidFill>
                    <a:schemeClr val="bg1"/>
                  </a:solidFill>
                </a:ln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- </a:t>
            </a:r>
            <a:r>
              <a:rPr lang="ru-RU" sz="3200" b="1" dirty="0" smtClean="0">
                <a:ln>
                  <a:solidFill>
                    <a:schemeClr val="bg1"/>
                  </a:solidFill>
                </a:ln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1954</a:t>
            </a:r>
            <a:endParaRPr lang="ru-RU" sz="3200" b="1" dirty="0">
              <a:ln>
                <a:solidFill>
                  <a:schemeClr val="bg1"/>
                </a:solidFill>
              </a:ln>
              <a:solidFill>
                <a:srgbClr val="8A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flipH="1">
            <a:off x="6695352" y="270363"/>
            <a:ext cx="2185024" cy="2577879"/>
          </a:xfrm>
          <a:prstGeom prst="rect">
            <a:avLst/>
          </a:prstGeom>
          <a:noFill/>
          <a:ln w="381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475656" y="548967"/>
            <a:ext cx="511256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8A0000"/>
                </a:solidFill>
                <a:latin typeface="Comic Sans MS" pitchFamily="66" charset="0"/>
              </a:rPr>
              <a:t>Михаил Михайлович Пришвин писал о жизни растений и животных, хотя по образованию он не был писателем. Некоторое время он даже работал учителем и библиотекарем.</a:t>
            </a:r>
            <a:endParaRPr lang="ru-RU" sz="3200" dirty="0">
              <a:solidFill>
                <a:srgbClr val="8A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8860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84019" y="332656"/>
            <a:ext cx="72008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8A0000"/>
                </a:solidFill>
                <a:latin typeface="Comic Sans MS" pitchFamily="66" charset="0"/>
              </a:rPr>
              <a:t>Произведения какого автора мы </a:t>
            </a:r>
          </a:p>
          <a:p>
            <a:pPr algn="ctr"/>
            <a:r>
              <a:rPr lang="ru-RU" sz="3200" dirty="0" smtClean="0">
                <a:solidFill>
                  <a:srgbClr val="8A0000"/>
                </a:solidFill>
                <a:latin typeface="Comic Sans MS" pitchFamily="66" charset="0"/>
              </a:rPr>
              <a:t>с вами уже читали?</a:t>
            </a:r>
            <a:endParaRPr lang="ru-RU" sz="3200" dirty="0">
              <a:solidFill>
                <a:srgbClr val="8A0000"/>
              </a:solidFill>
              <a:latin typeface="Comic Sans MS" pitchFamily="66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996838" y="1419077"/>
            <a:ext cx="2048577" cy="2848896"/>
          </a:xfrm>
          <a:prstGeom prst="rect">
            <a:avLst/>
          </a:prstGeom>
          <a:noFill/>
          <a:ln w="381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615510" y="4374863"/>
            <a:ext cx="28112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8A0000"/>
                </a:solidFill>
                <a:latin typeface="Comic Sans MS" pitchFamily="66" charset="0"/>
              </a:rPr>
              <a:t>Виталий Валентинович Бианки</a:t>
            </a:r>
            <a:endParaRPr lang="ru-RU" sz="2400" dirty="0">
              <a:solidFill>
                <a:srgbClr val="8A0000"/>
              </a:solidFill>
              <a:latin typeface="Comic Sans MS" pitchFamily="66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flipH="1">
            <a:off x="5404272" y="1419077"/>
            <a:ext cx="2536701" cy="2992786"/>
          </a:xfrm>
          <a:prstGeom prst="rect">
            <a:avLst/>
          </a:prstGeom>
          <a:noFill/>
          <a:ln w="381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267006" y="4374863"/>
            <a:ext cx="28112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8A0000"/>
                </a:solidFill>
                <a:latin typeface="Comic Sans MS" pitchFamily="66" charset="0"/>
              </a:rPr>
              <a:t>Михаил Михайлович Пришвин</a:t>
            </a:r>
            <a:endParaRPr lang="ru-RU" sz="2400" dirty="0">
              <a:solidFill>
                <a:srgbClr val="8A0000"/>
              </a:solidFill>
              <a:latin typeface="Comic Sans MS" pitchFamily="66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615510" y="5733256"/>
            <a:ext cx="7200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8A0000"/>
                </a:solidFill>
                <a:latin typeface="Comic Sans MS" pitchFamily="66" charset="0"/>
              </a:rPr>
              <a:t>Они оба писали о природе.</a:t>
            </a:r>
            <a:endParaRPr lang="ru-RU" sz="3200" dirty="0">
              <a:solidFill>
                <a:srgbClr val="8A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7924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flipH="1">
            <a:off x="6695352" y="270363"/>
            <a:ext cx="2185024" cy="2577879"/>
          </a:xfrm>
          <a:prstGeom prst="rect">
            <a:avLst/>
          </a:prstGeom>
          <a:noFill/>
          <a:ln w="381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475656" y="548967"/>
            <a:ext cx="511256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8A0000"/>
                </a:solidFill>
                <a:latin typeface="Comic Sans MS" pitchFamily="66" charset="0"/>
              </a:rPr>
              <a:t>Михаил Пришвин </a:t>
            </a:r>
          </a:p>
          <a:p>
            <a:pPr algn="ctr"/>
            <a:r>
              <a:rPr lang="ru-RU" sz="3200" dirty="0" smtClean="0">
                <a:solidFill>
                  <a:srgbClr val="8A0000"/>
                </a:solidFill>
                <a:latin typeface="Comic Sans MS" pitchFamily="66" charset="0"/>
              </a:rPr>
              <a:t>с ранней весны </a:t>
            </a:r>
          </a:p>
          <a:p>
            <a:pPr algn="ctr"/>
            <a:r>
              <a:rPr lang="ru-RU" sz="3200" dirty="0" smtClean="0">
                <a:solidFill>
                  <a:srgbClr val="8A0000"/>
                </a:solidFill>
                <a:latin typeface="Comic Sans MS" pitchFamily="66" charset="0"/>
              </a:rPr>
              <a:t>до поздней осени ходил по лесам с охотничьей сумкой и ружьём, наблюдая за растениями и животными.</a:t>
            </a:r>
            <a:endParaRPr lang="ru-RU" sz="3200" dirty="0">
              <a:solidFill>
                <a:srgbClr val="8A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388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flipH="1">
            <a:off x="6695352" y="270363"/>
            <a:ext cx="2185024" cy="2577879"/>
          </a:xfrm>
          <a:prstGeom prst="rect">
            <a:avLst/>
          </a:prstGeom>
          <a:noFill/>
          <a:ln w="381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475656" y="548967"/>
            <a:ext cx="511256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8A0000"/>
                </a:solidFill>
                <a:latin typeface="Comic Sans MS" pitchFamily="66" charset="0"/>
              </a:rPr>
              <a:t>Пришвин – охотник, учёный, путешественник – много неизвестного, удивительного, нового заметил в жизни природы. И об этом рассказал во многих своих произведениях.</a:t>
            </a:r>
          </a:p>
        </p:txBody>
      </p:sp>
    </p:spTree>
    <p:extLst>
      <p:ext uri="{BB962C8B-B14F-4D97-AF65-F5344CB8AC3E}">
        <p14:creationId xmlns:p14="http://schemas.microsoft.com/office/powerpoint/2010/main" val="2936303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flipH="1">
            <a:off x="6695352" y="270363"/>
            <a:ext cx="2185024" cy="2577879"/>
          </a:xfrm>
          <a:prstGeom prst="rect">
            <a:avLst/>
          </a:prstGeom>
          <a:noFill/>
          <a:ln w="381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475656" y="548967"/>
            <a:ext cx="511256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8A0000"/>
                </a:solidFill>
                <a:latin typeface="Comic Sans MS" pitchFamily="66" charset="0"/>
              </a:rPr>
              <a:t>Рассказал просто, красиво, задушевно, занимательно. Прочитав рассказы Пришвина, вы научитесь лучше видеть, наблюдать и понимать жизнь природы, замечать её красоту, любить свою Родину.</a:t>
            </a:r>
          </a:p>
        </p:txBody>
      </p:sp>
    </p:spTree>
    <p:extLst>
      <p:ext uri="{BB962C8B-B14F-4D97-AF65-F5344CB8AC3E}">
        <p14:creationId xmlns:p14="http://schemas.microsoft.com/office/powerpoint/2010/main" val="3133968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35993" y="335079"/>
            <a:ext cx="747253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8A0000"/>
                </a:solidFill>
                <a:latin typeface="Comic Sans MS" pitchFamily="66" charset="0"/>
              </a:rPr>
              <a:t>Прочитайте рассказ </a:t>
            </a:r>
            <a:r>
              <a:rPr lang="ru-RU" sz="2800" b="1" dirty="0" smtClean="0">
                <a:solidFill>
                  <a:srgbClr val="8A0000"/>
                </a:solidFill>
                <a:latin typeface="Comic Sans MS" pitchFamily="66" charset="0"/>
              </a:rPr>
              <a:t>М. М. Пришвина</a:t>
            </a:r>
            <a:r>
              <a:rPr lang="ru-RU" sz="2800" b="1" dirty="0" smtClean="0">
                <a:solidFill>
                  <a:srgbClr val="8A0000"/>
                </a:solidFill>
                <a:latin typeface="Comic Sans MS" pitchFamily="66" charset="0"/>
              </a:rPr>
              <a:t> «Предмайское утро» с</a:t>
            </a:r>
            <a:r>
              <a:rPr lang="ru-RU" sz="2800" b="1" dirty="0" smtClean="0">
                <a:solidFill>
                  <a:srgbClr val="8A0000"/>
                </a:solidFill>
                <a:latin typeface="Comic Sans MS" pitchFamily="66" charset="0"/>
              </a:rPr>
              <a:t>. </a:t>
            </a:r>
            <a:r>
              <a:rPr lang="ru-RU" sz="2800" b="1" dirty="0" smtClean="0">
                <a:solidFill>
                  <a:srgbClr val="8A0000"/>
                </a:solidFill>
                <a:latin typeface="Comic Sans MS" pitchFamily="66" charset="0"/>
              </a:rPr>
              <a:t>102</a:t>
            </a:r>
            <a:r>
              <a:rPr lang="ru-RU" sz="2800" b="1" dirty="0" smtClean="0">
                <a:solidFill>
                  <a:srgbClr val="8A0000"/>
                </a:solidFill>
                <a:latin typeface="Comic Sans MS" pitchFamily="66" charset="0"/>
              </a:rPr>
              <a:t> </a:t>
            </a:r>
            <a:endParaRPr lang="ru-RU" sz="2800" b="1" dirty="0" smtClean="0">
              <a:solidFill>
                <a:srgbClr val="8A0000"/>
              </a:solidFill>
              <a:latin typeface="Comic Sans MS" pitchFamily="66" charset="0"/>
            </a:endParaRPr>
          </a:p>
          <a:p>
            <a:pPr algn="ctr"/>
            <a:r>
              <a:rPr lang="ru-RU" sz="2800" b="1" dirty="0" smtClean="0">
                <a:solidFill>
                  <a:srgbClr val="8A0000"/>
                </a:solidFill>
                <a:latin typeface="Comic Sans MS" pitchFamily="66" charset="0"/>
              </a:rPr>
              <a:t>и ответьте на вопросы.</a:t>
            </a:r>
            <a:endParaRPr lang="ru-RU" sz="2800" b="1" dirty="0">
              <a:solidFill>
                <a:srgbClr val="8A0000"/>
              </a:solidFill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35992" y="1629442"/>
            <a:ext cx="74725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Как вы понимаете слово предмайское?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57098" y="2113511"/>
            <a:ext cx="74725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8A0000"/>
                </a:solidFill>
                <a:latin typeface="Comic Sans MS" pitchFamily="66" charset="0"/>
              </a:rPr>
              <a:t>Перед маем, в конце апреля.</a:t>
            </a:r>
            <a:endParaRPr lang="ru-RU" sz="2800" b="1" dirty="0">
              <a:solidFill>
                <a:srgbClr val="8A0000"/>
              </a:solidFill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46545" y="2597580"/>
            <a:ext cx="74725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Кто сможет объяснить, что такое горизонт?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67652" y="3512535"/>
            <a:ext cx="74725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8A0000"/>
                </a:solidFill>
                <a:latin typeface="Comic Sans MS" pitchFamily="66" charset="0"/>
              </a:rPr>
              <a:t>Линия, где небо как бы сходится с землёй.</a:t>
            </a:r>
            <a:endParaRPr lang="ru-RU" sz="2800" b="1" dirty="0">
              <a:solidFill>
                <a:srgbClr val="8A0000"/>
              </a:solidFill>
              <a:latin typeface="Comic Sans MS" pitchFamily="66" charset="0"/>
            </a:endParaRPr>
          </a:p>
        </p:txBody>
      </p:sp>
      <p:pic>
        <p:nvPicPr>
          <p:cNvPr id="1026" name="Picture 2" descr="http://p1.pichost.me/640/15/137649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5659" y="404664"/>
            <a:ext cx="7424824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2022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43379" y="313813"/>
            <a:ext cx="747253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8A0000"/>
                </a:solidFill>
                <a:latin typeface="Comic Sans MS" pitchFamily="66" charset="0"/>
              </a:rPr>
              <a:t>Если бы вы не знали название рассказа, смогли бы догадаться, </a:t>
            </a:r>
          </a:p>
          <a:p>
            <a:r>
              <a:rPr lang="ru-RU" sz="2800" b="1" dirty="0" smtClean="0">
                <a:solidFill>
                  <a:srgbClr val="8A0000"/>
                </a:solidFill>
                <a:latin typeface="Comic Sans MS" pitchFamily="66" charset="0"/>
              </a:rPr>
              <a:t>о каком времени года идёт речь?</a:t>
            </a:r>
            <a:endParaRPr lang="ru-RU" sz="2800" b="1" dirty="0">
              <a:solidFill>
                <a:srgbClr val="8A0000"/>
              </a:solidFill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35992" y="1632204"/>
            <a:ext cx="74725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Какого цвета берёзы на горизонте? 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58153" y="2088820"/>
            <a:ext cx="74725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8A0000"/>
                </a:solidFill>
                <a:latin typeface="Comic Sans MS" pitchFamily="66" charset="0"/>
              </a:rPr>
              <a:t>Шоколадного цвета.</a:t>
            </a:r>
            <a:endParaRPr lang="ru-RU" sz="2800" b="1" dirty="0">
              <a:solidFill>
                <a:srgbClr val="8A0000"/>
              </a:solidFill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50766" y="2545436"/>
            <a:ext cx="74725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Что автор говорит о лесе?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65540" y="3002052"/>
            <a:ext cx="74725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8A0000"/>
                </a:solidFill>
                <a:latin typeface="Comic Sans MS" pitchFamily="66" charset="0"/>
              </a:rPr>
              <a:t>Лес не одет, пахнет корой и берёзовым соком.</a:t>
            </a:r>
            <a:endParaRPr lang="ru-RU" sz="2800" b="1" dirty="0">
              <a:solidFill>
                <a:srgbClr val="8A0000"/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72927" y="3889555"/>
            <a:ext cx="74725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Рассмотрите иллюстрацию к тексту. Что же делает Пришвин?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80313" y="4777059"/>
            <a:ext cx="74725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8A0000"/>
                </a:solidFill>
                <a:latin typeface="Comic Sans MS" pitchFamily="66" charset="0"/>
              </a:rPr>
              <a:t>Рисует лес в предмайское утро.</a:t>
            </a:r>
            <a:endParaRPr lang="ru-RU" sz="2800" b="1" dirty="0">
              <a:solidFill>
                <a:srgbClr val="8A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9496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Тема Office">
  <a:themeElements>
    <a:clrScheme name="Другая 32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32423"/>
      </a:hlink>
      <a:folHlink>
        <a:srgbClr val="632423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407</Words>
  <Application>Microsoft Office PowerPoint</Application>
  <PresentationFormat>Экран (4:3)</PresentationFormat>
  <Paragraphs>55</Paragraphs>
  <Slides>11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 класс</dc:title>
  <dc:creator>Фокина Лидия Петровна</dc:creator>
  <cp:keywords>Литературное чтение</cp:keywords>
  <cp:lastModifiedBy>Фокина Лидия Петровна</cp:lastModifiedBy>
  <cp:revision>28</cp:revision>
  <dcterms:created xsi:type="dcterms:W3CDTF">2014-11-07T17:01:55Z</dcterms:created>
  <dcterms:modified xsi:type="dcterms:W3CDTF">2018-02-19T14:18:44Z</dcterms:modified>
</cp:coreProperties>
</file>