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52" r:id="rId1"/>
  </p:sldMasterIdLst>
  <p:sldIdLst>
    <p:sldId id="257" r:id="rId2"/>
    <p:sldId id="258" r:id="rId3"/>
    <p:sldId id="261" r:id="rId4"/>
    <p:sldId id="260" r:id="rId5"/>
    <p:sldId id="259" r:id="rId6"/>
    <p:sldId id="256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79" d="100"/>
          <a:sy n="79" d="100"/>
        </p:scale>
        <p:origin x="-91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762000"/>
            <a:ext cx="6856413" cy="53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6953250" y="762000"/>
            <a:ext cx="2193925" cy="5334000"/>
          </a:xfrm>
          <a:prstGeom prst="rect">
            <a:avLst/>
          </a:prstGeom>
          <a:solidFill>
            <a:srgbClr val="C3C3C3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/>
          <a:lstStyle>
            <a:lvl1pPr algn="l">
              <a:defRPr sz="5400" spc="-10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AF2B3-EBD4-4711-8DA9-12FB5142EA32}" type="datetimeFigureOut">
              <a:rPr lang="en-US"/>
              <a:pPr>
                <a:defRPr/>
              </a:pPr>
              <a:t>6/6/2018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3A881-8AC5-4818-8CE2-4FC8D908768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A6EE0-4F53-4131-88E4-FF7805162B90}" type="datetimeFigureOut">
              <a:rPr lang="en-US"/>
              <a:pPr>
                <a:defRPr/>
              </a:pPr>
              <a:t>6/6/2018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D0B81-3E3B-47E7-95DE-79A545AF15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4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9E20D-E35C-491C-8452-970003F0B49D}" type="datetimeFigureOut">
              <a:rPr lang="en-US"/>
              <a:pPr>
                <a:defRPr/>
              </a:pPr>
              <a:t>6/6/2018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A80F2-214E-4B8B-8868-2897F7214CA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9F399-AEC5-4539-B23E-D51DAE34F060}" type="datetimeFigureOut">
              <a:rPr lang="en-US"/>
              <a:pPr>
                <a:defRPr/>
              </a:pPr>
              <a:t>6/6/2018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20CEE-0942-4B58-8CD4-BB36E9009F4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4" y="1298448"/>
            <a:ext cx="5486400" cy="3255264"/>
          </a:xfrm>
        </p:spPr>
        <p:txBody>
          <a:bodyPr anchor="b"/>
          <a:lstStyle>
            <a:lvl1pPr>
              <a:defRPr sz="54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0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26D6A-936D-472A-A4C5-7F15F7A460C6}" type="datetimeFigureOut">
              <a:rPr lang="en-US"/>
              <a:pPr>
                <a:defRPr/>
              </a:pPr>
              <a:t>6/6/2018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A4459-3DD8-4A94-8FC8-31A50D9C4C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EB926-75E7-4017-8226-C2BDE5DF9B4F}" type="datetimeFigureOut">
              <a:rPr lang="en-US"/>
              <a:pPr>
                <a:defRPr/>
              </a:pPr>
              <a:t>6/6/2018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543B8-A4EE-431C-8714-7980357E32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4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4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7" y="1023587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7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0915F-F922-4E5D-A82E-E22A326405D3}" type="datetimeFigureOut">
              <a:rPr lang="en-US"/>
              <a:pPr>
                <a:defRPr/>
              </a:pPr>
              <a:t>6/6/2018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1EFBF-FA68-42A4-B03C-39444AD838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440C2-D085-48E1-95BE-3B03F63A7887}" type="datetimeFigureOut">
              <a:rPr lang="en-US"/>
              <a:pPr>
                <a:defRPr/>
              </a:pPr>
              <a:t>6/6/2018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84145-0910-46DE-B663-28786B3C15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5C43B-007D-4638-865D-1F4E5CC28197}" type="datetimeFigureOut">
              <a:rPr lang="en-US"/>
              <a:pPr>
                <a:defRPr/>
              </a:pPr>
              <a:t>6/6/2018</a:t>
            </a:fld>
            <a:endParaRPr lang="en-US" dirty="0"/>
          </a:p>
        </p:txBody>
      </p:sp>
      <p:sp>
        <p:nvSpPr>
          <p:cNvPr id="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A75EE-E52B-423C-AA6F-8DABD4B494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/>
          <a:lstStyle>
            <a:lvl1pPr>
              <a:defRPr sz="2800" b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4" y="868680"/>
            <a:ext cx="54864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37560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03247-53F2-419F-9D47-03970313F3D7}" type="datetimeFigureOut">
              <a:rPr lang="en-US"/>
              <a:pPr>
                <a:defRPr/>
              </a:pPr>
              <a:t>6/6/2018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BF0DF-6573-41BE-BD2F-47841885E2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/>
          <a:lstStyle>
            <a:lvl1pPr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rtlCol="0" anchor="t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40602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19AA4-9B51-4BBB-8299-F5804C301661}" type="datetimeFigureOut">
              <a:rPr lang="en-US"/>
              <a:pPr>
                <a:defRPr/>
              </a:pPr>
              <a:t>6/6/2018</a:t>
            </a:fld>
            <a:endParaRPr lang="en-US" dirty="0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138" y="6356350"/>
            <a:ext cx="44338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961B9-AE1F-4431-85A8-E66D61D23C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58825"/>
            <a:ext cx="2582863" cy="5330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8913" y="1123950"/>
            <a:ext cx="2211387" cy="4600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861425" y="758825"/>
            <a:ext cx="288925" cy="5330825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901950" y="863600"/>
            <a:ext cx="5486400" cy="512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F59AB2A-2125-40C9-B269-89C6A8303F4C}" type="datetimeFigureOut">
              <a:rPr lang="en-US"/>
              <a:pPr>
                <a:defRPr/>
              </a:pPr>
              <a:t>6/6/2018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0" y="6356350"/>
            <a:ext cx="44338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0" y="6356350"/>
            <a:ext cx="11477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 smtClean="0">
                <a:solidFill>
                  <a:schemeClr val="accent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7C95990-8A9C-4191-A7EB-6A12D92395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3" r:id="rId2"/>
    <p:sldLayoutId id="2147483862" r:id="rId3"/>
    <p:sldLayoutId id="2147483861" r:id="rId4"/>
    <p:sldLayoutId id="2147483860" r:id="rId5"/>
    <p:sldLayoutId id="2147483859" r:id="rId6"/>
    <p:sldLayoutId id="2147483865" r:id="rId7"/>
    <p:sldLayoutId id="2147483858" r:id="rId8"/>
    <p:sldLayoutId id="2147483866" r:id="rId9"/>
    <p:sldLayoutId id="2147483857" r:id="rId10"/>
    <p:sldLayoutId id="2147483856" r:id="rId11"/>
  </p:sldLayoutIdLst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000" kern="1200" spc="-60">
          <a:solidFill>
            <a:srgbClr val="FFFFFF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orbel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orbel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orbel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orbel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orbel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orbel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orbel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orbel" pitchFamily="34" charset="0"/>
        </a:defRPr>
      </a:lvl9pPr>
    </p:titleStyle>
    <p:bodyStyle>
      <a:lvl1pPr marL="182563" indent="-182563" algn="l" rtl="0" fontAlgn="base">
        <a:lnSpc>
          <a:spcPct val="90000"/>
        </a:lnSpc>
        <a:spcBef>
          <a:spcPts val="12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1900" kern="1200">
          <a:solidFill>
            <a:srgbClr val="595959"/>
          </a:solidFill>
          <a:latin typeface="+mn-lt"/>
          <a:ea typeface="+mn-ea"/>
          <a:cs typeface="+mn-cs"/>
        </a:defRPr>
      </a:lvl1pPr>
      <a:lvl2pPr marL="685800" indent="-182563" algn="l" rtl="0" fontAlgn="base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700" kern="1200">
          <a:solidFill>
            <a:srgbClr val="595959"/>
          </a:solidFill>
          <a:latin typeface="+mn-lt"/>
          <a:ea typeface="+mn-ea"/>
          <a:cs typeface="+mn-cs"/>
        </a:defRPr>
      </a:lvl2pPr>
      <a:lvl3pPr marL="1143000" indent="-182563" algn="l" rtl="0" fontAlgn="base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500" kern="1200">
          <a:solidFill>
            <a:srgbClr val="595959"/>
          </a:solidFill>
          <a:latin typeface="+mn-lt"/>
          <a:ea typeface="+mn-ea"/>
          <a:cs typeface="+mn-cs"/>
        </a:defRPr>
      </a:lvl3pPr>
      <a:lvl4pPr marL="1600200" indent="-182563" algn="l" rtl="0" fontAlgn="base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rgbClr val="595959"/>
          </a:solidFill>
          <a:latin typeface="+mn-lt"/>
          <a:ea typeface="+mn-ea"/>
          <a:cs typeface="+mn-cs"/>
        </a:defRPr>
      </a:lvl4pPr>
      <a:lvl5pPr marL="2057400" indent="-182563" algn="l" rtl="0" fontAlgn="base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fishki.net/2483269-ljudi-chyi-imena-stali-naricatelynymi.html" TargetMode="Externa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fishki.net/2483269-ljudi-chyi-imena-stali-naricatelynymi.html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fishki.net/2483269-ljudi-chyi-imena-stali-naricatelynymi.html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fishki.net/2483269-ljudi-chyi-imena-stali-naricatelynymi.html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fishki.net/2483269-ljudi-chyi-imena-stali-naricatelynymi.html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100000">
              <a:srgbClr val="00B0F0">
                <a:alpha val="87000"/>
                <a:lumMod val="54000"/>
                <a:lumOff val="46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84613" y="1085850"/>
            <a:ext cx="4549775" cy="2430463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606800" y="4768850"/>
            <a:ext cx="4911725" cy="1828800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sz="160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ctr"/>
            <a:endParaRPr lang="ru-RU" sz="160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ctr"/>
            <a:r>
              <a:rPr lang="ru-RU" sz="1600">
                <a:solidFill>
                  <a:srgbClr val="FFFFFF"/>
                </a:solidFill>
                <a:latin typeface="Arial" charset="0"/>
                <a:cs typeface="Arial" charset="0"/>
              </a:rPr>
              <a:t>Составитель: Смелая Мария Ивановна,</a:t>
            </a:r>
          </a:p>
          <a:p>
            <a:pPr algn="ctr"/>
            <a:r>
              <a:rPr lang="ru-RU" sz="1400">
                <a:solidFill>
                  <a:srgbClr val="FFFFFF"/>
                </a:solidFill>
                <a:latin typeface="Arial" charset="0"/>
                <a:cs typeface="Arial" charset="0"/>
              </a:rPr>
              <a:t>воспитатель высшей квалификационной категории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667000" y="1652588"/>
            <a:ext cx="1901825" cy="1828800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667000" y="3622675"/>
            <a:ext cx="1901825" cy="182880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06425" y="1652588"/>
            <a:ext cx="1901825" cy="1828800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06425" y="3622675"/>
            <a:ext cx="1901825" cy="1828800"/>
          </a:xfrm>
          <a:prstGeom prst="rect">
            <a:avLst/>
          </a:prstGeom>
          <a:solidFill>
            <a:schemeClr val="accent3">
              <a:lumMod val="75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20" name="TextBox 7"/>
          <p:cNvSpPr txBox="1">
            <a:spLocks noChangeArrowheads="1"/>
          </p:cNvSpPr>
          <p:nvPr/>
        </p:nvSpPr>
        <p:spPr bwMode="auto">
          <a:xfrm>
            <a:off x="4773613" y="1709738"/>
            <a:ext cx="37560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«Имена, ставшие нарицательными»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02175" y="4125913"/>
            <a:ext cx="2046288" cy="33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endParaRPr lang="ru-RU" sz="1600">
              <a:solidFill>
                <a:srgbClr val="262626"/>
              </a:solidFill>
              <a:latin typeface="Corbe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3200" y="168275"/>
            <a:ext cx="8650288" cy="22225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ru-RU" sz="3200">
                <a:solidFill>
                  <a:srgbClr val="262626"/>
                </a:solidFill>
              </a:rPr>
              <a:t>Чарльз Бойкотт</a:t>
            </a:r>
          </a:p>
          <a:p>
            <a:r>
              <a:rPr lang="ru-RU" sz="1200"/>
              <a:t> работал управляющим у лорда Эрна — ирландского землевладельца. В 1880 году, в рамках борьбы за справедливую арендную плату, право оставаться на земле и право свободной купли земли, Земельная Лига Ирландии отозвала местных работников, необходимых для сбора урожая в имении лорда Эрна. Когда Бойкот начал бороться против этой забастовки, Лига начала кампанию по изоляции Бойкотта в местном обществе. Соседи перестали с ним разговаривать, магазины отказывались обслуживать его, а в церкви люди не садились рядом и не разговаривали с ним. Бойкотт покинул Ирландию 1 декабря того же года. А его имя вошло в большинство языков мира, став синонимом мирного сопротивления и политического протеста. </a:t>
            </a:r>
            <a:br>
              <a:rPr lang="ru-RU" sz="1200"/>
            </a:br>
            <a:r>
              <a:rPr lang="ru-RU" sz="1200"/>
              <a:t/>
            </a:r>
            <a:br>
              <a:rPr lang="ru-RU" sz="1200"/>
            </a:br>
            <a:r>
              <a:rPr lang="ru-RU" sz="1200"/>
              <a:t>Источник: </a:t>
            </a:r>
            <a:r>
              <a:rPr lang="ru-RU" sz="1200">
                <a:hlinkClick r:id="rId2"/>
              </a:rPr>
              <a:t>https://fishki.net/2483269-ljudi-chyi-imena-stali-naricatelynymi.html</a:t>
            </a:r>
            <a:r>
              <a:rPr lang="ru-RU" sz="1200"/>
              <a:t> © Fishki.net </a:t>
            </a:r>
          </a:p>
        </p:txBody>
      </p:sp>
      <p:pic>
        <p:nvPicPr>
          <p:cNvPr id="15363" name="Picture 3" descr="Ð§Ð°ÑÐ»ÑÐ· ÐÐ¾Ð¹ÐºÐ¾ÑÑ Ð¸Ð¼ÐµÐ½Ð° Ð½Ð°ÑÐ¸ÑÐ°ÑÐµÐ»ÑÐ½ÑÐµ, Ð¸ÑÑÐ¾ÑÐ¸Ñ, Ð»ÑÐ´Ð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16038" y="2405063"/>
            <a:ext cx="7620000" cy="4286250"/>
          </a:xfrm>
          <a:prstGeom prst="rect">
            <a:avLst/>
          </a:prstGeom>
          <a:noFill/>
        </p:spPr>
      </p:pic>
      <p:grpSp>
        <p:nvGrpSpPr>
          <p:cNvPr id="15365" name="Группа 9"/>
          <p:cNvGrpSpPr>
            <a:grpSpLocks/>
          </p:cNvGrpSpPr>
          <p:nvPr/>
        </p:nvGrpSpPr>
        <p:grpSpPr bwMode="auto">
          <a:xfrm>
            <a:off x="8367713" y="147638"/>
            <a:ext cx="430212" cy="412750"/>
            <a:chOff x="3650664" y="1818409"/>
            <a:chExt cx="3962403" cy="3799609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5712281" y="1818409"/>
              <a:ext cx="1900786" cy="1826730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712281" y="3791278"/>
              <a:ext cx="1900786" cy="1826740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3650664" y="1818409"/>
              <a:ext cx="1900786" cy="182673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650664" y="3791278"/>
              <a:ext cx="1900786" cy="182674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3625850"/>
            <a:ext cx="3792538" cy="1828800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883025" y="3625850"/>
            <a:ext cx="2860675" cy="182880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57188" y="31750"/>
            <a:ext cx="7977187" cy="191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ru-RU" sz="3600">
                <a:solidFill>
                  <a:srgbClr val="262626"/>
                </a:solidFill>
                <a:latin typeface="Corbel" pitchFamily="34" charset="0"/>
              </a:rPr>
              <a:t>Михаель Шумахер</a:t>
            </a:r>
          </a:p>
          <a:p>
            <a:r>
              <a:rPr lang="ru-RU" sz="1400"/>
              <a:t>известный немецкий гонщик «Формулы-1». Семикратный чемпион мира, двукратный вице-чемпион мира и трижды бронзовый призёр. Благодаря своим многочисленным победам, фамилия Шумахер стала нарицательной, так говорят о людях, которые любят скорость и быструю езду на автомобиле. </a:t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>Источник: </a:t>
            </a:r>
            <a:r>
              <a:rPr lang="ru-RU" sz="1400">
                <a:hlinkClick r:id="rId2"/>
              </a:rPr>
              <a:t>https://fishki.net/2483269-ljudi-chyi-imena-stali-naricatelynymi.html</a:t>
            </a:r>
            <a:r>
              <a:rPr lang="ru-RU" sz="1400"/>
              <a:t> © Fishki.net </a:t>
            </a:r>
          </a:p>
        </p:txBody>
      </p:sp>
      <p:grpSp>
        <p:nvGrpSpPr>
          <p:cNvPr id="21509" name="Группа 9"/>
          <p:cNvGrpSpPr>
            <a:grpSpLocks/>
          </p:cNvGrpSpPr>
          <p:nvPr/>
        </p:nvGrpSpPr>
        <p:grpSpPr bwMode="auto">
          <a:xfrm>
            <a:off x="8367713" y="147638"/>
            <a:ext cx="430212" cy="412750"/>
            <a:chOff x="3650664" y="1818409"/>
            <a:chExt cx="3962403" cy="3799609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5712281" y="1818409"/>
              <a:ext cx="1900786" cy="1826730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712281" y="3791278"/>
              <a:ext cx="1900786" cy="1826740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3650664" y="1818409"/>
              <a:ext cx="1900786" cy="182673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650664" y="3791278"/>
              <a:ext cx="1900786" cy="182674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21515" name="Picture 11" descr="ÐÐ¸ÑÐ°ÑÐ»Ñ Ð¨ÑÐ¼Ð°ÑÐµÑ Ð¸Ð¼ÐµÐ½Ð° Ð½Ð°ÑÐ¸ÑÐ°ÑÐµÐ»ÑÐ½ÑÐµ, Ð¸ÑÑÐ¾ÑÐ¸Ñ, Ð»ÑÐ´Ð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27150" y="2381250"/>
            <a:ext cx="7620000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3625850"/>
            <a:ext cx="3792538" cy="1828800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283325" y="893763"/>
            <a:ext cx="2860675" cy="182880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57188" y="31750"/>
            <a:ext cx="8496300" cy="2493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ru-RU" sz="3200" b="1"/>
              <a:t>Альберт Эйнштейн</a:t>
            </a:r>
            <a:r>
              <a:rPr lang="ru-RU"/>
              <a:t> </a:t>
            </a:r>
          </a:p>
          <a:p>
            <a:r>
              <a:rPr lang="ru-RU" sz="1400"/>
              <a:t>Физик-теоретик, один из основателей современной теоретической физики, лауреат Нобелевской премии по физике 1921 года, общественный деятель-гуманист. Эйнштейн — автор более 300 научных работ по физике, а также около 150 книг и статей в области истории и философии науки, публицистики и др. Он разработал несколько значительных физических теорий, предсказал гравитационные волны и «квантовую телепортацию», предсказал и измерил гиромагнитный эффект Эйнштейна — де Хааза. Для многих фамилия Эйнштейн стала синонимом высокого ума и интеллекта. </a:t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>Источник: </a:t>
            </a:r>
            <a:r>
              <a:rPr lang="ru-RU" sz="1400">
                <a:hlinkClick r:id="rId2"/>
              </a:rPr>
              <a:t>https://fishki.net/2483269-ljudi-chyi-imena-stali-naricatelynymi.html</a:t>
            </a:r>
            <a:r>
              <a:rPr lang="ru-RU" sz="1400"/>
              <a:t> © Fishki.net </a:t>
            </a:r>
          </a:p>
        </p:txBody>
      </p:sp>
      <p:grpSp>
        <p:nvGrpSpPr>
          <p:cNvPr id="20485" name="Группа 9"/>
          <p:cNvGrpSpPr>
            <a:grpSpLocks/>
          </p:cNvGrpSpPr>
          <p:nvPr/>
        </p:nvGrpSpPr>
        <p:grpSpPr bwMode="auto">
          <a:xfrm>
            <a:off x="8367713" y="147638"/>
            <a:ext cx="430212" cy="412750"/>
            <a:chOff x="3650664" y="1818409"/>
            <a:chExt cx="3962403" cy="3799609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5712281" y="1818409"/>
              <a:ext cx="1900786" cy="1826730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712281" y="3791278"/>
              <a:ext cx="1900786" cy="1826740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3650664" y="1818409"/>
              <a:ext cx="1900786" cy="182673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650664" y="3791278"/>
              <a:ext cx="1900786" cy="182674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20491" name="Picture 11" descr="ÐÐ»ÑÐ±ÐµÑÑ Ð­Ð¹Ð½ÑÑÐµÐ¹Ð½ Ð¸Ð¼ÐµÐ½Ð° Ð½Ð°ÑÐ¸ÑÐ°ÑÐµÐ»ÑÐ½ÑÐµ, Ð¸ÑÑÐ¾ÑÐ¸Ñ, Ð»ÑÐ´Ð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39875" y="2498725"/>
            <a:ext cx="7451725" cy="4191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3625850"/>
            <a:ext cx="3792538" cy="1828800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883025" y="3625850"/>
            <a:ext cx="2860675" cy="182880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57188" y="31750"/>
            <a:ext cx="8507412" cy="22812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ru-RU" sz="3200" b="1"/>
              <a:t>Алексей Стаханов</a:t>
            </a:r>
            <a:r>
              <a:rPr lang="ru-RU"/>
              <a:t> </a:t>
            </a:r>
          </a:p>
          <a:p>
            <a:r>
              <a:rPr lang="ru-RU" sz="1400"/>
              <a:t>Шахтер, зачинатель стахановского движения в СССР, Герой Социалистического Труда. Во времена Советского Союза стахановцами называли работников, которые в социалистическом соревновании добивались наивысшей производительности труда, наилучшего использования техники и превышения производственных планов путем преодоления старых технических норм и существующих проектных мощностей. Сегодня слово «стахановец» стало синонимом усердного работника. </a:t>
            </a:r>
            <a:br>
              <a:rPr lang="ru-RU" sz="1400"/>
            </a:br>
            <a:r>
              <a:rPr lang="ru-RU" sz="1400"/>
              <a:t/>
            </a:r>
            <a:br>
              <a:rPr lang="ru-RU" sz="1400"/>
            </a:br>
            <a:r>
              <a:rPr lang="ru-RU" sz="1400"/>
              <a:t>Источник: </a:t>
            </a:r>
            <a:r>
              <a:rPr lang="ru-RU" sz="1400">
                <a:hlinkClick r:id="rId2"/>
              </a:rPr>
              <a:t>https://fishki.net/2483269-ljudi-chyi-imena-stali-naricatelynymi.html</a:t>
            </a:r>
            <a:r>
              <a:rPr lang="ru-RU" sz="1400"/>
              <a:t> © Fishki.net </a:t>
            </a:r>
          </a:p>
        </p:txBody>
      </p:sp>
      <p:grpSp>
        <p:nvGrpSpPr>
          <p:cNvPr id="19461" name="Группа 9"/>
          <p:cNvGrpSpPr>
            <a:grpSpLocks/>
          </p:cNvGrpSpPr>
          <p:nvPr/>
        </p:nvGrpSpPr>
        <p:grpSpPr bwMode="auto">
          <a:xfrm>
            <a:off x="8367713" y="147638"/>
            <a:ext cx="430212" cy="412750"/>
            <a:chOff x="3650664" y="1818409"/>
            <a:chExt cx="3962403" cy="3799609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5712281" y="1818409"/>
              <a:ext cx="1900786" cy="1826730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712281" y="3791278"/>
              <a:ext cx="1900786" cy="1826740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3650664" y="1818409"/>
              <a:ext cx="1900786" cy="182673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650664" y="3791278"/>
              <a:ext cx="1900786" cy="182674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9467" name="Picture 11" descr="ÐÐ»ÐµÐºÑÐµÐ¹ Ð¡ÑÐ°ÑÐ°Ð½Ð¾Ð² Ð¸Ð¼ÐµÐ½Ð° Ð½Ð°ÑÐ¸ÑÐ°ÑÐµÐ»ÑÐ½ÑÐµ, Ð¸ÑÑÐ¾ÑÐ¸Ñ, Ð»ÑÐ´Ð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27150" y="2344738"/>
            <a:ext cx="7620000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3625850"/>
            <a:ext cx="3792538" cy="1828800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883025" y="3625850"/>
            <a:ext cx="2860675" cy="182880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982788" y="1631950"/>
            <a:ext cx="5932487" cy="44243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ru-RU" sz="3200" b="1"/>
              <a:t>Патрик Хулигэн</a:t>
            </a:r>
            <a:r>
              <a:rPr lang="ru-RU" sz="3200"/>
              <a:t> </a:t>
            </a:r>
          </a:p>
          <a:p>
            <a:r>
              <a:rPr lang="ru-RU"/>
              <a:t>Хозяин постоялого двора близ Лондона в конце XVIII в., ирландец по происхождению. Он был таким скандалистом, так досаждал постояльцам и соседям, что скоро «прославился» своим отвратительным, несносным поведением. О нем не раз сообщалось в рапортах полиции Лондона, а его имя стало нарицательным. Сегодня хулиганом называют любого нарушителя общественного порядка, который явно и грубо нарушает общественные нормы поведения и вообще выражает неуважение к обществу. </a:t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>Источник: </a:t>
            </a:r>
            <a:r>
              <a:rPr lang="ru-RU">
                <a:hlinkClick r:id="rId2"/>
              </a:rPr>
              <a:t>https://fishki.net/2483269-ljudi-chyi-imena-stali-naricatelynymi.html</a:t>
            </a:r>
            <a:r>
              <a:rPr lang="ru-RU"/>
              <a:t> © Fishki.net </a:t>
            </a:r>
          </a:p>
        </p:txBody>
      </p:sp>
      <p:grpSp>
        <p:nvGrpSpPr>
          <p:cNvPr id="14340" name="Группа 9"/>
          <p:cNvGrpSpPr>
            <a:grpSpLocks/>
          </p:cNvGrpSpPr>
          <p:nvPr/>
        </p:nvGrpSpPr>
        <p:grpSpPr bwMode="auto">
          <a:xfrm>
            <a:off x="8367713" y="147638"/>
            <a:ext cx="430212" cy="412750"/>
            <a:chOff x="3650664" y="1818409"/>
            <a:chExt cx="3962403" cy="3799609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5712281" y="1818409"/>
              <a:ext cx="1900786" cy="1826730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712281" y="3791278"/>
              <a:ext cx="1900786" cy="1826740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3650664" y="1818409"/>
              <a:ext cx="1900786" cy="182673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650664" y="3791278"/>
              <a:ext cx="1900786" cy="182674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3625850"/>
            <a:ext cx="3792538" cy="1828800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883025" y="3625850"/>
            <a:ext cx="2860675" cy="182880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90500" y="152400"/>
            <a:ext cx="8328025" cy="3406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ru-RU" sz="3200" b="1"/>
              <a:t>                     Иван Сусанин</a:t>
            </a:r>
            <a:r>
              <a:rPr lang="ru-RU"/>
              <a:t> </a:t>
            </a:r>
          </a:p>
          <a:p>
            <a:r>
              <a:rPr lang="ru-RU" sz="1400"/>
              <a:t>Русский национальный герой, крестьянин из села Домнино, прославившийся за спасение Михаила Романова от польско-литовского отряда во время русско-польской войны. Согласно царской грамоте, поздней зимой 1613 года уже наречённый Земским собором царь Михаил Романов и его мать инокиня Марфа жили в своей костромской вотчине, в селе Домнино. Зная об этом, польско-литовский отряд пытался отыскать дорогу к селу, чтобы захватить юного Романова. Недалеко от Домнина они встретили вотчинного старосту Ивана Сусанина и приказали показать дорогу. Сусанин согласился, но повёл их в противоположную сторону, к селу Исупову, а в Домнино послал своего зятя Богдана Собинина с известием о грозящей опасности. За отказ указать верный путь Сусанин был подвергнут жестоким пыткам, но не выдал места убежища царя и был изрублен поляками «в мелкие куски» на Исуповском болоте или в самом Исупове. Сегодня фамилия Сусанин используется как нарицательная для тех, кто сбился с дороги, заблудился, или идёт неверным путём при этом уверен, что идёт правильно. </a:t>
            </a:r>
            <a:br>
              <a:rPr lang="ru-RU" sz="1400"/>
            </a:br>
            <a:endParaRPr lang="ru-RU"/>
          </a:p>
        </p:txBody>
      </p:sp>
      <p:grpSp>
        <p:nvGrpSpPr>
          <p:cNvPr id="22533" name="Группа 9"/>
          <p:cNvGrpSpPr>
            <a:grpSpLocks/>
          </p:cNvGrpSpPr>
          <p:nvPr/>
        </p:nvGrpSpPr>
        <p:grpSpPr bwMode="auto">
          <a:xfrm>
            <a:off x="8367713" y="147638"/>
            <a:ext cx="430212" cy="412750"/>
            <a:chOff x="3650664" y="1818409"/>
            <a:chExt cx="3962403" cy="3799609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5712281" y="1818409"/>
              <a:ext cx="1900786" cy="1826730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712281" y="3791278"/>
              <a:ext cx="1900786" cy="1826740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3650664" y="1818409"/>
              <a:ext cx="1900786" cy="182673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650664" y="3791278"/>
              <a:ext cx="1900786" cy="182674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22540" name="Picture 12" descr="ÐÐ²Ð°Ð½ Ð¡ÑÑÐ°Ð½Ð¸Ð½ Ð¸Ð¼ÐµÐ½Ð° Ð½Ð°ÑÐ¸ÑÐ°ÑÐµÐ»ÑÐ½ÑÐµ, Ð¸ÑÑÐ¾ÑÐ¸Ñ, Ð»ÑÐ´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75" y="3330575"/>
            <a:ext cx="5973763" cy="33607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3625850"/>
            <a:ext cx="3792538" cy="1828800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883025" y="3625850"/>
            <a:ext cx="2860675" cy="182880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3557" name="Группа 9"/>
          <p:cNvGrpSpPr>
            <a:grpSpLocks/>
          </p:cNvGrpSpPr>
          <p:nvPr/>
        </p:nvGrpSpPr>
        <p:grpSpPr bwMode="auto">
          <a:xfrm>
            <a:off x="8367713" y="147638"/>
            <a:ext cx="430212" cy="412750"/>
            <a:chOff x="3650664" y="1818409"/>
            <a:chExt cx="3962403" cy="3799609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5712281" y="1818409"/>
              <a:ext cx="1900786" cy="1826730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712281" y="3791278"/>
              <a:ext cx="1900786" cy="1826740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3650664" y="1818409"/>
              <a:ext cx="1900786" cy="182673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650664" y="3791278"/>
              <a:ext cx="1900786" cy="182674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3625850"/>
            <a:ext cx="3792538" cy="1828800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883025" y="3625850"/>
            <a:ext cx="2860675" cy="182880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57188" y="31750"/>
            <a:ext cx="8507412" cy="304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endParaRPr lang="ru-RU" sz="1400"/>
          </a:p>
        </p:txBody>
      </p:sp>
      <p:grpSp>
        <p:nvGrpSpPr>
          <p:cNvPr id="24581" name="Группа 9"/>
          <p:cNvGrpSpPr>
            <a:grpSpLocks/>
          </p:cNvGrpSpPr>
          <p:nvPr/>
        </p:nvGrpSpPr>
        <p:grpSpPr bwMode="auto">
          <a:xfrm>
            <a:off x="8367713" y="147638"/>
            <a:ext cx="430212" cy="412750"/>
            <a:chOff x="3650664" y="1818409"/>
            <a:chExt cx="3962403" cy="3799609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5712281" y="1818409"/>
              <a:ext cx="1900786" cy="1826730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712281" y="3791278"/>
              <a:ext cx="1900786" cy="1826740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3650664" y="1818409"/>
              <a:ext cx="1900786" cy="182673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650664" y="3791278"/>
              <a:ext cx="1900786" cy="182674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Рама">
  <a:themeElements>
    <a:clrScheme name="Рама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Рама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Рама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TC103457475[[fn=Рамка]]</Template>
  <TotalTime>309</TotalTime>
  <Words>507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Corbel</vt:lpstr>
      <vt:lpstr>Arial</vt:lpstr>
      <vt:lpstr>Wingdings 2</vt:lpstr>
      <vt:lpstr>Calibri</vt:lpstr>
      <vt:lpstr>Рама</vt:lpstr>
      <vt:lpstr>Рама</vt:lpstr>
      <vt:lpstr>Рама</vt:lpstr>
      <vt:lpstr>Рама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ADMIN</cp:lastModifiedBy>
  <cp:revision>4</cp:revision>
  <dcterms:created xsi:type="dcterms:W3CDTF">2012-12-16T11:43:21Z</dcterms:created>
  <dcterms:modified xsi:type="dcterms:W3CDTF">2018-06-06T12:10:38Z</dcterms:modified>
</cp:coreProperties>
</file>