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84" r:id="rId2"/>
    <p:sldId id="258" r:id="rId3"/>
    <p:sldId id="296" r:id="rId4"/>
    <p:sldId id="285" r:id="rId5"/>
    <p:sldId id="297" r:id="rId6"/>
    <p:sldId id="298" r:id="rId7"/>
    <p:sldId id="306" r:id="rId8"/>
    <p:sldId id="299" r:id="rId9"/>
    <p:sldId id="300" r:id="rId10"/>
    <p:sldId id="286" r:id="rId11"/>
    <p:sldId id="313" r:id="rId12"/>
    <p:sldId id="307" r:id="rId13"/>
    <p:sldId id="311" r:id="rId14"/>
    <p:sldId id="312" r:id="rId15"/>
    <p:sldId id="314" r:id="rId16"/>
    <p:sldId id="315" r:id="rId17"/>
    <p:sldId id="308" r:id="rId18"/>
    <p:sldId id="303" r:id="rId19"/>
    <p:sldId id="290" r:id="rId20"/>
    <p:sldId id="291" r:id="rId21"/>
    <p:sldId id="294" r:id="rId22"/>
    <p:sldId id="29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2CDCBE-985A-4B32-9299-3880C1DB0A88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042D85-04D1-4D9F-925D-A75E22FEAC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870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42D85-04D1-4D9F-925D-A75E22FEAC31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506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B940-AFE7-4DBC-8782-5C4F07B822FA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4371F-B107-47E0-84FE-BA7B451B6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B940-AFE7-4DBC-8782-5C4F07B822FA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4371F-B107-47E0-84FE-BA7B451B6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B940-AFE7-4DBC-8782-5C4F07B822FA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4371F-B107-47E0-84FE-BA7B451B6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B940-AFE7-4DBC-8782-5C4F07B822FA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4371F-B107-47E0-84FE-BA7B451B6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B940-AFE7-4DBC-8782-5C4F07B822FA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4371F-B107-47E0-84FE-BA7B451B6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B940-AFE7-4DBC-8782-5C4F07B822FA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4371F-B107-47E0-84FE-BA7B451B6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B940-AFE7-4DBC-8782-5C4F07B822FA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4371F-B107-47E0-84FE-BA7B451B6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B940-AFE7-4DBC-8782-5C4F07B822FA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4371F-B107-47E0-84FE-BA7B451B6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B940-AFE7-4DBC-8782-5C4F07B822FA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4371F-B107-47E0-84FE-BA7B451B6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B940-AFE7-4DBC-8782-5C4F07B822FA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4371F-B107-47E0-84FE-BA7B451B6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B940-AFE7-4DBC-8782-5C4F07B822FA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4371F-B107-47E0-84FE-BA7B451B6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BB940-AFE7-4DBC-8782-5C4F07B822FA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4371F-B107-47E0-84FE-BA7B451B6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08520" y="2557646"/>
            <a:ext cx="935346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 образовательной области</a:t>
            </a:r>
          </a:p>
          <a:p>
            <a:pPr algn="ctr"/>
            <a:r>
              <a:rPr lang="ru-RU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«Речевое развитие»</a:t>
            </a:r>
            <a:endParaRPr lang="ru-RU" sz="4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43847" y="1196752"/>
            <a:ext cx="42487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Деловая игра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39295" y="5805264"/>
            <a:ext cx="42191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МДОБУ детский сад №3 «Чебурашка»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999" y="906648"/>
            <a:ext cx="1090613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149626"/>
            <a:ext cx="17621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360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77809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340767"/>
            <a:ext cx="7886110" cy="40820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u="sng" dirty="0"/>
              <a:t>Подберите к существительным прилагательные, так, чтобы не было ни одного повтора.</a:t>
            </a:r>
            <a:endParaRPr lang="ru-RU" dirty="0"/>
          </a:p>
          <a:p>
            <a:pPr marL="0" indent="0">
              <a:spcBef>
                <a:spcPts val="0"/>
              </a:spcBef>
              <a:buNone/>
            </a:pPr>
            <a:r>
              <a:rPr lang="ru-RU" sz="3600" b="1" i="1" dirty="0" smtClean="0">
                <a:solidFill>
                  <a:srgbClr val="008000"/>
                </a:solidFill>
              </a:rPr>
              <a:t>Например: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600" b="1" i="1" dirty="0" smtClean="0">
                <a:solidFill>
                  <a:srgbClr val="008000"/>
                </a:solidFill>
              </a:rPr>
              <a:t>мяч </a:t>
            </a:r>
            <a:r>
              <a:rPr lang="ru-RU" sz="3600" b="1" i="1" dirty="0">
                <a:solidFill>
                  <a:srgbClr val="008000"/>
                </a:solidFill>
              </a:rPr>
              <a:t>– круглый; стол – деревянный.</a:t>
            </a:r>
            <a:endParaRPr lang="ru-RU" sz="3600" b="1" dirty="0">
              <a:solidFill>
                <a:srgbClr val="00800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b="1" i="1" dirty="0" smtClean="0"/>
              <a:t>(</a:t>
            </a:r>
            <a:r>
              <a:rPr lang="ru-RU" b="1" i="1" dirty="0"/>
              <a:t>на выполнение 3 минуты)</a:t>
            </a:r>
            <a:endParaRPr lang="ru-RU" b="1" dirty="0"/>
          </a:p>
          <a:p>
            <a:pPr marL="514350" indent="-514350">
              <a:spcBef>
                <a:spcPts val="0"/>
              </a:spcBef>
              <a:buNone/>
            </a:pPr>
            <a:endParaRPr lang="ru-RU" sz="3500" b="1" dirty="0" smtClean="0"/>
          </a:p>
          <a:p>
            <a:pPr marL="0" indent="0">
              <a:buNone/>
            </a:pPr>
            <a:endParaRPr lang="ru-RU" sz="3500" b="1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1716" y="116632"/>
            <a:ext cx="794057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/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адание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 «Прилагательные ассоциации»</a:t>
            </a:r>
            <a:endParaRPr lang="ru-RU" sz="3200" b="1" cap="none" spc="0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958" y="4293096"/>
            <a:ext cx="2576041" cy="2564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26998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77809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340767"/>
            <a:ext cx="7886110" cy="40820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008000"/>
                </a:solidFill>
              </a:rPr>
              <a:t>Игра </a:t>
            </a:r>
            <a:r>
              <a:rPr lang="ru-RU" sz="3600" b="1" i="1" dirty="0">
                <a:solidFill>
                  <a:srgbClr val="008000"/>
                </a:solidFill>
              </a:rPr>
              <a:t>«Угадай героя сказки»</a:t>
            </a:r>
            <a:r>
              <a:rPr lang="ru-RU" sz="3600" b="1" dirty="0">
                <a:solidFill>
                  <a:srgbClr val="008000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Вам предложено взять карточку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изображением сказочного персонажа и с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помощью мимики и жестов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изобразить его. Зрители должны отгадать этого персонажа.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500" b="1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01134" y="116632"/>
            <a:ext cx="634173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/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Театральная пауза «Пантомима»</a:t>
            </a:r>
            <a:endParaRPr lang="ru-RU" sz="3200" b="1" cap="none" spc="0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958" y="4869160"/>
            <a:ext cx="2576041" cy="1988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85754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77809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448171"/>
            <a:ext cx="7958118" cy="54006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Поставьте правильное ударение в следующих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словах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на выполнение 3 минуты)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6901" y="116632"/>
            <a:ext cx="84902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/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адание 6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«Поставьте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ударение»</a:t>
            </a:r>
            <a:endParaRPr lang="ru-RU" sz="3200" b="1" cap="none" spc="0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180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77809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124745"/>
            <a:ext cx="7958118" cy="57240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5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Команда «Дружба»</a:t>
            </a:r>
            <a:endParaRPr lang="ru-RU" sz="35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вруч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вичий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крас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вее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рак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шка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облегч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зак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порить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кладов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килом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тр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оборвал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осв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домить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рты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рпать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цыг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св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кла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нефтепров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асимметр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балов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рмен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шевый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катал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жалюз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опт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вый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танц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вщица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сл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вовый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прируч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 smtClean="0">
                <a:latin typeface="Times New Roman" pitchFamily="18" charset="0"/>
                <a:cs typeface="Times New Roman" pitchFamily="18" charset="0"/>
              </a:rPr>
              <a:t>крем</a:t>
            </a:r>
            <a:r>
              <a:rPr lang="ru-RU" sz="3500" b="1" i="1" dirty="0" err="1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500" i="1" dirty="0" err="1" smtClean="0">
                <a:latin typeface="Times New Roman" pitchFamily="18" charset="0"/>
                <a:cs typeface="Times New Roman" pitchFamily="18" charset="0"/>
              </a:rPr>
              <a:t>нь</a:t>
            </a:r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 smtClean="0">
                <a:latin typeface="Times New Roman" pitchFamily="18" charset="0"/>
                <a:cs typeface="Times New Roman" pitchFamily="18" charset="0"/>
              </a:rPr>
              <a:t>дешев</a:t>
            </a:r>
            <a:r>
              <a:rPr lang="ru-RU" sz="3500" b="1" i="1" dirty="0" err="1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500" i="1" dirty="0" err="1" smtClean="0">
                <a:latin typeface="Times New Roman" pitchFamily="18" charset="0"/>
                <a:cs typeface="Times New Roman" pitchFamily="18" charset="0"/>
              </a:rPr>
              <a:t>зна</a:t>
            </a:r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 smtClean="0">
                <a:latin typeface="Times New Roman" pitchFamily="18" charset="0"/>
                <a:cs typeface="Times New Roman" pitchFamily="18" charset="0"/>
              </a:rPr>
              <a:t>цеп</a:t>
            </a:r>
            <a:r>
              <a:rPr lang="ru-RU" sz="3500" b="1" i="1" dirty="0" err="1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500" i="1" dirty="0" err="1" smtClean="0">
                <a:latin typeface="Times New Roman" pitchFamily="18" charset="0"/>
                <a:cs typeface="Times New Roman" pitchFamily="18" charset="0"/>
              </a:rPr>
              <a:t>чка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ободр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 smtClean="0">
                <a:latin typeface="Times New Roman" pitchFamily="18" charset="0"/>
                <a:cs typeface="Times New Roman" pitchFamily="18" charset="0"/>
              </a:rPr>
              <a:t>нам</a:t>
            </a:r>
            <a:r>
              <a:rPr lang="ru-RU" sz="3500" b="1" i="1" dirty="0" err="1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500" i="1" dirty="0" err="1" smtClean="0">
                <a:latin typeface="Times New Roman" pitchFamily="18" charset="0"/>
                <a:cs typeface="Times New Roman" pitchFamily="18" charset="0"/>
              </a:rPr>
              <a:t>рение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сосредот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чение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5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6901" y="116632"/>
            <a:ext cx="84902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/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адание 6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«Поставьте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ударение»</a:t>
            </a:r>
            <a:endParaRPr lang="ru-RU" sz="3200" b="1" cap="none" spc="0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2998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77809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980729"/>
            <a:ext cx="7958118" cy="58680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5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Команда «</a:t>
            </a:r>
            <a:r>
              <a:rPr lang="ru-RU" sz="3500" b="1" dirty="0" err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Знайки</a:t>
            </a:r>
            <a:r>
              <a:rPr lang="ru-RU" sz="35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5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звон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углуб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ход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тайство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запл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сневеть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запломбиров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флюрогр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фия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дрем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диспанс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укра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нский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мусоропров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заус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ница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кварт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догов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ср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дства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фля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ув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домить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обесп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чение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нты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включ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тчас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щав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ль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сир</a:t>
            </a:r>
            <a:r>
              <a:rPr lang="ru-RU" sz="3500" b="1" i="1" dirty="0" err="1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500" i="1" dirty="0" err="1">
                <a:latin typeface="Times New Roman" pitchFamily="18" charset="0"/>
                <a:cs typeface="Times New Roman" pitchFamily="18" charset="0"/>
              </a:rPr>
              <a:t>ты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 smtClean="0">
                <a:latin typeface="Times New Roman" pitchFamily="18" charset="0"/>
                <a:cs typeface="Times New Roman" pitchFamily="18" charset="0"/>
              </a:rPr>
              <a:t>цем</a:t>
            </a:r>
            <a:r>
              <a:rPr lang="ru-RU" sz="3500" b="1" i="1" dirty="0" err="1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500" i="1" dirty="0" err="1" smtClean="0">
                <a:latin typeface="Times New Roman" pitchFamily="18" charset="0"/>
                <a:cs typeface="Times New Roman" pitchFamily="18" charset="0"/>
              </a:rPr>
              <a:t>нт,прИбыл,эксп</a:t>
            </a:r>
            <a:r>
              <a:rPr lang="ru-RU" sz="3500" b="1" i="1" dirty="0" err="1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500" i="1" dirty="0" err="1" smtClean="0">
                <a:latin typeface="Times New Roman" pitchFamily="18" charset="0"/>
                <a:cs typeface="Times New Roman" pitchFamily="18" charset="0"/>
              </a:rPr>
              <a:t>рт,плодонос</a:t>
            </a:r>
            <a:r>
              <a:rPr lang="ru-RU" sz="3500" b="1" i="1" dirty="0" err="1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500" i="1" dirty="0" err="1" smtClean="0">
                <a:latin typeface="Times New Roman" pitchFamily="18" charset="0"/>
                <a:cs typeface="Times New Roman" pitchFamily="18" charset="0"/>
              </a:rPr>
              <a:t>ть,моза</a:t>
            </a:r>
            <a:r>
              <a:rPr lang="ru-RU" sz="3500" b="1" i="1" dirty="0" err="1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500" i="1" dirty="0" err="1" smtClean="0">
                <a:latin typeface="Times New Roman" pitchFamily="18" charset="0"/>
                <a:cs typeface="Times New Roman" pitchFamily="18" charset="0"/>
              </a:rPr>
              <a:t>чный,зав</a:t>
            </a:r>
            <a:r>
              <a:rPr lang="ru-RU" sz="3500" b="1" i="1" dirty="0" err="1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500" i="1" dirty="0" err="1" smtClean="0">
                <a:latin typeface="Times New Roman" pitchFamily="18" charset="0"/>
                <a:cs typeface="Times New Roman" pitchFamily="18" charset="0"/>
              </a:rPr>
              <a:t>дно,дос</a:t>
            </a:r>
            <a:r>
              <a:rPr lang="ru-RU" sz="3500" b="1" i="1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500" i="1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500" b="1" i="1" dirty="0">
                <a:latin typeface="Times New Roman" pitchFamily="18" charset="0"/>
                <a:cs typeface="Times New Roman" pitchFamily="18" charset="0"/>
              </a:rPr>
              <a:t> О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жил</a:t>
            </a:r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i="1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500" b="1" i="1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500" i="1" dirty="0" err="1" smtClean="0">
                <a:latin typeface="Times New Roman" pitchFamily="18" charset="0"/>
                <a:cs typeface="Times New Roman" pitchFamily="18" charset="0"/>
              </a:rPr>
              <a:t>чатый</a:t>
            </a:r>
            <a:r>
              <a:rPr lang="ru-RU" sz="3500" i="1" dirty="0">
                <a:latin typeface="Times New Roman" pitchFamily="18" charset="0"/>
                <a:cs typeface="Times New Roman" pitchFamily="18" charset="0"/>
              </a:rPr>
              <a:t>,.</a:t>
            </a:r>
            <a:endParaRPr lang="ru-RU" sz="35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6901" y="116632"/>
            <a:ext cx="84902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/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адание 6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«Поставьте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ударение»</a:t>
            </a:r>
            <a:endParaRPr lang="ru-RU" sz="3200" b="1" cap="none" spc="0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9271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77809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563181"/>
            <a:ext cx="7958118" cy="4890155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команды «Дружба»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 выполнение 3 минуты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spcBef>
                <a:spcPts val="0"/>
              </a:spcBef>
              <a:buNone/>
            </a:pP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антонимов</a:t>
            </a:r>
            <a:endParaRPr lang="ru-RU" sz="2400" b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предложенных слов составьте </a:t>
            </a:r>
            <a:r>
              <a:rPr lang="ru-RU" sz="24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антонимические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  <a:r>
              <a:rPr lang="ru-RU" sz="24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включив в них слова противоположные </a:t>
            </a:r>
            <a:r>
              <a:rPr lang="ru-RU" sz="24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смыслу.</a:t>
            </a:r>
            <a:endParaRPr lang="ru-RU" sz="2400" b="1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spcBef>
                <a:spcPts val="0"/>
              </a:spcBef>
              <a:buAutoNum type="arabicPeriod"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Правдивый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2. Экспорт. 3. Микро. 4. Авангард. 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Небрежный. 6. Честный 7. Импорт. 8. Рыхлый. 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Стремительный. 10. Тощий. 11. Неряшливый. 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Объективный. 13. Макро. 14. Старательный. 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Плотный. 16. Прозрачный.17. Арьергард. 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Упитанный. 19. Опрятный. 20. Субъективный. 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Медленный.22. Лживый. 23. Лживый. 24. Мутный. </a:t>
            </a: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500" b="1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49270" y="116632"/>
            <a:ext cx="752718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«Подбор 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антонимов,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синонимов»</a:t>
            </a:r>
            <a:endParaRPr lang="ru-RU" sz="3600" b="1" cap="none" spc="0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1268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77809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563181"/>
            <a:ext cx="7958118" cy="4890155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anose="02020603050405020304" pitchFamily="18" charset="0"/>
              </a:rPr>
              <a:t>Для команды «</a:t>
            </a:r>
            <a:r>
              <a:rPr lang="ru-RU" sz="2400" b="1" dirty="0" err="1" smtClean="0">
                <a:latin typeface="Times New Roman" pitchFamily="18" charset="0"/>
                <a:cs typeface="Times New Roman" panose="02020603050405020304" pitchFamily="18" charset="0"/>
              </a:rPr>
              <a:t>Знайки</a:t>
            </a:r>
            <a:r>
              <a:rPr lang="ru-RU" sz="2400" b="1" dirty="0" smtClean="0">
                <a:latin typeface="Times New Roman" pitchFamily="18" charset="0"/>
                <a:cs typeface="Times New Roman" panose="02020603050405020304" pitchFamily="18" charset="0"/>
              </a:rPr>
              <a:t>» </a:t>
            </a:r>
            <a:r>
              <a:rPr lang="ru-RU" sz="2400" b="1" dirty="0">
                <a:latin typeface="Times New Roman" pitchFamily="18" charset="0"/>
                <a:cs typeface="Times New Roman" panose="02020603050405020304" pitchFamily="18" charset="0"/>
              </a:rPr>
              <a:t>(на выполнение 3 минуты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Подбор синонимов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Из данных слов составьте синонимические группы, включив в них близкие по смыслу слова.</a:t>
            </a:r>
            <a:endParaRPr lang="ru-RU" sz="24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spcBef>
                <a:spcPts val="0"/>
              </a:spcBef>
              <a:buAutoNum type="arabicPeriod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Властелин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. 2. Быстрый. 3. Материк. 4. Воля.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. Портьера. 6. Владыка. 7. Истинный. 8. Свобода.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. Континент. 10. Властитель. 11. Наготове.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. Подлинный. 13. Независимость. 14. Занавеска.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. Повелитель. 16. Штора.17. Стремительный.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. Начеку. 19. Настоящий. 20. Гардина. 21. Господин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. Действительный. 23. Настороже. 24. Скорый.</a:t>
            </a: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500" b="1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49270" y="116632"/>
            <a:ext cx="752718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«Подбор 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антонимов,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синонимов»</a:t>
            </a:r>
            <a:endParaRPr lang="ru-RU" sz="3600" b="1" cap="none" spc="0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4375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77809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92814" y="1340767"/>
            <a:ext cx="8136904" cy="4082099"/>
          </a:xfrm>
        </p:spPr>
        <p:txBody>
          <a:bodyPr>
            <a:normAutofit/>
          </a:bodyPr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Нужно нарисовать пословицу так, чтобы противоположная команда смогла ее «прочитать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None/>
            </a:pP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3600" dirty="0" smtClean="0"/>
              <a:t>.</a:t>
            </a:r>
            <a:endParaRPr lang="ru-RU" sz="3500" b="1" dirty="0" smtClean="0"/>
          </a:p>
          <a:p>
            <a:pPr marL="0" indent="0">
              <a:buNone/>
            </a:pPr>
            <a:endParaRPr lang="ru-RU" sz="3500" b="1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09304" y="116632"/>
            <a:ext cx="612539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/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адание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«Отгадай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пословицу»</a:t>
            </a:r>
            <a:endParaRPr lang="ru-RU" sz="3200" b="1" cap="none" spc="0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958" y="3401616"/>
            <a:ext cx="2576041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43266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77809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92814" y="1340767"/>
            <a:ext cx="8136904" cy="4082099"/>
          </a:xfrm>
        </p:spPr>
        <p:txBody>
          <a:bodyPr>
            <a:normAutofit/>
          </a:bodyPr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страха глаза велики».</a:t>
            </a:r>
          </a:p>
          <a:p>
            <a:pPr marL="0" lvl="0" indent="0" algn="ctr">
              <a:lnSpc>
                <a:spcPct val="150000"/>
              </a:lnSpc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За двумя зайцами погонишься, ни одного не поймаешь».</a:t>
            </a:r>
          </a:p>
          <a:p>
            <a:pPr marL="514350" indent="-514350">
              <a:buNone/>
            </a:pP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ru-RU" sz="3500" b="1" dirty="0" smtClean="0"/>
          </a:p>
          <a:p>
            <a:pPr marL="0" indent="0">
              <a:buNone/>
            </a:pPr>
            <a:endParaRPr lang="ru-RU" sz="3500" b="1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37782" y="116632"/>
            <a:ext cx="506844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«Отгаданные пословицы»</a:t>
            </a:r>
            <a:endParaRPr lang="ru-RU" sz="3200" b="1" cap="none" spc="0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207" y="3789040"/>
            <a:ext cx="1835150" cy="288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33734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543824" cy="77809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8486" y="1193851"/>
            <a:ext cx="8136904" cy="3230885"/>
          </a:xfrm>
        </p:spPr>
        <p:txBody>
          <a:bodyPr>
            <a:normAutofit fontScale="25000" lnSpcReduction="20000"/>
          </a:bodyPr>
          <a:lstStyle/>
          <a:p>
            <a:pPr marL="0" indent="0" fontAlgn="base">
              <a:buNone/>
            </a:pPr>
            <a:endParaRPr lang="ru-RU" sz="8000" b="1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endParaRPr lang="ru-RU" sz="8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8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7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7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минуты </a:t>
            </a:r>
            <a:r>
              <a:rPr lang="ru-RU" sz="17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должны </a:t>
            </a:r>
            <a:r>
              <a:rPr lang="ru-RU" sz="17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ответить на предложенные вопросы.</a:t>
            </a:r>
          </a:p>
          <a:p>
            <a:pPr marL="0" indent="0" algn="ctr">
              <a:buNone/>
            </a:pPr>
            <a:endParaRPr lang="ru-RU" sz="17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11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80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None/>
            </a:pP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None/>
            </a:pPr>
            <a:endParaRPr lang="ru-RU" sz="3600" dirty="0"/>
          </a:p>
          <a:p>
            <a:pPr marL="514350" indent="-514350">
              <a:buNone/>
            </a:pPr>
            <a:r>
              <a:rPr lang="ru-RU" sz="3600" dirty="0" smtClean="0"/>
              <a:t>.</a:t>
            </a:r>
            <a:endParaRPr lang="ru-RU" sz="3500" b="1" dirty="0" smtClean="0"/>
          </a:p>
          <a:p>
            <a:pPr marL="0" indent="0">
              <a:buNone/>
            </a:pPr>
            <a:endParaRPr lang="ru-RU" sz="3500" b="1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193851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ru-RU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3" descr="C:\Users\Admin\Desktop\383422_s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77" y="4772401"/>
            <a:ext cx="1842120" cy="1680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09877" y="0"/>
            <a:ext cx="843412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какому виду устного народного творчества это относится?»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89" r="1708"/>
          <a:stretch/>
        </p:blipFill>
        <p:spPr bwMode="auto">
          <a:xfrm>
            <a:off x="6444208" y="4424736"/>
            <a:ext cx="2542628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60130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03514" y="1556792"/>
            <a:ext cx="8136904" cy="2304256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совершенствование профессиональной компетенции педагогов в вопросах речевого развития дошкольников. </a:t>
            </a:r>
          </a:p>
          <a:p>
            <a:pPr marL="514350" indent="-514350">
              <a:buNone/>
            </a:pPr>
            <a:endParaRPr lang="ru-RU" sz="3600" dirty="0"/>
          </a:p>
          <a:p>
            <a:pPr marL="514350" indent="-514350">
              <a:buNone/>
            </a:pPr>
            <a:endParaRPr lang="ru-RU" sz="3500" b="1" dirty="0" smtClean="0"/>
          </a:p>
          <a:p>
            <a:pPr marL="0" indent="0">
              <a:buNone/>
            </a:pPr>
            <a:endParaRPr lang="ru-RU" sz="3500" b="1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437112"/>
            <a:ext cx="2670175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543824" cy="77809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0198" y="1412776"/>
            <a:ext cx="8136904" cy="4082099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80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За 1 минуту участники должны сочинить </a:t>
            </a:r>
            <a:r>
              <a:rPr lang="ru-RU" sz="80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 </a:t>
            </a:r>
            <a:r>
              <a:rPr lang="ru-RU" sz="80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дописать </a:t>
            </a:r>
            <a:r>
              <a:rPr lang="ru-RU" sz="80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строчки в </a:t>
            </a:r>
            <a:r>
              <a:rPr lang="ru-RU" sz="80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четверостишие</a:t>
            </a:r>
            <a:r>
              <a:rPr lang="ru-RU" sz="80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</a:t>
            </a:r>
            <a:endParaRPr lang="ru-RU" sz="80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80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None/>
            </a:pP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None/>
            </a:pPr>
            <a:endParaRPr lang="ru-RU" sz="3600" dirty="0"/>
          </a:p>
          <a:p>
            <a:pPr marL="514350" indent="-514350">
              <a:buNone/>
            </a:pPr>
            <a:r>
              <a:rPr lang="ru-RU" sz="3600" dirty="0" smtClean="0"/>
              <a:t>.</a:t>
            </a:r>
            <a:endParaRPr lang="ru-RU" sz="3500" b="1" dirty="0" smtClean="0"/>
          </a:p>
          <a:p>
            <a:pPr marL="0" indent="0">
              <a:buNone/>
            </a:pPr>
            <a:endParaRPr lang="ru-RU" sz="3500" b="1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193851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ru-RU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3" descr="C:\Users\Admin\Desktop\383422_s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573" y="4899859"/>
            <a:ext cx="1842120" cy="1680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59632" y="188640"/>
            <a:ext cx="763284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Задание 9 «Допиши две строчки»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276" y="3140968"/>
            <a:ext cx="2140164" cy="1928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98789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543824" cy="77809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7096" y="1988840"/>
            <a:ext cx="8136904" cy="4082099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ru-RU" sz="8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8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8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80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80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None/>
            </a:pP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None/>
            </a:pPr>
            <a:endParaRPr lang="ru-RU" sz="3600" dirty="0"/>
          </a:p>
          <a:p>
            <a:pPr marL="514350" indent="-514350">
              <a:buNone/>
            </a:pPr>
            <a:r>
              <a:rPr lang="ru-RU" sz="3600" dirty="0" smtClean="0"/>
              <a:t>.</a:t>
            </a:r>
            <a:endParaRPr lang="ru-RU" sz="3500" b="1" dirty="0" smtClean="0"/>
          </a:p>
          <a:p>
            <a:pPr marL="0" indent="0">
              <a:buNone/>
            </a:pPr>
            <a:endParaRPr lang="ru-RU" sz="3500" b="1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193851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ru-RU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188640"/>
            <a:ext cx="763284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Рефлексия «Солнышко»</a:t>
            </a:r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93851"/>
            <a:ext cx="5760640" cy="461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98789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187624" y="1915032"/>
            <a:ext cx="737746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 за  игру!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2" descr="C:\Users\Admin\Desktop\35745817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645024"/>
            <a:ext cx="2661270" cy="266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58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77809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03514" y="1556792"/>
            <a:ext cx="8136904" cy="3829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1.</a:t>
            </a:r>
            <a:r>
              <a:rPr lang="ru-RU" sz="2400" dirty="0"/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Уточнить знания и умения педагогов в области речевого развития дошкольников.</a:t>
            </a:r>
          </a:p>
          <a:p>
            <a:pPr marL="0" indent="0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2. 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Активизировать знания педагогов о методах, приемах и средствах развития речи дошкольников.</a:t>
            </a:r>
          </a:p>
          <a:p>
            <a:pPr marL="0" indent="0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3. 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Повысить компетентность педагогов в области речевого развития дошкольников.</a:t>
            </a:r>
          </a:p>
          <a:p>
            <a:pPr marL="0" indent="0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4. 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Развивать коммуникативные качества педагогов, умение работать в коллективе.</a:t>
            </a:r>
          </a:p>
          <a:p>
            <a:pPr marL="514350" indent="-514350">
              <a:buNone/>
            </a:pPr>
            <a:endParaRPr lang="ru-RU" sz="3600" dirty="0"/>
          </a:p>
          <a:p>
            <a:pPr marL="514350" indent="-514350">
              <a:buNone/>
            </a:pPr>
            <a:endParaRPr lang="ru-RU" sz="3500" b="1" dirty="0" smtClean="0"/>
          </a:p>
          <a:p>
            <a:pPr marL="0" indent="0">
              <a:buNone/>
            </a:pPr>
            <a:endParaRPr lang="ru-RU" sz="3500" b="1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" name="Picture 8" descr="i?id=8d38f51d8e46f515e8eed0a87ab06749-141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5410" y="4365103"/>
            <a:ext cx="2092154" cy="2127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C:\Users\Admin\Desktop\383422_s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924598"/>
            <a:ext cx="1929172" cy="176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412356" y="116632"/>
            <a:ext cx="231928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/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4800" b="1" cap="none" spc="0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4510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77809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03514" y="2060848"/>
            <a:ext cx="8136904" cy="3325032"/>
          </a:xfrm>
        </p:spPr>
        <p:txBody>
          <a:bodyPr>
            <a:normAutofit/>
          </a:bodyPr>
          <a:lstStyle/>
          <a:p>
            <a:pPr marL="514350" indent="-514350" algn="ctr">
              <a:buNone/>
            </a:pP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Приветствие команд не более 1 минуты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None/>
            </a:pPr>
            <a:endParaRPr lang="ru-RU" sz="3500" b="1" dirty="0" smtClean="0"/>
          </a:p>
          <a:p>
            <a:pPr marL="0" indent="0">
              <a:buNone/>
            </a:pPr>
            <a:endParaRPr lang="ru-RU" sz="3500" b="1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7411" name="Picture 3" descr="C:\Users\Admin\Desktop\383422_s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941168"/>
            <a:ext cx="1842120" cy="1680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974156" y="116632"/>
            <a:ext cx="777430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/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задание «Приветствие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800" b="1" cap="none" spc="0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0881" y="4316413"/>
            <a:ext cx="3571875" cy="254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55199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77809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03514" y="947629"/>
            <a:ext cx="8136904" cy="4438251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endParaRPr lang="ru-RU" sz="3500" b="1" dirty="0" smtClean="0"/>
          </a:p>
          <a:p>
            <a:pPr marL="0" indent="0">
              <a:buNone/>
            </a:pPr>
            <a:endParaRPr lang="ru-RU" sz="3500" b="1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116632"/>
            <a:ext cx="7920880" cy="69249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 «Разминка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 fontAlgn="base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(Литературная страница)</a:t>
            </a:r>
          </a:p>
          <a:p>
            <a:pPr algn="ctr" fontAlgn="base"/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ru-RU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dirty="0"/>
              <a:t>Каждый из участников команды </a:t>
            </a:r>
            <a:r>
              <a:rPr lang="ru-RU" sz="4800" dirty="0" smtClean="0"/>
              <a:t>берёт </a:t>
            </a:r>
            <a:r>
              <a:rPr lang="ru-RU" sz="4800" dirty="0"/>
              <a:t>карточку с вопросом и отвечает на него.</a:t>
            </a:r>
          </a:p>
          <a:p>
            <a:pPr algn="ctr" fontAlgn="base"/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каждый правильный ответ 1 балл)</a:t>
            </a:r>
          </a:p>
          <a:p>
            <a:endParaRPr lang="ru-RU" sz="48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ru-RU" sz="2800" b="1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ru-RU" sz="4800" b="1" cap="none" spc="0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4129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77809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03514" y="1556792"/>
            <a:ext cx="8136904" cy="38290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/>
              <a:t>Перечислите основные задачи по развитию речи детей дошкольного </a:t>
            </a:r>
            <a:r>
              <a:rPr lang="ru-RU" sz="4800" b="1" dirty="0" smtClean="0"/>
              <a:t>возраста</a:t>
            </a:r>
            <a:endParaRPr lang="ru-RU" sz="2400" dirty="0"/>
          </a:p>
          <a:p>
            <a:pPr marL="0" indent="0"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(на выполнение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 минуты)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None/>
            </a:pPr>
            <a:endParaRPr lang="ru-RU" sz="3600" dirty="0"/>
          </a:p>
          <a:p>
            <a:pPr marL="514350" indent="-514350">
              <a:buNone/>
            </a:pPr>
            <a:endParaRPr lang="ru-RU" sz="3500" b="1" dirty="0" smtClean="0"/>
          </a:p>
          <a:p>
            <a:pPr marL="0" indent="0">
              <a:buNone/>
            </a:pPr>
            <a:endParaRPr lang="ru-RU" sz="3500" b="1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88068" y="116632"/>
            <a:ext cx="556787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«Вопрос-ответ»</a:t>
            </a:r>
            <a:endParaRPr lang="ru-RU" sz="3600" b="1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139" y="4456113"/>
            <a:ext cx="2084387" cy="2401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15670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77809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03514" y="1556792"/>
            <a:ext cx="8136904" cy="504056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5800" b="1" dirty="0" smtClean="0">
                <a:latin typeface="Times New Roman" pitchFamily="18" charset="0"/>
                <a:cs typeface="Times New Roman" pitchFamily="18" charset="0"/>
              </a:rPr>
              <a:t>Вам предложены разрезанные </a:t>
            </a:r>
            <a:r>
              <a:rPr lang="ru-RU" sz="5800" b="1" dirty="0">
                <a:latin typeface="Times New Roman" pitchFamily="18" charset="0"/>
                <a:cs typeface="Times New Roman" pitchFamily="18" charset="0"/>
              </a:rPr>
              <a:t>на 2 части картинки – воздушные шарики </a:t>
            </a:r>
            <a:r>
              <a:rPr lang="ru-RU" sz="58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5800" b="1" dirty="0">
                <a:latin typeface="Times New Roman" pitchFamily="18" charset="0"/>
                <a:cs typeface="Times New Roman" pitchFamily="18" charset="0"/>
              </a:rPr>
              <a:t>одной части воздушного шара - термин, а во второй части – его определение (ответ). Нужно найти соответствующие половинки шариков, сложить и наклеить их на лист ватмана. После окончания работы, правильность выполнения задания проверяется командой соперников.</a:t>
            </a:r>
          </a:p>
          <a:p>
            <a:pPr marL="0" indent="0">
              <a:lnSpc>
                <a:spcPct val="150000"/>
              </a:lnSpc>
              <a:buNone/>
            </a:pPr>
            <a:endParaRPr lang="ru-RU" sz="58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None/>
            </a:pPr>
            <a:endParaRPr lang="ru-RU" sz="3600" dirty="0"/>
          </a:p>
          <a:p>
            <a:pPr marL="514350" indent="-514350">
              <a:buNone/>
            </a:pPr>
            <a:endParaRPr lang="ru-RU" sz="3500" b="1" dirty="0" smtClean="0"/>
          </a:p>
          <a:p>
            <a:pPr marL="0" indent="0">
              <a:buNone/>
            </a:pPr>
            <a:endParaRPr lang="ru-RU" sz="3500" b="1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01874" y="116632"/>
            <a:ext cx="654025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/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«Воздушные шары»</a:t>
            </a:r>
            <a:endParaRPr lang="ru-RU" sz="3600" b="1" cap="none" spc="0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7278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548704" cy="77809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03514" y="260648"/>
            <a:ext cx="8136904" cy="51252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200" b="1" dirty="0" smtClean="0">
                <a:solidFill>
                  <a:srgbClr val="FF0000"/>
                </a:solidFill>
              </a:rPr>
              <a:t>Команда «Дружба»</a:t>
            </a:r>
            <a:endParaRPr lang="ru-RU" sz="2200" dirty="0">
              <a:solidFill>
                <a:srgbClr val="FF0000"/>
              </a:solidFill>
            </a:endParaRPr>
          </a:p>
          <a:p>
            <a:pPr lvl="0"/>
            <a:r>
              <a:rPr lang="ru-RU" sz="2200" b="1" dirty="0"/>
              <a:t>Слово</a:t>
            </a:r>
            <a:r>
              <a:rPr lang="ru-RU" sz="2200" dirty="0"/>
              <a:t> – основная лексическая единица, выражающая понятие.</a:t>
            </a:r>
          </a:p>
          <a:p>
            <a:pPr lvl="0"/>
            <a:r>
              <a:rPr lang="ru-RU" sz="2200" b="1" dirty="0"/>
              <a:t>Словарная работа</a:t>
            </a:r>
            <a:r>
              <a:rPr lang="ru-RU" sz="2200" dirty="0"/>
              <a:t> – обогащение, расширение, активизация словарного запаса детей.</a:t>
            </a:r>
          </a:p>
          <a:p>
            <a:pPr lvl="0"/>
            <a:r>
              <a:rPr lang="ru-RU" sz="2200" b="1" dirty="0"/>
              <a:t>Пассивный словарь</a:t>
            </a:r>
            <a:r>
              <a:rPr lang="ru-RU" sz="2200" dirty="0"/>
              <a:t> – слова, которые говорящий на данном языке понимает, но сам не употребляет.</a:t>
            </a:r>
          </a:p>
          <a:p>
            <a:pPr lvl="0"/>
            <a:r>
              <a:rPr lang="ru-RU" sz="2200" b="1" dirty="0"/>
              <a:t>Развитие речи</a:t>
            </a:r>
            <a:r>
              <a:rPr lang="ru-RU" sz="2200" dirty="0"/>
              <a:t> – творческий процесс, который формируется в результате восприятия речи взрослого, собственной речевой активности и элементарного осознания явлений языка и речи.</a:t>
            </a:r>
          </a:p>
          <a:p>
            <a:pPr lvl="0"/>
            <a:r>
              <a:rPr lang="ru-RU" sz="2200" b="1" dirty="0"/>
              <a:t>Диалог </a:t>
            </a:r>
            <a:r>
              <a:rPr lang="ru-RU" sz="2200" dirty="0"/>
              <a:t>– разговор двух или нескольких на тему, связанную с какой – либо ситуацией.</a:t>
            </a:r>
          </a:p>
          <a:p>
            <a:pPr marL="0" indent="0">
              <a:lnSpc>
                <a:spcPct val="150000"/>
              </a:lnSpc>
              <a:buNone/>
            </a:pP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None/>
            </a:pPr>
            <a:endParaRPr lang="ru-RU" sz="3600" dirty="0" smtClean="0"/>
          </a:p>
          <a:p>
            <a:pPr marL="514350" indent="-514350">
              <a:buNone/>
            </a:pPr>
            <a:endParaRPr lang="ru-RU" sz="3500" b="1" dirty="0" smtClean="0"/>
          </a:p>
          <a:p>
            <a:pPr marL="0" indent="0">
              <a:buNone/>
            </a:pPr>
            <a:endParaRPr lang="ru-RU" sz="3500" b="1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C:\Users\Оксана\Downloads\3932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365104"/>
            <a:ext cx="2232247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9113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77809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03514" y="116632"/>
            <a:ext cx="8136904" cy="5269248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Команда «</a:t>
            </a:r>
            <a:r>
              <a:rPr lang="ru-RU" sz="2400" b="1" dirty="0" err="1" smtClean="0">
                <a:solidFill>
                  <a:srgbClr val="FF0000"/>
                </a:solidFill>
              </a:rPr>
              <a:t>Знайки</a:t>
            </a:r>
            <a:r>
              <a:rPr lang="ru-RU" sz="2400" b="1" dirty="0" smtClean="0">
                <a:solidFill>
                  <a:srgbClr val="FF0000"/>
                </a:solidFill>
              </a:rPr>
              <a:t>»</a:t>
            </a:r>
            <a:endParaRPr lang="ru-RU" sz="2400" b="1" dirty="0">
              <a:solidFill>
                <a:srgbClr val="FF0000"/>
              </a:solidFill>
            </a:endParaRPr>
          </a:p>
          <a:p>
            <a:pPr lvl="0"/>
            <a:r>
              <a:rPr lang="ru-RU" sz="2400" b="1" dirty="0"/>
              <a:t>Речь</a:t>
            </a:r>
            <a:r>
              <a:rPr lang="ru-RU" sz="2400" dirty="0"/>
              <a:t> – индивидуальный психофизиологический процесс человека, важнейшая творческая психическая функция; процесс общения людей между собой посредством языка.</a:t>
            </a:r>
          </a:p>
          <a:p>
            <a:pPr lvl="0"/>
            <a:r>
              <a:rPr lang="ru-RU" sz="2400" b="1" dirty="0"/>
              <a:t>Активный словарь</a:t>
            </a:r>
            <a:r>
              <a:rPr lang="ru-RU" sz="2400" dirty="0"/>
              <a:t> – слова, которые говорящий не только понимает, но и употребляет (более или менее часто).</a:t>
            </a:r>
          </a:p>
          <a:p>
            <a:pPr lvl="0"/>
            <a:r>
              <a:rPr lang="ru-RU" sz="2400" b="1" dirty="0"/>
              <a:t>Что относится к словесным методам и приёмам обучения?</a:t>
            </a:r>
            <a:r>
              <a:rPr lang="ru-RU" sz="2400" dirty="0"/>
              <a:t> (пояснение, рассказ, чтение, беседа).</a:t>
            </a:r>
          </a:p>
          <a:p>
            <a:pPr lvl="0"/>
            <a:r>
              <a:rPr lang="ru-RU" sz="2400" b="1" dirty="0"/>
              <a:t>Диагностика</a:t>
            </a:r>
            <a:r>
              <a:rPr lang="ru-RU" sz="2400" dirty="0"/>
              <a:t> — количественная оценка и качественный анализ педагогических процессов, явлений и т. п. с помощью специально разработанных учебных методик.</a:t>
            </a:r>
          </a:p>
          <a:p>
            <a:pPr lvl="0"/>
            <a:r>
              <a:rPr lang="ru-RU" sz="2400" b="1" dirty="0"/>
              <a:t>Пересказ</a:t>
            </a:r>
            <a:r>
              <a:rPr lang="ru-RU" sz="2400" dirty="0"/>
              <a:t> – выразительное связное воспроизведение прослушанного художественного произведения.</a:t>
            </a:r>
          </a:p>
          <a:p>
            <a:r>
              <a:rPr lang="ru-RU" sz="2400" b="1" dirty="0"/>
              <a:t>Мотивация</a:t>
            </a:r>
            <a:r>
              <a:rPr lang="ru-RU" sz="2400" dirty="0"/>
              <a:t> — процесс побуждения детей к речевой деятельности для достижения целей организации НОД</a:t>
            </a:r>
          </a:p>
          <a:p>
            <a:r>
              <a:rPr lang="ru-RU" sz="2400" b="1" dirty="0"/>
              <a:t>Беседа</a:t>
            </a:r>
            <a:r>
              <a:rPr lang="ru-RU" sz="2400" dirty="0"/>
              <a:t> – это диалог </a:t>
            </a:r>
            <a:r>
              <a:rPr lang="ru-RU" sz="2400" b="1" dirty="0"/>
              <a:t>педагога и ребёнка</a:t>
            </a:r>
            <a:r>
              <a:rPr lang="ru-RU" sz="2400" dirty="0"/>
              <a:t>, в котором взрослый путём постановки вопросов проверяет уже имеющиеся знания или подводит к пониманию и усвоению новых знаний.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None/>
            </a:pPr>
            <a:endParaRPr lang="ru-RU" sz="3600" dirty="0"/>
          </a:p>
          <a:p>
            <a:pPr marL="514350" indent="-514350">
              <a:buNone/>
            </a:pPr>
            <a:endParaRPr lang="ru-RU" sz="3500" b="1" dirty="0" smtClean="0"/>
          </a:p>
          <a:p>
            <a:pPr marL="0" indent="0">
              <a:buNone/>
            </a:pPr>
            <a:endParaRPr lang="ru-RU" sz="3500" b="1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" name="Picture 3" descr="C:\Users\Оксана\Downloads\depositphotos_13136341-stock-illustration-cute-teddy-bear-flying-balloon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4230" y="4725144"/>
            <a:ext cx="237626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62793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деловая игра ФГОС Д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деловая игра ФГОС ДО</Template>
  <TotalTime>2095</TotalTime>
  <Words>708</Words>
  <Application>Microsoft Office PowerPoint</Application>
  <PresentationFormat>Экран (4:3)</PresentationFormat>
  <Paragraphs>162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деловая игра ФГОС ДО</vt:lpstr>
      <vt:lpstr>Презентация PowerPoint</vt:lpstr>
      <vt:lpstr>Презентация PowerPoint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SPecialiST</dc:creator>
  <cp:lastModifiedBy>Оксана</cp:lastModifiedBy>
  <cp:revision>133</cp:revision>
  <dcterms:created xsi:type="dcterms:W3CDTF">2015-08-12T18:41:09Z</dcterms:created>
  <dcterms:modified xsi:type="dcterms:W3CDTF">2018-02-05T11:40:23Z</dcterms:modified>
</cp:coreProperties>
</file>