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76" r:id="rId3"/>
    <p:sldId id="304" r:id="rId4"/>
    <p:sldId id="277" r:id="rId5"/>
    <p:sldId id="278" r:id="rId6"/>
    <p:sldId id="279" r:id="rId7"/>
    <p:sldId id="305" r:id="rId8"/>
    <p:sldId id="306" r:id="rId9"/>
    <p:sldId id="307" r:id="rId10"/>
    <p:sldId id="308" r:id="rId11"/>
    <p:sldId id="309" r:id="rId12"/>
    <p:sldId id="280" r:id="rId13"/>
    <p:sldId id="281" r:id="rId14"/>
    <p:sldId id="282" r:id="rId15"/>
    <p:sldId id="283" r:id="rId16"/>
    <p:sldId id="284" r:id="rId17"/>
    <p:sldId id="287" r:id="rId18"/>
    <p:sldId id="288" r:id="rId19"/>
    <p:sldId id="292" r:id="rId20"/>
    <p:sldId id="293" r:id="rId21"/>
    <p:sldId id="297" r:id="rId22"/>
    <p:sldId id="300" r:id="rId23"/>
    <p:sldId id="301" r:id="rId24"/>
    <p:sldId id="302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33"/>
    <a:srgbClr val="99FF66"/>
    <a:srgbClr val="FF6699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707" autoAdjust="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11.07.2018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11.07.2018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11.07.2018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11.07.2018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11.07.2018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11.07.2018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11.07.2018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11.07.2018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11.07.2018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11.07.2018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11.07.2018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11.07.2018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11.07.2018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EA744C-FE01-496A-A041-ED93458D1002}" type="datetimeFigureOut">
              <a:rPr lang="ru-RU" smtClean="0"/>
              <a:pPr/>
              <a:t>11.07.2018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DD4E80-607C-4832-AF51-75727074878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2824966" y="428604"/>
            <a:ext cx="5461810" cy="27780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endParaRPr kumimoji="0" lang="ru-RU" sz="3200" b="1" i="0" u="none" strike="noStrike" kern="1200" normalizeH="0" baseline="0" noProof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44008" y="4357694"/>
            <a:ext cx="3857082" cy="1785950"/>
          </a:xfrm>
          <a:prstGeom prst="roundRect">
            <a:avLst>
              <a:gd name="adj" fmla="val 1782"/>
            </a:avLst>
          </a:prstGeom>
          <a:noFill/>
        </p:spPr>
        <p:txBody>
          <a:bodyPr>
            <a:noAutofit/>
          </a:bodyPr>
          <a:lstStyle/>
          <a:p>
            <a:pPr>
              <a:defRPr/>
            </a:pPr>
            <a:r>
              <a:rPr lang="ru-RU" sz="1800" dirty="0" smtClean="0">
                <a:solidFill>
                  <a:schemeClr val="bg1"/>
                </a:solidFill>
              </a:rPr>
              <a:t>: </a:t>
            </a: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Подготовила : </a:t>
            </a:r>
          </a:p>
          <a:p>
            <a:pPr>
              <a:defRPr/>
            </a:pPr>
            <a:r>
              <a:rPr lang="ru-RU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у</a:t>
            </a: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читель-логопед группы для детей с ТНР</a:t>
            </a:r>
          </a:p>
          <a:p>
            <a:pPr>
              <a:defRPr/>
            </a:pP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18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Дещица</a:t>
            </a: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Наталия Иосифовна</a:t>
            </a:r>
          </a:p>
          <a:p>
            <a:pPr>
              <a:defRPr/>
            </a:pP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МАДОУ №15 «</a:t>
            </a:r>
            <a:r>
              <a:rPr lang="ru-RU" sz="18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Югорка</a:t>
            </a: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»</a:t>
            </a:r>
          </a:p>
          <a:p>
            <a:pPr>
              <a:defRPr/>
            </a:pP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г. </a:t>
            </a:r>
            <a:r>
              <a:rPr lang="ru-RU" sz="18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Мегион</a:t>
            </a: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429821" y="764704"/>
            <a:ext cx="588579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600" dirty="0" smtClean="0">
              <a:solidFill>
                <a:srgbClr val="FF0000"/>
              </a:solidFill>
            </a:endParaRPr>
          </a:p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Мнемотехника  в работе </a:t>
            </a:r>
          </a:p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с дошкольниками  с ТНР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7" name="Рисунок 6" descr="C:\Users\Home\Desktop\Все фото Югорка\Фото за  29 03. 2017г\IMG_8809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658582"/>
            <a:ext cx="2339340" cy="15595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+mn-lt"/>
              </a:rPr>
              <a:t>Символы обозначают слова. </a:t>
            </a:r>
            <a:endParaRPr lang="ru-RU" sz="3200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4" name="Содержимое 3" descr="http://www.maaam.ru/upload/blogs/2b2e6ce825bf95d19797f70dd79687c6.jpg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357422" y="1643050"/>
            <a:ext cx="5143536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+mn-lt"/>
              </a:rPr>
              <a:t>Описание сезонных явлений. </a:t>
            </a:r>
            <a:br>
              <a:rPr lang="ru-RU" sz="3200" dirty="0" smtClean="0">
                <a:solidFill>
                  <a:srgbClr val="FF0000"/>
                </a:solidFill>
                <a:latin typeface="+mn-lt"/>
              </a:rPr>
            </a:br>
            <a:r>
              <a:rPr lang="ru-RU" sz="3200" dirty="0" smtClean="0">
                <a:solidFill>
                  <a:srgbClr val="FF0000"/>
                </a:solidFill>
                <a:latin typeface="+mn-lt"/>
              </a:rPr>
              <a:t>Весна</a:t>
            </a:r>
            <a:endParaRPr lang="ru-RU" sz="3200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4" name="Содержимое 3" descr="http://www.maaam.ru/upload/blogs/58cf6cf8c094aaaa2e6dc191b3f59e52.jpg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300863" y="1600200"/>
            <a:ext cx="454227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i="1" dirty="0" smtClean="0">
                <a:solidFill>
                  <a:srgbClr val="FF0000"/>
                </a:solidFill>
                <a:latin typeface="+mn-lt"/>
              </a:rPr>
              <a:t>Факторы облегчающие </a:t>
            </a:r>
            <a:br>
              <a:rPr lang="ru-RU" sz="3600" i="1" dirty="0" smtClean="0">
                <a:solidFill>
                  <a:srgbClr val="FF0000"/>
                </a:solidFill>
                <a:latin typeface="+mn-lt"/>
              </a:rPr>
            </a:br>
            <a:r>
              <a:rPr lang="ru-RU" sz="3600" i="1" dirty="0" smtClean="0">
                <a:solidFill>
                  <a:srgbClr val="FF0000"/>
                </a:solidFill>
                <a:latin typeface="+mn-lt"/>
              </a:rPr>
              <a:t>становление речи.</a:t>
            </a:r>
            <a:endParaRPr lang="ru-RU" sz="36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80060" algn="ctr">
              <a:spcBef>
                <a:spcPts val="0"/>
              </a:spcBef>
              <a:buFont typeface="Wingdings" pitchFamily="2" charset="2"/>
              <a:buChar char="Ø"/>
              <a:defRPr/>
            </a:pPr>
            <a:endParaRPr lang="ru-RU" sz="3600" b="1" i="1" dirty="0" smtClean="0"/>
          </a:p>
          <a:p>
            <a:pPr marL="480060" algn="ctr">
              <a:spcBef>
                <a:spcPts val="0"/>
              </a:spcBef>
              <a:buFont typeface="Wingdings" pitchFamily="2" charset="2"/>
              <a:buChar char="Ø"/>
              <a:defRPr/>
            </a:pPr>
            <a:r>
              <a:rPr lang="ru-RU" sz="3600" b="1" i="1" dirty="0" smtClean="0"/>
              <a:t>Наглядность</a:t>
            </a:r>
          </a:p>
          <a:p>
            <a:pPr marL="137160" algn="ctr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ru-RU" sz="3600" i="1" dirty="0" smtClean="0"/>
          </a:p>
          <a:p>
            <a:pPr marL="480060" algn="ctr">
              <a:spcBef>
                <a:spcPts val="0"/>
              </a:spcBef>
              <a:buFont typeface="Wingdings" pitchFamily="2" charset="2"/>
              <a:buChar char="Ø"/>
              <a:defRPr/>
            </a:pPr>
            <a:r>
              <a:rPr lang="ru-RU" sz="3600" b="1" i="1" dirty="0" smtClean="0"/>
              <a:t>Создание плана высказывания.</a:t>
            </a:r>
          </a:p>
          <a:p>
            <a:pPr algn="ctr">
              <a:buNone/>
            </a:pP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97040"/>
          </a:xfrm>
        </p:spPr>
        <p:txBody>
          <a:bodyPr>
            <a:noAutofit/>
          </a:bodyPr>
          <a:lstStyle/>
          <a:p>
            <a:r>
              <a:rPr lang="ru-RU" sz="2400" i="1" dirty="0" smtClean="0">
                <a:latin typeface="+mn-lt"/>
              </a:rPr>
              <a:t>Применение педагогом  на занятиях </a:t>
            </a:r>
            <a:r>
              <a:rPr lang="ru-RU" sz="2400" b="1" i="1" dirty="0" smtClean="0">
                <a:latin typeface="+mn-lt"/>
              </a:rPr>
              <a:t>мнемотехники</a:t>
            </a:r>
            <a:r>
              <a:rPr lang="ru-RU" sz="2400" i="1" dirty="0" smtClean="0">
                <a:latin typeface="+mn-lt"/>
              </a:rPr>
              <a:t> делает процесс обучения для ребёнка более привлекательным, обеспечивая мотивационный и эмоциональный настрой, заметно увеличивая его работоспособность.</a:t>
            </a:r>
            <a:endParaRPr lang="ru-RU" sz="2400" i="1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285992"/>
            <a:ext cx="8258204" cy="3840171"/>
          </a:xfrm>
        </p:spPr>
        <p:txBody>
          <a:bodyPr/>
          <a:lstStyle/>
          <a:p>
            <a:r>
              <a:rPr lang="ru-RU" sz="2400" i="1" dirty="0" smtClean="0">
                <a:solidFill>
                  <a:srgbClr val="FF0000"/>
                </a:solidFill>
              </a:rPr>
              <a:t>Цель: </a:t>
            </a:r>
            <a:r>
              <a:rPr lang="ru-RU" sz="2400" i="1" dirty="0" smtClean="0"/>
              <a:t>овладение детьми высоким уровнем познания окружающего предметного мира и приемами наглядного моделирования.</a:t>
            </a:r>
          </a:p>
          <a:p>
            <a:pPr>
              <a:buNone/>
            </a:pPr>
            <a:r>
              <a:rPr lang="ru-RU" sz="2400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</a:br>
            <a:endParaRPr lang="ru-RU" sz="2400" dirty="0"/>
          </a:p>
        </p:txBody>
      </p:sp>
      <p:pic>
        <p:nvPicPr>
          <p:cNvPr id="4" name="Picture 4" descr="H:\Новая папка (2)\IMG_085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6703" y="3749353"/>
            <a:ext cx="3312964" cy="2591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Home\Desktop\Все фото Югорка\Фото занятия\IMG_8599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749352"/>
            <a:ext cx="3888432" cy="248795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+mn-lt"/>
              </a:rPr>
              <a:t>Задачи:</a:t>
            </a:r>
            <a:endParaRPr lang="ru-RU" sz="36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I. Познавательные:</a:t>
            </a:r>
            <a:endParaRPr lang="ru-RU" dirty="0" smtClean="0"/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dirty="0" smtClean="0"/>
              <a:t>Формировать и систематизировать знания детей о предметном мире через освоения приемов работы с моделями. 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dirty="0" smtClean="0"/>
              <a:t>Освоить в практической деятельности умение работать по алгоритму.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/>
              <a:t>II</a:t>
            </a:r>
            <a:r>
              <a:rPr lang="ru-RU" b="1" dirty="0" smtClean="0"/>
              <a:t>. Развивающие:</a:t>
            </a:r>
            <a:r>
              <a:rPr lang="ru-RU" dirty="0" smtClean="0"/>
              <a:t> 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dirty="0" smtClean="0"/>
              <a:t>Увеличивать объем памяти детей через усвоение ими способов запоминания (кодирования) информации. 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dirty="0" smtClean="0"/>
              <a:t>Развивать умение анализировать, оперировать символами, внимание, воображение. 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dirty="0" smtClean="0"/>
              <a:t>Совершенствовать монологическую речь: умение связно, последовательно излагать содержание усвоенной информации составлять логические высказывания, доказывать правильность своего ответа.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III. Воспитательные:</a:t>
            </a:r>
            <a:r>
              <a:rPr lang="ru-RU" dirty="0" smtClean="0"/>
              <a:t> 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dirty="0" smtClean="0"/>
              <a:t>Воспитывать навыки самостоятельности. 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dirty="0" smtClean="0"/>
              <a:t>Воспитывать умение работать индивидуально и в группе, сотрудничать друг с другом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  <a:latin typeface="+mn-lt"/>
              </a:rPr>
              <a:t>Требования к мнемотехнике</a:t>
            </a:r>
            <a:endParaRPr lang="ru-RU" sz="36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>
            <a:norm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2400" b="1" i="1" dirty="0" smtClean="0"/>
              <a:t>знаки и символы должны быть:</a:t>
            </a:r>
          </a:p>
          <a:p>
            <a:pPr>
              <a:spcBef>
                <a:spcPts val="0"/>
              </a:spcBef>
              <a:buFont typeface="Wingdings" pitchFamily="2" charset="2"/>
              <a:buChar char="Ø"/>
              <a:defRPr/>
            </a:pPr>
            <a:r>
              <a:rPr lang="ru-RU" sz="2400" i="1" dirty="0" smtClean="0"/>
              <a:t> хорошо знакомы детям</a:t>
            </a:r>
          </a:p>
          <a:p>
            <a:pPr>
              <a:spcBef>
                <a:spcPts val="0"/>
              </a:spcBef>
              <a:buFont typeface="Wingdings" pitchFamily="2" charset="2"/>
              <a:buChar char="Ø"/>
              <a:defRPr/>
            </a:pPr>
            <a:r>
              <a:rPr lang="ru-RU" sz="2400" i="1" dirty="0" smtClean="0"/>
              <a:t>отображать обобщенный образ предмета</a:t>
            </a:r>
          </a:p>
          <a:p>
            <a:pPr>
              <a:spcBef>
                <a:spcPts val="0"/>
              </a:spcBef>
              <a:buFont typeface="Wingdings" pitchFamily="2" charset="2"/>
              <a:buChar char="Ø"/>
              <a:defRPr/>
            </a:pPr>
            <a:r>
              <a:rPr lang="ru-RU" sz="2400" i="1" dirty="0" smtClean="0"/>
              <a:t>предварительно оговорены с детьми и   принимаются как ведущие.</a:t>
            </a:r>
          </a:p>
          <a:p>
            <a:pPr>
              <a:spcBef>
                <a:spcPts val="0"/>
              </a:spcBef>
              <a:buFont typeface="Wingdings" pitchFamily="2" charset="2"/>
              <a:buChar char="Ø"/>
              <a:defRPr/>
            </a:pPr>
            <a:r>
              <a:rPr lang="ru-RU" sz="2400" i="1" dirty="0" smtClean="0"/>
              <a:t>замысел графической схемы знаком и понятен ребенку</a:t>
            </a:r>
          </a:p>
          <a:p>
            <a:pPr>
              <a:spcBef>
                <a:spcPts val="0"/>
              </a:spcBef>
              <a:buFont typeface="Wingdings" pitchFamily="2" charset="2"/>
              <a:buChar char="Ø"/>
              <a:defRPr/>
            </a:pPr>
            <a:endParaRPr lang="ru-RU" sz="2400" i="1" dirty="0" smtClean="0"/>
          </a:p>
          <a:p>
            <a:endParaRPr lang="ru-RU" sz="24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3571877"/>
            <a:ext cx="5301418" cy="2876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i="1" dirty="0" smtClean="0">
                <a:solidFill>
                  <a:srgbClr val="FF0000"/>
                </a:solidFill>
                <a:latin typeface="+mn-lt"/>
              </a:rPr>
              <a:t>Технологическая карта работы </a:t>
            </a:r>
            <a:endParaRPr lang="ru-RU" sz="36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i="1" dirty="0" smtClean="0"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i="1" dirty="0" smtClean="0"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1 этап: Подготовительный.</a:t>
            </a:r>
          </a:p>
          <a:p>
            <a:pPr algn="ctr"/>
            <a:r>
              <a:rPr lang="ru-RU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этап: Основной</a:t>
            </a:r>
          </a:p>
          <a:p>
            <a:pPr algn="ctr"/>
            <a:r>
              <a:rPr lang="ru-RU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3 этап: Творческий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  <a:latin typeface="+mn-lt"/>
              </a:rPr>
              <a:t>Автоматизация звуков</a:t>
            </a:r>
            <a:endParaRPr lang="ru-RU" sz="36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Использование системы   мнемотехники позволяет ускорить процесс по автоматизации и дифференциации поставленных звуков, облегчает запоминание и последующее воспроизведение целостного образа в рифмованной форме.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68478"/>
          </a:xfrm>
        </p:spPr>
        <p:txBody>
          <a:bodyPr>
            <a:normAutofit fontScale="90000"/>
          </a:bodyPr>
          <a:lstStyle/>
          <a:p>
            <a:r>
              <a:rPr lang="ru-RU" sz="2400" i="1" dirty="0" smtClean="0">
                <a:latin typeface="+mn-lt"/>
              </a:rPr>
              <a:t>Для автоматизации звуков  на этапе работы с небольшими стихотворениями  можно использовать заранее нарисованные </a:t>
            </a:r>
            <a:r>
              <a:rPr lang="ru-RU" sz="2400" i="1" dirty="0" err="1" smtClean="0">
                <a:latin typeface="+mn-lt"/>
              </a:rPr>
              <a:t>мнемотаблицы</a:t>
            </a:r>
            <a:r>
              <a:rPr lang="ru-RU" sz="2400" i="1" dirty="0" smtClean="0">
                <a:latin typeface="+mn-lt"/>
              </a:rPr>
              <a:t>. Для этого подбираются  небольшие стихотворные тексты или загадки, на автоматизацию определённого звука или дифференциацию звуков.</a:t>
            </a:r>
            <a:endParaRPr lang="ru-RU" sz="2400" dirty="0">
              <a:latin typeface="+mn-lt"/>
            </a:endParaRPr>
          </a:p>
        </p:txBody>
      </p:sp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2214554"/>
            <a:ext cx="8001056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642942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  <a:latin typeface="+mn-lt"/>
              </a:rPr>
              <a:t>Составление графического плана рассказа:</a:t>
            </a:r>
            <a:endParaRPr lang="ru-RU" sz="32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357850"/>
          </a:xfrm>
        </p:spPr>
        <p:txBody>
          <a:bodyPr/>
          <a:lstStyle/>
          <a:p>
            <a:endParaRPr lang="ru-RU" sz="2000" b="1" i="1" dirty="0" smtClean="0"/>
          </a:p>
          <a:p>
            <a:endParaRPr lang="ru-RU" sz="2000" b="1" i="1" dirty="0" smtClean="0"/>
          </a:p>
          <a:p>
            <a:endParaRPr lang="ru-RU" dirty="0"/>
          </a:p>
        </p:txBody>
      </p:sp>
      <p:pic>
        <p:nvPicPr>
          <p:cNvPr id="5" name="Рисунок 4" descr="C:\Users\Home\Desktop\Все фото Югорка\Фото занятия\IMG_8616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3594" y="1071546"/>
            <a:ext cx="3234790" cy="194974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Home\Desktop\Все фото Югорка\Фото занятия\IMG_8601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684" y="1844824"/>
            <a:ext cx="3657308" cy="3096344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Users\Home\Desktop\Все фото Югорка\Фото занятия\IMG_8658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332" y="3750471"/>
            <a:ext cx="3505835" cy="23374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i="1" dirty="0" smtClean="0">
                <a:solidFill>
                  <a:srgbClr val="FF0000"/>
                </a:solidFill>
                <a:latin typeface="+mn-lt"/>
              </a:rPr>
              <a:t>Немного истории…..</a:t>
            </a:r>
            <a:endParaRPr lang="ru-RU" sz="36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7758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ru-RU" i="1" dirty="0" smtClean="0"/>
              <a:t>Слова </a:t>
            </a:r>
            <a:r>
              <a:rPr lang="ru-RU" b="1" i="1" dirty="0" smtClean="0"/>
              <a:t>«мнемотехника» </a:t>
            </a:r>
            <a:r>
              <a:rPr lang="ru-RU" i="1" dirty="0" smtClean="0"/>
              <a:t>и </a:t>
            </a:r>
            <a:r>
              <a:rPr lang="ru-RU" b="1" i="1" dirty="0" smtClean="0"/>
              <a:t>«мнемоника» </a:t>
            </a:r>
            <a:r>
              <a:rPr lang="ru-RU" i="1" dirty="0" smtClean="0"/>
              <a:t>обозначают одно и тоже – техника запоминания. </a:t>
            </a:r>
          </a:p>
          <a:p>
            <a:pPr>
              <a:lnSpc>
                <a:spcPct val="80000"/>
              </a:lnSpc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ru-RU" i="1" dirty="0" smtClean="0"/>
              <a:t>Они происходят от греческого «</a:t>
            </a:r>
            <a:r>
              <a:rPr lang="ru-RU" i="1" dirty="0" err="1" smtClean="0"/>
              <a:t>mnemonikon</a:t>
            </a:r>
            <a:r>
              <a:rPr lang="ru-RU" i="1" dirty="0" smtClean="0"/>
              <a:t>» - искусство запоминания. Считается, что это слово придумал Пифагор Самосский.</a:t>
            </a:r>
          </a:p>
          <a:p>
            <a:pPr>
              <a:lnSpc>
                <a:spcPct val="80000"/>
              </a:lnSpc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ru-RU" i="1" dirty="0" smtClean="0"/>
              <a:t>Искусство запоминания названо словом «</a:t>
            </a:r>
            <a:r>
              <a:rPr lang="ru-RU" i="1" dirty="0" err="1" smtClean="0"/>
              <a:t>mnemonikon</a:t>
            </a:r>
            <a:r>
              <a:rPr lang="ru-RU" i="1" dirty="0" smtClean="0"/>
              <a:t>» по имени древнегреческой богини памяти Мнемозины – матери девяти муз.</a:t>
            </a:r>
          </a:p>
          <a:p>
            <a:pPr>
              <a:lnSpc>
                <a:spcPct val="80000"/>
              </a:lnSpc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ru-RU" i="1" dirty="0" smtClean="0"/>
              <a:t> Первые сохранившиеся работы по мнемотехнике датируются примерно 86-82 гг. до н.э., и принадлежат перу Цицерона и </a:t>
            </a:r>
            <a:r>
              <a:rPr lang="ru-RU" i="1" dirty="0" err="1" smtClean="0"/>
              <a:t>Квинтилиана</a:t>
            </a:r>
            <a:endParaRPr lang="ru-RU" i="1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714512"/>
          </a:xfrm>
        </p:spPr>
        <p:txBody>
          <a:bodyPr>
            <a:normAutofit/>
          </a:bodyPr>
          <a:lstStyle/>
          <a:p>
            <a:endParaRPr lang="ru-RU" sz="2400" dirty="0">
              <a:latin typeface="+mn-lt"/>
            </a:endParaRPr>
          </a:p>
        </p:txBody>
      </p:sp>
      <p:pic>
        <p:nvPicPr>
          <p:cNvPr id="4" name="Picture 2" descr="H:\Новая папка (2)\IMG_068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76056" y="3717032"/>
            <a:ext cx="3466728" cy="2235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rgbClr val="00B050">
                <a:alpha val="60000"/>
              </a:srgbClr>
            </a:glow>
          </a:effectLst>
        </p:spPr>
      </p:pic>
      <p:pic>
        <p:nvPicPr>
          <p:cNvPr id="5" name="Рисунок 4" descr="C:\Users\Home\Desktop\Все фото Югорка\Фото занятия\IMG_8668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340768"/>
            <a:ext cx="4042792" cy="367240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Home\Desktop\Все фото Югорка\Фото занятия\IMG_8583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764704"/>
            <a:ext cx="3466728" cy="23865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000" b="1" i="1" dirty="0" smtClean="0">
                <a:solidFill>
                  <a:srgbClr val="FF0000"/>
                </a:solidFill>
                <a:latin typeface="+mn-lt"/>
              </a:rPr>
              <a:t>Мнемотехника в образовательных областях:</a:t>
            </a:r>
            <a:endParaRPr lang="ru-RU" sz="3000" b="1" i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i="1" dirty="0" smtClean="0"/>
              <a:t>Коммуникация :</a:t>
            </a:r>
          </a:p>
          <a:p>
            <a:pPr>
              <a:buNone/>
            </a:pPr>
            <a:endParaRPr lang="ru-RU" b="1" i="1" dirty="0" smtClean="0"/>
          </a:p>
          <a:p>
            <a:pPr>
              <a:lnSpc>
                <a:spcPct val="80000"/>
              </a:lnSpc>
            </a:pPr>
            <a:r>
              <a:rPr lang="ru-RU" b="1" i="1" dirty="0" smtClean="0"/>
              <a:t>Чтение художественной литературы:</a:t>
            </a:r>
          </a:p>
          <a:p>
            <a:pPr>
              <a:lnSpc>
                <a:spcPct val="80000"/>
              </a:lnSpc>
            </a:pPr>
            <a:endParaRPr lang="en-US" b="1" i="1" dirty="0" smtClean="0"/>
          </a:p>
          <a:p>
            <a:pPr>
              <a:lnSpc>
                <a:spcPct val="80000"/>
              </a:lnSpc>
            </a:pPr>
            <a:r>
              <a:rPr lang="ru-RU" b="1" i="1" dirty="0" smtClean="0"/>
              <a:t>Познание: </a:t>
            </a:r>
          </a:p>
          <a:p>
            <a:pPr>
              <a:lnSpc>
                <a:spcPct val="80000"/>
              </a:lnSpc>
            </a:pPr>
            <a:endParaRPr lang="ru-RU" i="1" dirty="0" smtClean="0"/>
          </a:p>
          <a:p>
            <a:r>
              <a:rPr lang="ru-RU" b="1" i="1" dirty="0" smtClean="0"/>
              <a:t>Социализация :  </a:t>
            </a:r>
          </a:p>
          <a:p>
            <a:endParaRPr lang="ru-RU" i="1" dirty="0" smtClean="0">
              <a:latin typeface="Verdana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  <a:latin typeface="+mn-lt"/>
              </a:rPr>
              <a:t>Формы работы с родителями</a:t>
            </a:r>
            <a:endParaRPr lang="ru-RU" sz="3600" b="1" i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endParaRPr lang="ru-RU" sz="3600" b="1" i="1" dirty="0" smtClean="0"/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3600" b="1" i="1" dirty="0" smtClean="0"/>
              <a:t>Совместная деятельность.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b="1" i="1" dirty="0" smtClean="0"/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3600" b="1" i="1" dirty="0" smtClean="0"/>
              <a:t>Закрепление и усвоение детьми полученных навыков в семье.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b="1" i="1" dirty="0" smtClean="0"/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3600" b="1" i="1" dirty="0" smtClean="0"/>
              <a:t>Совместные мероприятия.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  <a:latin typeface="+mn-lt"/>
              </a:rPr>
              <a:t>Предполагаемый результат работы: </a:t>
            </a:r>
            <a:endParaRPr lang="ru-RU" sz="3600" b="1" i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>
            <a:noAutofit/>
          </a:bodyPr>
          <a:lstStyle/>
          <a:p>
            <a:pPr lvl="1">
              <a:buFont typeface="Wingdings" pitchFamily="2" charset="2"/>
              <a:buChar char="Ø"/>
            </a:pPr>
            <a:r>
              <a:rPr lang="ru-RU" sz="2000" i="1" dirty="0" smtClean="0"/>
              <a:t>Ребенок владеет высоким уровнем познания окружающего предметного мира: умеет анализировать, сравнивать, обобщать, выделять существенные признаки предмета, рассказывать по теме, обосновывать правильность или ошибочность своих высказываний.</a:t>
            </a:r>
          </a:p>
          <a:p>
            <a:pPr lvl="1">
              <a:buFont typeface="Wingdings" pitchFamily="2" charset="2"/>
              <a:buChar char="Ø"/>
            </a:pPr>
            <a:endParaRPr lang="ru-RU" sz="2000" i="1" dirty="0" smtClean="0"/>
          </a:p>
          <a:p>
            <a:pPr lvl="1">
              <a:buFont typeface="Wingdings" pitchFamily="2" charset="2"/>
              <a:buChar char="Ø"/>
            </a:pPr>
            <a:r>
              <a:rPr lang="ru-RU" sz="2000" i="1" dirty="0" smtClean="0"/>
              <a:t>Ребенок самостоятельно кодирует и декодирует информацию о предмете, окружающей действительности с помощью мнемотаблиц. Составляет небольшие рассказы по пройденной теме (одежда, транспорт и т.д.).</a:t>
            </a:r>
          </a:p>
          <a:p>
            <a:pPr lvl="1">
              <a:buFont typeface="Wingdings" pitchFamily="2" charset="2"/>
              <a:buChar char="Ø"/>
            </a:pPr>
            <a:endParaRPr lang="ru-RU" sz="2000" i="1" dirty="0" smtClean="0"/>
          </a:p>
          <a:p>
            <a:pPr lvl="1">
              <a:buFont typeface="Wingdings" pitchFamily="2" charset="2"/>
              <a:buChar char="Ø"/>
            </a:pPr>
            <a:r>
              <a:rPr lang="ru-RU" sz="2000" i="1" dirty="0" smtClean="0"/>
              <a:t>Повышается активность родителей в совместной деятельности с педагогами ДОУ с целью закрепления у детей представлений о предметном мире, сформированных в совместной и самостоятельной деятельности.</a:t>
            </a:r>
          </a:p>
          <a:p>
            <a:pPr>
              <a:buNone/>
            </a:pPr>
            <a:r>
              <a:rPr lang="ru-RU" sz="2000" b="1" i="1" dirty="0" smtClean="0"/>
              <a:t> </a:t>
            </a:r>
            <a:endParaRPr lang="ru-RU" sz="2000" i="1" dirty="0" smtClean="0"/>
          </a:p>
          <a:p>
            <a:endParaRPr lang="ru-RU" sz="2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85786" y="785794"/>
            <a:ext cx="7286676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</a:rPr>
              <a:t>«Только творческий педагог может развить творческое начало в ребенке»</a:t>
            </a:r>
            <a:br>
              <a:rPr lang="ru-RU" sz="2800" b="1" i="1" dirty="0" smtClean="0">
                <a:solidFill>
                  <a:srgbClr val="FF0000"/>
                </a:solidFill>
              </a:rPr>
            </a:br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i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</a:rPr>
              <a:t>                                                                                          </a:t>
            </a:r>
            <a:r>
              <a:rPr lang="ru-RU" i="1" dirty="0" smtClean="0"/>
              <a:t>В.А. Сухомлинский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85786" y="2285993"/>
            <a:ext cx="7143799" cy="642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FF0000"/>
                </a:solidFill>
              </a:rPr>
              <a:t>Спасибо  за внимание</a:t>
            </a:r>
            <a:r>
              <a:rPr lang="en-US" sz="3600" b="1" i="1" dirty="0" smtClean="0">
                <a:solidFill>
                  <a:srgbClr val="FF0000"/>
                </a:solidFill>
              </a:rPr>
              <a:t>!</a:t>
            </a:r>
            <a:r>
              <a:rPr lang="ru-RU" sz="3600" b="1" i="1" dirty="0" smtClean="0">
                <a:solidFill>
                  <a:srgbClr val="FF0000"/>
                </a:solidFill>
              </a:rPr>
              <a:t> 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Весеннего настроения всем!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 flipV="1">
            <a:off x="357158" y="6500834"/>
            <a:ext cx="8429684" cy="357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Home\Desktop\Все фото Югорка\Фото за  29 03. 2017г\IMG_8804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9763" y="3356992"/>
            <a:ext cx="3658721" cy="253281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008112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+mn-lt"/>
              </a:rPr>
              <a:t/>
            </a:r>
            <a:br>
              <a:rPr lang="ru-RU" sz="3600" b="1" dirty="0" smtClean="0">
                <a:solidFill>
                  <a:srgbClr val="FF0000"/>
                </a:solidFill>
                <a:latin typeface="+mn-lt"/>
              </a:rPr>
            </a:br>
            <a:r>
              <a:rPr lang="ru-RU" sz="3600" b="1" dirty="0" smtClean="0">
                <a:solidFill>
                  <a:srgbClr val="FF0000"/>
                </a:solidFill>
                <a:latin typeface="+mn-lt"/>
              </a:rPr>
              <a:t>В </a:t>
            </a:r>
            <a:r>
              <a:rPr lang="ru-RU" sz="3600" b="1" dirty="0">
                <a:solidFill>
                  <a:srgbClr val="FF0000"/>
                </a:solidFill>
                <a:latin typeface="+mn-lt"/>
              </a:rPr>
              <a:t>мнемотехнике существует шесть направлений:</a:t>
            </a:r>
            <a:r>
              <a:rPr lang="ru-RU" sz="3600" dirty="0">
                <a:solidFill>
                  <a:srgbClr val="FF0000"/>
                </a:solidFill>
                <a:latin typeface="+mn-lt"/>
              </a:rPr>
              <a:t/>
            </a:r>
            <a:br>
              <a:rPr lang="ru-RU" sz="3600" dirty="0">
                <a:solidFill>
                  <a:srgbClr val="FF0000"/>
                </a:solidFill>
                <a:latin typeface="+mn-lt"/>
              </a:rPr>
            </a:br>
            <a:endParaRPr lang="ru-RU" sz="36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69371"/>
          </a:xfrm>
        </p:spPr>
        <p:txBody>
          <a:bodyPr/>
          <a:lstStyle/>
          <a:p>
            <a:r>
              <a:rPr lang="ru-RU" dirty="0"/>
              <a:t>1. Народное. </a:t>
            </a:r>
            <a:endParaRPr lang="ru-RU" dirty="0" smtClean="0"/>
          </a:p>
          <a:p>
            <a:r>
              <a:rPr lang="ru-RU" dirty="0"/>
              <a:t>2. Классическое. </a:t>
            </a:r>
            <a:endParaRPr lang="ru-RU" dirty="0" smtClean="0"/>
          </a:p>
          <a:p>
            <a:r>
              <a:rPr lang="ru-RU" dirty="0"/>
              <a:t>3. Педагогическое </a:t>
            </a:r>
            <a:endParaRPr lang="ru-RU" dirty="0" smtClean="0"/>
          </a:p>
          <a:p>
            <a:r>
              <a:rPr lang="ru-RU" dirty="0"/>
              <a:t>4. Цирковое </a:t>
            </a:r>
            <a:endParaRPr lang="ru-RU" dirty="0" smtClean="0"/>
          </a:p>
          <a:p>
            <a:r>
              <a:rPr lang="ru-RU" dirty="0"/>
              <a:t>5. </a:t>
            </a:r>
            <a:r>
              <a:rPr lang="ru-RU" dirty="0" smtClean="0"/>
              <a:t>Спортивное</a:t>
            </a:r>
            <a:endParaRPr lang="ru-RU" dirty="0"/>
          </a:p>
          <a:p>
            <a:r>
              <a:rPr lang="ru-RU" dirty="0"/>
              <a:t>6. </a:t>
            </a:r>
            <a:r>
              <a:rPr lang="ru-RU" dirty="0" smtClean="0"/>
              <a:t>Современное</a:t>
            </a:r>
          </a:p>
          <a:p>
            <a:r>
              <a:rPr lang="ru-RU" dirty="0" smtClean="0"/>
              <a:t> </a:t>
            </a:r>
            <a:r>
              <a:rPr lang="ru-RU" dirty="0"/>
              <a:t>(система </a:t>
            </a:r>
            <a:r>
              <a:rPr lang="ru-RU" dirty="0" smtClean="0"/>
              <a:t>Джордано).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6641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i="1" dirty="0" smtClean="0">
                <a:solidFill>
                  <a:srgbClr val="FF0000"/>
                </a:solidFill>
                <a:latin typeface="+mn-lt"/>
              </a:rPr>
              <a:t>Немного понятий…</a:t>
            </a:r>
            <a:endParaRPr lang="ru-RU" sz="36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265176" indent="-265176"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b="1" i="1" dirty="0" smtClean="0"/>
              <a:t>МНЕМОНИКА </a:t>
            </a:r>
            <a:r>
              <a:rPr lang="ru-RU" i="1" dirty="0" smtClean="0"/>
              <a:t>– искусство запоминания, совокупность приемов и способов, облегчающих запоминание и увеличивающих объем памяти путем образования искусственных ассоциаций.</a:t>
            </a:r>
          </a:p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i="1" dirty="0" smtClean="0"/>
              <a:t>Определение мнемотехники, которое наиболее точно отображает современную мнемотехнику.</a:t>
            </a:r>
            <a:endParaRPr lang="ru-RU" b="1" i="1" dirty="0" smtClean="0"/>
          </a:p>
          <a:p>
            <a:pPr marL="265176" indent="-265176"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b="1" i="1" dirty="0" smtClean="0"/>
              <a:t>МНЕМОТЕХНИКА</a:t>
            </a:r>
            <a:r>
              <a:rPr lang="ru-RU" b="1" dirty="0" smtClean="0"/>
              <a:t> - </a:t>
            </a:r>
            <a:r>
              <a:rPr lang="ru-RU" i="1" dirty="0" smtClean="0"/>
              <a:t>это технология развития памяти. Система методов и приёмов, обеспечивающих эффективное запоминание</a:t>
            </a:r>
          </a:p>
          <a:p>
            <a:pPr marL="265176" indent="-265176"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b="1" i="1" dirty="0" smtClean="0"/>
              <a:t>МОДЕЛИРОВАНИЕ-</a:t>
            </a:r>
            <a:r>
              <a:rPr lang="ru-RU" i="1" dirty="0" smtClean="0"/>
              <a:t> замена образов, действующих лиц художественного произведения какими-либо знаками или геометрическими фигурами. </a:t>
            </a:r>
          </a:p>
          <a:p>
            <a:pPr marL="265176" indent="-265176"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b="1" i="1" dirty="0" smtClean="0"/>
              <a:t>ОПОРНЫЕ СИГНАЛЫ- </a:t>
            </a:r>
            <a:r>
              <a:rPr lang="ru-RU" i="1" dirty="0" smtClean="0"/>
              <a:t>кодировка текста с помощью ключевых слов, букв-сигналов, предметных образов, чертежей. Основана на зрительной памяти</a:t>
            </a:r>
          </a:p>
          <a:p>
            <a:pPr marL="265176" indent="-265176" fontAlgn="auto">
              <a:spcAft>
                <a:spcPts val="0"/>
              </a:spcAft>
              <a:buFont typeface="Wingdings" pitchFamily="2" charset="2"/>
              <a:buChar char="Ø"/>
              <a:defRPr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i="1" dirty="0" smtClean="0">
                <a:solidFill>
                  <a:srgbClr val="FF0000"/>
                </a:solidFill>
                <a:latin typeface="+mn-lt"/>
              </a:rPr>
              <a:t>Проблемы речи детей дошкольного возраста:</a:t>
            </a:r>
            <a:endParaRPr lang="ru-RU" sz="36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  <a:spcBef>
                <a:spcPts val="250"/>
              </a:spcBef>
              <a:buClr>
                <a:schemeClr val="accent1"/>
              </a:buClr>
              <a:buSzPct val="80000"/>
              <a:buFont typeface="Wingdings" pitchFamily="2" charset="2"/>
              <a:buChar char="Ø"/>
            </a:pPr>
            <a:r>
              <a:rPr lang="ru-RU" sz="2000" b="1" i="1" dirty="0" smtClean="0">
                <a:latin typeface="Verdana" pitchFamily="34" charset="0"/>
              </a:rPr>
              <a:t>Односложность</a:t>
            </a:r>
            <a:r>
              <a:rPr lang="ru-RU" sz="2000" i="1" dirty="0" smtClean="0">
                <a:latin typeface="Verdana" pitchFamily="34" charset="0"/>
              </a:rPr>
              <a:t> , речь состоящая лишь из простых предложений .</a:t>
            </a:r>
          </a:p>
          <a:p>
            <a:pPr>
              <a:lnSpc>
                <a:spcPct val="80000"/>
              </a:lnSpc>
              <a:spcBef>
                <a:spcPts val="250"/>
              </a:spcBef>
              <a:buClr>
                <a:schemeClr val="accent1"/>
              </a:buClr>
              <a:buSzPct val="80000"/>
              <a:buFont typeface="Wingdings" pitchFamily="2" charset="2"/>
              <a:buChar char="Ø"/>
            </a:pPr>
            <a:r>
              <a:rPr lang="ru-RU" sz="2000" b="1" i="1" dirty="0" smtClean="0">
                <a:latin typeface="Verdana" pitchFamily="34" charset="0"/>
              </a:rPr>
              <a:t>Бедность речи</a:t>
            </a:r>
            <a:r>
              <a:rPr lang="ru-RU" sz="2000" i="1" dirty="0" smtClean="0">
                <a:latin typeface="Verdana" pitchFamily="34" charset="0"/>
              </a:rPr>
              <a:t>, недостаточный словарный запас.</a:t>
            </a:r>
          </a:p>
          <a:p>
            <a:pPr>
              <a:lnSpc>
                <a:spcPct val="80000"/>
              </a:lnSpc>
              <a:spcBef>
                <a:spcPts val="250"/>
              </a:spcBef>
              <a:buClr>
                <a:schemeClr val="accent1"/>
              </a:buClr>
              <a:buSzPct val="80000"/>
              <a:buFont typeface="Wingdings" pitchFamily="2" charset="2"/>
              <a:buChar char="Ø"/>
            </a:pPr>
            <a:r>
              <a:rPr lang="ru-RU" sz="2000" i="1" dirty="0" smtClean="0">
                <a:latin typeface="Verdana" pitchFamily="34" charset="0"/>
              </a:rPr>
              <a:t>Употребление нелитературных слов и выражений.</a:t>
            </a:r>
          </a:p>
          <a:p>
            <a:pPr>
              <a:lnSpc>
                <a:spcPct val="80000"/>
              </a:lnSpc>
              <a:spcBef>
                <a:spcPts val="250"/>
              </a:spcBef>
              <a:buClr>
                <a:schemeClr val="accent1"/>
              </a:buClr>
              <a:buSzPct val="80000"/>
              <a:buFont typeface="Wingdings" pitchFamily="2" charset="2"/>
              <a:buChar char="Ø"/>
            </a:pPr>
            <a:r>
              <a:rPr lang="ru-RU" sz="2000" b="1" i="1" dirty="0" smtClean="0">
                <a:latin typeface="Verdana" pitchFamily="34" charset="0"/>
              </a:rPr>
              <a:t>Бедная диалогическая речь</a:t>
            </a:r>
            <a:r>
              <a:rPr lang="ru-RU" sz="2000" i="1" dirty="0" smtClean="0">
                <a:latin typeface="Verdana" pitchFamily="34" charset="0"/>
              </a:rPr>
              <a:t>, неспособность грамотно и доступно сформулировать вопрос, построить краткий или развернутый ответ</a:t>
            </a:r>
          </a:p>
          <a:p>
            <a:pPr>
              <a:lnSpc>
                <a:spcPct val="80000"/>
              </a:lnSpc>
              <a:spcBef>
                <a:spcPts val="250"/>
              </a:spcBef>
              <a:buClr>
                <a:schemeClr val="accent1"/>
              </a:buClr>
              <a:buSzPct val="80000"/>
              <a:buFont typeface="Wingdings" pitchFamily="2" charset="2"/>
              <a:buChar char="Ø"/>
            </a:pPr>
            <a:r>
              <a:rPr lang="ru-RU" sz="2000" b="1" i="1" dirty="0" smtClean="0">
                <a:latin typeface="Verdana" pitchFamily="34" charset="0"/>
              </a:rPr>
              <a:t>Неспособность построить монолог:  </a:t>
            </a:r>
            <a:r>
              <a:rPr lang="ru-RU" sz="2000" i="1" dirty="0" smtClean="0">
                <a:latin typeface="Verdana" pitchFamily="34" charset="0"/>
              </a:rPr>
              <a:t>например, сюжетный или описательный рассказ на предложенною тему. Пересказ текста своими словами.</a:t>
            </a:r>
          </a:p>
          <a:p>
            <a:pPr>
              <a:lnSpc>
                <a:spcPct val="80000"/>
              </a:lnSpc>
              <a:spcBef>
                <a:spcPts val="250"/>
              </a:spcBef>
              <a:buClr>
                <a:schemeClr val="accent1"/>
              </a:buClr>
              <a:buSzPct val="80000"/>
              <a:buFont typeface="Wingdings" pitchFamily="2" charset="2"/>
              <a:buChar char="Ø"/>
            </a:pPr>
            <a:r>
              <a:rPr lang="ru-RU" sz="2000" b="1" i="1" dirty="0" smtClean="0">
                <a:latin typeface="Verdana" pitchFamily="34" charset="0"/>
              </a:rPr>
              <a:t>Отсутствие  логического обоснования </a:t>
            </a:r>
            <a:r>
              <a:rPr lang="ru-RU" sz="2000" i="1" dirty="0" smtClean="0">
                <a:latin typeface="Verdana" pitchFamily="34" charset="0"/>
              </a:rPr>
              <a:t>своих утверждений и выводов.</a:t>
            </a:r>
          </a:p>
          <a:p>
            <a:pPr>
              <a:lnSpc>
                <a:spcPct val="80000"/>
              </a:lnSpc>
              <a:spcBef>
                <a:spcPts val="250"/>
              </a:spcBef>
              <a:buClr>
                <a:schemeClr val="accent1"/>
              </a:buClr>
              <a:buSzPct val="80000"/>
              <a:buFont typeface="Wingdings" pitchFamily="2" charset="2"/>
              <a:buChar char="Ø"/>
            </a:pPr>
            <a:r>
              <a:rPr lang="ru-RU" sz="2000" b="1" i="1" dirty="0" smtClean="0">
                <a:latin typeface="Verdana" pitchFamily="34" charset="0"/>
              </a:rPr>
              <a:t>Отсутствие навыков культуры речи</a:t>
            </a:r>
            <a:r>
              <a:rPr lang="ru-RU" sz="2000" i="1" dirty="0" smtClean="0">
                <a:latin typeface="Verdana" pitchFamily="34" charset="0"/>
              </a:rPr>
              <a:t>:  неумение использовать интонации ,  регулировать громкость голоса и темп речи и т. д. </a:t>
            </a:r>
          </a:p>
          <a:p>
            <a:pPr>
              <a:lnSpc>
                <a:spcPct val="80000"/>
              </a:lnSpc>
              <a:spcBef>
                <a:spcPts val="250"/>
              </a:spcBef>
              <a:buClr>
                <a:schemeClr val="accent1"/>
              </a:buClr>
              <a:buSzPct val="80000"/>
              <a:buFont typeface="Wingdings" pitchFamily="2" charset="2"/>
              <a:buChar char="Ø"/>
            </a:pPr>
            <a:r>
              <a:rPr lang="ru-RU" sz="2000" b="1" i="1" dirty="0" smtClean="0">
                <a:latin typeface="Verdana" pitchFamily="34" charset="0"/>
              </a:rPr>
              <a:t>Плохая дикция.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i="1" dirty="0" smtClean="0">
                <a:solidFill>
                  <a:srgbClr val="FF0000"/>
                </a:solidFill>
                <a:latin typeface="+mn-lt"/>
              </a:rPr>
              <a:t>Мнемотехника в дошкольной педагогике</a:t>
            </a:r>
            <a:endParaRPr lang="ru-RU" sz="36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136525" algn="ctr"/>
            <a:r>
              <a:rPr lang="ru-RU" b="1" i="1" dirty="0" smtClean="0">
                <a:latin typeface="Verdana" pitchFamily="34" charset="0"/>
              </a:rPr>
              <a:t>сенсорно-графические схемы </a:t>
            </a:r>
            <a:endParaRPr lang="ru-RU" i="1" dirty="0" smtClean="0">
              <a:latin typeface="Verdana" pitchFamily="34" charset="0"/>
            </a:endParaRPr>
          </a:p>
          <a:p>
            <a:pPr marL="136525" algn="ctr"/>
            <a:r>
              <a:rPr lang="ru-RU" i="1" dirty="0" smtClean="0">
                <a:latin typeface="Verdana" pitchFamily="34" charset="0"/>
              </a:rPr>
              <a:t>( по Воробьевой В.К. )</a:t>
            </a:r>
          </a:p>
          <a:p>
            <a:pPr marL="136525" algn="ctr"/>
            <a:endParaRPr lang="ru-RU" i="1" dirty="0" smtClean="0">
              <a:latin typeface="Verdana" pitchFamily="34" charset="0"/>
            </a:endParaRPr>
          </a:p>
          <a:p>
            <a:pPr marL="136525" algn="ctr"/>
            <a:r>
              <a:rPr lang="ru-RU" b="1" i="1" dirty="0" smtClean="0">
                <a:latin typeface="Verdana" pitchFamily="34" charset="0"/>
              </a:rPr>
              <a:t>предметно- схематические модели</a:t>
            </a:r>
            <a:r>
              <a:rPr lang="ru-RU" i="1" dirty="0" smtClean="0">
                <a:latin typeface="Verdana" pitchFamily="34" charset="0"/>
              </a:rPr>
              <a:t> </a:t>
            </a:r>
          </a:p>
          <a:p>
            <a:pPr marL="136525" algn="ctr"/>
            <a:r>
              <a:rPr lang="ru-RU" i="1" dirty="0" smtClean="0">
                <a:latin typeface="Verdana" pitchFamily="34" charset="0"/>
              </a:rPr>
              <a:t> (по Ткаченко Т.А.) </a:t>
            </a:r>
          </a:p>
          <a:p>
            <a:pPr marL="136525" algn="ctr"/>
            <a:endParaRPr lang="ru-RU" i="1" dirty="0" smtClean="0">
              <a:latin typeface="Verdana" pitchFamily="34" charset="0"/>
            </a:endParaRPr>
          </a:p>
          <a:p>
            <a:pPr marL="136525" algn="ctr"/>
            <a:r>
              <a:rPr lang="ru-RU" i="1" dirty="0" smtClean="0">
                <a:latin typeface="Verdana" pitchFamily="34" charset="0"/>
              </a:rPr>
              <a:t> </a:t>
            </a:r>
            <a:r>
              <a:rPr lang="ru-RU" b="1" i="1" dirty="0" smtClean="0">
                <a:latin typeface="Verdana" pitchFamily="34" charset="0"/>
              </a:rPr>
              <a:t>блоки – квадраты </a:t>
            </a:r>
          </a:p>
          <a:p>
            <a:pPr marL="136525" algn="ctr"/>
            <a:r>
              <a:rPr lang="ru-RU" i="1" dirty="0" smtClean="0">
                <a:latin typeface="Verdana" pitchFamily="34" charset="0"/>
              </a:rPr>
              <a:t>( по  </a:t>
            </a:r>
            <a:r>
              <a:rPr lang="ru-RU" i="1" dirty="0" err="1" smtClean="0">
                <a:latin typeface="Verdana" pitchFamily="34" charset="0"/>
              </a:rPr>
              <a:t>Глухову</a:t>
            </a:r>
            <a:r>
              <a:rPr lang="ru-RU" i="1" dirty="0" smtClean="0">
                <a:latin typeface="Verdana" pitchFamily="34" charset="0"/>
              </a:rPr>
              <a:t>  В П ) </a:t>
            </a:r>
          </a:p>
          <a:p>
            <a:pPr marL="136525" algn="ctr"/>
            <a:endParaRPr lang="ru-RU" i="1" dirty="0" smtClean="0">
              <a:latin typeface="Verdana" pitchFamily="34" charset="0"/>
            </a:endParaRPr>
          </a:p>
          <a:p>
            <a:pPr marL="136525" algn="ctr"/>
            <a:r>
              <a:rPr lang="ru-RU" b="1" i="1" dirty="0" smtClean="0">
                <a:latin typeface="Verdana" pitchFamily="34" charset="0"/>
              </a:rPr>
              <a:t>коллаж</a:t>
            </a:r>
            <a:r>
              <a:rPr lang="ru-RU" i="1" dirty="0" smtClean="0">
                <a:latin typeface="Verdana" pitchFamily="34" charset="0"/>
              </a:rPr>
              <a:t> </a:t>
            </a:r>
          </a:p>
          <a:p>
            <a:pPr marL="136525" algn="ctr"/>
            <a:r>
              <a:rPr lang="ru-RU" i="1" dirty="0" smtClean="0">
                <a:latin typeface="Verdana" pitchFamily="34" charset="0"/>
              </a:rPr>
              <a:t>( по Большовой Т.В.) </a:t>
            </a:r>
          </a:p>
          <a:p>
            <a:pPr marL="136525" algn="ctr"/>
            <a:endParaRPr lang="ru-RU" i="1" dirty="0" smtClean="0">
              <a:latin typeface="Verdana" pitchFamily="34" charset="0"/>
            </a:endParaRPr>
          </a:p>
          <a:p>
            <a:pPr marL="136525" algn="ctr"/>
            <a:r>
              <a:rPr lang="ru-RU" b="1" i="1" dirty="0" smtClean="0">
                <a:latin typeface="Verdana" pitchFamily="34" charset="0"/>
              </a:rPr>
              <a:t>схема составления рассказа</a:t>
            </a:r>
          </a:p>
          <a:p>
            <a:pPr marL="136525" algn="ctr"/>
            <a:r>
              <a:rPr lang="ru-RU" i="1" dirty="0" smtClean="0">
                <a:latin typeface="Verdana" pitchFamily="34" charset="0"/>
              </a:rPr>
              <a:t>( по  </a:t>
            </a:r>
            <a:r>
              <a:rPr lang="ru-RU" i="1" dirty="0" err="1" smtClean="0">
                <a:latin typeface="Verdana" pitchFamily="34" charset="0"/>
              </a:rPr>
              <a:t>Ефименковой</a:t>
            </a:r>
            <a:r>
              <a:rPr lang="ru-RU" i="1" dirty="0" smtClean="0">
                <a:latin typeface="Verdana" pitchFamily="34" charset="0"/>
              </a:rPr>
              <a:t> Л.Н.)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357322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Суть работы с мнемотаблицами заключается в следующих этапах: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2800" dirty="0" smtClean="0"/>
          </a:p>
          <a:p>
            <a:endParaRPr lang="ru-RU" sz="2800" dirty="0" smtClean="0"/>
          </a:p>
          <a:p>
            <a:pPr>
              <a:buFont typeface="Wingdings" pitchFamily="2" charset="2"/>
              <a:buChar char="v"/>
            </a:pPr>
            <a:r>
              <a:rPr lang="ru-RU" sz="2800" dirty="0" smtClean="0"/>
              <a:t>   1. Рассматривание таблицы 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/>
              <a:t>2. Перекодировка информации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/>
              <a:t>3. После перекодировки осуществляется пересказ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/>
              <a:t>4. Зарисовка мнемотаблиц детьми 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/>
              <a:t>5. Рассказывание по мнемотаблицам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+mn-lt"/>
              </a:rPr>
              <a:t>Мнемоквадраты и мнемодорожки</a:t>
            </a:r>
            <a:endParaRPr lang="ru-RU" sz="3200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4" name="Содержимое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6305" r="14478" b="17763"/>
          <a:stretch>
            <a:fillRect/>
          </a:stretch>
        </p:blipFill>
        <p:spPr bwMode="auto">
          <a:xfrm>
            <a:off x="642910" y="1500174"/>
            <a:ext cx="7643866" cy="246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110"/>
          <p:cNvPicPr>
            <a:picLocks noChangeAspect="1" noChangeArrowheads="1"/>
          </p:cNvPicPr>
          <p:nvPr/>
        </p:nvPicPr>
        <p:blipFill>
          <a:blip r:embed="rId3" cstate="print"/>
          <a:srcRect t="4330" b="8691"/>
          <a:stretch>
            <a:fillRect/>
          </a:stretch>
        </p:blipFill>
        <p:spPr bwMode="auto">
          <a:xfrm>
            <a:off x="357158" y="4000504"/>
            <a:ext cx="8290603" cy="2286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+mn-lt"/>
              </a:rPr>
              <a:t>Мнемотаблицы</a:t>
            </a:r>
            <a:endParaRPr lang="ru-RU" sz="3600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4" name="Рисунок 98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357298"/>
            <a:ext cx="8001056" cy="4913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D26900"/>
      </a:hlink>
      <a:folHlink>
        <a:srgbClr val="FBD5B5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1162</TotalTime>
  <Words>770</Words>
  <Application>Microsoft Office PowerPoint</Application>
  <PresentationFormat>Экран (4:3)</PresentationFormat>
  <Paragraphs>122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30" baseType="lpstr">
      <vt:lpstr>Arial</vt:lpstr>
      <vt:lpstr>Times New Roman</vt:lpstr>
      <vt:lpstr>Verdana</vt:lpstr>
      <vt:lpstr>Wingdings</vt:lpstr>
      <vt:lpstr>Wingdings 2</vt:lpstr>
      <vt:lpstr>Тема Office</vt:lpstr>
      <vt:lpstr>Презентация PowerPoint</vt:lpstr>
      <vt:lpstr>Немного истории…..</vt:lpstr>
      <vt:lpstr> В мнемотехнике существует шесть направлений: </vt:lpstr>
      <vt:lpstr>Немного понятий…</vt:lpstr>
      <vt:lpstr>Проблемы речи детей дошкольного возраста:</vt:lpstr>
      <vt:lpstr>Мнемотехника в дошкольной педагогике</vt:lpstr>
      <vt:lpstr>Суть работы с мнемотаблицами заключается в следующих этапах: </vt:lpstr>
      <vt:lpstr>Мнемоквадраты и мнемодорожки</vt:lpstr>
      <vt:lpstr>Мнемотаблицы</vt:lpstr>
      <vt:lpstr>Символы обозначают слова. </vt:lpstr>
      <vt:lpstr>Описание сезонных явлений.  Весна</vt:lpstr>
      <vt:lpstr>Факторы облегчающие  становление речи.</vt:lpstr>
      <vt:lpstr>Применение педагогом  на занятиях мнемотехники делает процесс обучения для ребёнка более привлекательным, обеспечивая мотивационный и эмоциональный настрой, заметно увеличивая его работоспособность.</vt:lpstr>
      <vt:lpstr>Задачи:</vt:lpstr>
      <vt:lpstr>Требования к мнемотехнике</vt:lpstr>
      <vt:lpstr>Технологическая карта работы </vt:lpstr>
      <vt:lpstr>Автоматизация звуков</vt:lpstr>
      <vt:lpstr>Для автоматизации звуков  на этапе работы с небольшими стихотворениями  можно использовать заранее нарисованные мнемотаблицы. Для этого подбираются  небольшие стихотворные тексты или загадки, на автоматизацию определённого звука или дифференциацию звуков.</vt:lpstr>
      <vt:lpstr>Составление графического плана рассказа:</vt:lpstr>
      <vt:lpstr>Презентация PowerPoint</vt:lpstr>
      <vt:lpstr>Мнемотехника в образовательных областях:</vt:lpstr>
      <vt:lpstr>Формы работы с родителями</vt:lpstr>
      <vt:lpstr>Предполагаемый результат работы: 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Пользователь Windows</cp:lastModifiedBy>
  <cp:revision>125</cp:revision>
  <dcterms:created xsi:type="dcterms:W3CDTF">2013-08-23T08:38:35Z</dcterms:created>
  <dcterms:modified xsi:type="dcterms:W3CDTF">2018-07-11T09:32:42Z</dcterms:modified>
</cp:coreProperties>
</file>