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1416"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798E9429-06DA-4C4C-90F4-4685C1C49221}" type="datetimeFigureOut">
              <a:rPr lang="ru-RU" smtClean="0"/>
              <a:t>04.04.2018</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4CF2ABB0-ADD8-4AFD-807C-584A0AB2F295}"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98E9429-06DA-4C4C-90F4-4685C1C49221}" type="datetimeFigureOut">
              <a:rPr lang="ru-RU" smtClean="0"/>
              <a:t>04.04.2018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F2ABB0-ADD8-4AFD-807C-584A0AB2F295}"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98E9429-06DA-4C4C-90F4-4685C1C49221}" type="datetimeFigureOut">
              <a:rPr lang="ru-RU" smtClean="0"/>
              <a:t>04.04.2018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F2ABB0-ADD8-4AFD-807C-584A0AB2F295}"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Объект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798E9429-06DA-4C4C-90F4-4685C1C49221}" type="datetimeFigureOut">
              <a:rPr lang="ru-RU" smtClean="0"/>
              <a:t>04.04.2018</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4CF2ABB0-ADD8-4AFD-807C-584A0AB2F295}"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798E9429-06DA-4C4C-90F4-4685C1C49221}" type="datetimeFigureOut">
              <a:rPr lang="ru-RU" smtClean="0"/>
              <a:t>04.04.2018</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4CF2ABB0-ADD8-4AFD-807C-584A0AB2F295}" type="slidenum">
              <a:rPr lang="ru-RU" smtClean="0"/>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Объект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798E9429-06DA-4C4C-90F4-4685C1C49221}" type="datetimeFigureOut">
              <a:rPr lang="ru-RU" smtClean="0"/>
              <a:t>04.04.2018</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4CF2ABB0-ADD8-4AFD-807C-584A0AB2F295}"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798E9429-06DA-4C4C-90F4-4685C1C49221}" type="datetimeFigureOut">
              <a:rPr lang="ru-RU" smtClean="0"/>
              <a:t>04.04.2018</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4CF2ABB0-ADD8-4AFD-807C-584A0AB2F295}"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98E9429-06DA-4C4C-90F4-4685C1C49221}" type="datetimeFigureOut">
              <a:rPr lang="ru-RU" smtClean="0"/>
              <a:t>04.04.2018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CF2ABB0-ADD8-4AFD-807C-584A0AB2F295}"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798E9429-06DA-4C4C-90F4-4685C1C49221}" type="datetimeFigureOut">
              <a:rPr lang="ru-RU" smtClean="0"/>
              <a:t>04.04.2018</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4CF2ABB0-ADD8-4AFD-807C-584A0AB2F295}"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798E9429-06DA-4C4C-90F4-4685C1C49221}" type="datetimeFigureOut">
              <a:rPr lang="ru-RU" smtClean="0"/>
              <a:t>04.04.2018</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4CF2ABB0-ADD8-4AFD-807C-584A0AB2F295}"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798E9429-06DA-4C4C-90F4-4685C1C49221}" type="datetimeFigureOut">
              <a:rPr lang="ru-RU" smtClean="0"/>
              <a:t>04.04.2018</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4CF2ABB0-ADD8-4AFD-807C-584A0AB2F295}"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798E9429-06DA-4C4C-90F4-4685C1C49221}" type="datetimeFigureOut">
              <a:rPr lang="ru-RU" smtClean="0"/>
              <a:t>04.04.2018</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4CF2ABB0-ADD8-4AFD-807C-584A0AB2F295}"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1268760"/>
            <a:ext cx="8062912" cy="1470025"/>
          </a:xfrm>
        </p:spPr>
        <p:txBody>
          <a:bodyPr>
            <a:noAutofit/>
          </a:bodyPr>
          <a:lstStyle/>
          <a:p>
            <a:pPr algn="ctr"/>
            <a:r>
              <a:rPr lang="ru-RU" sz="4800" b="1" dirty="0" smtClean="0"/>
              <a:t>Правильное питание </a:t>
            </a:r>
            <a:br>
              <a:rPr lang="ru-RU" sz="4800" b="1" dirty="0" smtClean="0"/>
            </a:br>
            <a:r>
              <a:rPr lang="ru-RU" sz="4800" b="1" dirty="0" smtClean="0"/>
              <a:t>при занятии спортом</a:t>
            </a:r>
            <a:endParaRPr lang="ru-RU" sz="4800" b="1" dirty="0"/>
          </a:p>
        </p:txBody>
      </p:sp>
      <p:sp>
        <p:nvSpPr>
          <p:cNvPr id="3" name="Подзаголовок 2"/>
          <p:cNvSpPr>
            <a:spLocks noGrp="1"/>
          </p:cNvSpPr>
          <p:nvPr>
            <p:ph type="subTitle" idx="1"/>
          </p:nvPr>
        </p:nvSpPr>
        <p:spPr>
          <a:xfrm>
            <a:off x="683568" y="3861048"/>
            <a:ext cx="8062912" cy="2232248"/>
          </a:xfrm>
        </p:spPr>
        <p:txBody>
          <a:bodyPr>
            <a:normAutofit/>
          </a:bodyPr>
          <a:lstStyle/>
          <a:p>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АВТОР :  Музыченко Андрей</a:t>
            </a:r>
          </a:p>
          <a:p>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Ученик 4 класса «А»</a:t>
            </a:r>
          </a:p>
          <a:p>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МКОУ НОШ с. Ленинское</a:t>
            </a:r>
          </a:p>
          <a:p>
            <a:endPar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ctr"/>
            <a:r>
              <a:rPr lang="ru-RU"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03 апреля 2018 г.</a:t>
            </a:r>
          </a:p>
          <a:p>
            <a:endPar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1028" name="Picture 4" descr="C:\Users\Иришка\Documents\Андрей\Здоровое питание\Без имени-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2780928"/>
            <a:ext cx="3819500" cy="3116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890628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Иришка\Documents\Андрей\Здоровое питание\Без имени-2.png"/>
          <p:cNvPicPr>
            <a:picLocks noChangeAspect="1" noChangeArrowheads="1"/>
          </p:cNvPicPr>
          <p:nvPr/>
        </p:nvPicPr>
        <p:blipFill rotWithShape="1">
          <a:blip r:embed="rId2">
            <a:extLst>
              <a:ext uri="{28A0092B-C50C-407E-A947-70E740481C1C}">
                <a14:useLocalDpi xmlns:a14="http://schemas.microsoft.com/office/drawing/2010/main" val="0"/>
              </a:ext>
            </a:extLst>
          </a:blip>
          <a:srcRect l="14059" r="18567"/>
          <a:stretch/>
        </p:blipFill>
        <p:spPr bwMode="auto">
          <a:xfrm>
            <a:off x="342900" y="1371600"/>
            <a:ext cx="4344945" cy="4843463"/>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3826412" y="476250"/>
            <a:ext cx="4813794" cy="4572000"/>
          </a:xfrm>
        </p:spPr>
        <p:txBody>
          <a:bodyPr vert="horz" anchor="t">
            <a:normAutofit lnSpcReduction="10000"/>
            <a:scene3d>
              <a:camera prst="orthographicFront"/>
              <a:lightRig rig="soft" dir="tl">
                <a:rot lat="0" lon="0" rev="0"/>
              </a:lightRig>
            </a:scene3d>
            <a:sp3d contourW="25400" prstMaterial="matte">
              <a:contourClr>
                <a:schemeClr val="accent2">
                  <a:tint val="20000"/>
                </a:schemeClr>
              </a:contourClr>
            </a:sp3d>
          </a:bodyPr>
          <a:lstStyle/>
          <a:p>
            <a:pPr marL="0" marR="36576" indent="0" algn="r">
              <a:spcBef>
                <a:spcPts val="0"/>
              </a:spcBef>
              <a:buNone/>
            </a:pPr>
            <a:r>
              <a:rPr lang="ru-RU" sz="2000" b="1" spc="50" dirty="0">
                <a:ln w="11430"/>
                <a:solidFill>
                  <a:srgbClr val="FFFF00"/>
                </a:solidFill>
              </a:rPr>
              <a:t>Все больше и больше людей начинают понимать всю важность и полезность </a:t>
            </a:r>
            <a:r>
              <a:rPr lang="ru-RU" sz="2400" b="1" dirty="0">
                <a:ln>
                  <a:solidFill>
                    <a:srgbClr val="00B050"/>
                  </a:solidFill>
                </a:ln>
                <a:solidFill>
                  <a:srgbClr val="FFFF00"/>
                </a:solidFill>
                <a:effectLst>
                  <a:outerShdw blurRad="38100" dist="38100" dir="2700000" algn="tl">
                    <a:srgbClr val="000000">
                      <a:alpha val="43137"/>
                    </a:srgbClr>
                  </a:outerShdw>
                </a:effectLst>
              </a:rPr>
              <a:t>спорта</a:t>
            </a:r>
            <a:r>
              <a:rPr lang="ru-RU" sz="2100" b="1" spc="50" dirty="0">
                <a:ln w="11430"/>
                <a:solidFill>
                  <a:srgbClr val="FFFF00"/>
                </a:solidFill>
              </a:rPr>
              <a:t> для здоровья и самочувствия. Ведь красивое тело, крепость, сила и даже расположение духа во многом зависят от нашей физической активности. </a:t>
            </a:r>
            <a:r>
              <a:rPr lang="ru-RU" sz="2100" b="1" spc="50" dirty="0" smtClean="0">
                <a:ln w="11430"/>
                <a:solidFill>
                  <a:srgbClr val="FFFF00"/>
                </a:solidFill>
              </a:rPr>
              <a:t> Но</a:t>
            </a:r>
            <a:r>
              <a:rPr lang="ru-RU" sz="2100" b="1" spc="50" dirty="0">
                <a:ln w="11430"/>
                <a:solidFill>
                  <a:srgbClr val="FFFF00"/>
                </a:solidFill>
              </a:rPr>
              <a:t>, чтобы добиться </a:t>
            </a:r>
            <a:r>
              <a:rPr lang="ru-RU" sz="2100" b="1" spc="50" dirty="0" smtClean="0">
                <a:ln w="11430"/>
                <a:solidFill>
                  <a:srgbClr val="FFFF00"/>
                </a:solidFill>
              </a:rPr>
              <a:t>хороших результатов </a:t>
            </a:r>
            <a:r>
              <a:rPr lang="ru-RU" sz="2100" b="1" spc="50" dirty="0">
                <a:ln w="11430"/>
                <a:solidFill>
                  <a:srgbClr val="FFFF00"/>
                </a:solidFill>
              </a:rPr>
              <a:t>и сохранить свое здоровье, нужно не только заниматься спортом, но и не забывать про </a:t>
            </a:r>
            <a:r>
              <a:rPr lang="ru-RU" sz="2400" b="1" dirty="0">
                <a:ln>
                  <a:solidFill>
                    <a:srgbClr val="00B050"/>
                  </a:solidFill>
                </a:ln>
                <a:solidFill>
                  <a:srgbClr val="FFFF00"/>
                </a:solidFill>
                <a:effectLst>
                  <a:outerShdw blurRad="38100" dist="38100" dir="2700000" algn="tl">
                    <a:srgbClr val="000000">
                      <a:alpha val="43137"/>
                    </a:srgbClr>
                  </a:outerShdw>
                </a:effectLst>
              </a:rPr>
              <a:t>здоровое, сбалансированное </a:t>
            </a:r>
            <a:r>
              <a:rPr lang="ru-RU" sz="2400" b="1" dirty="0" smtClean="0">
                <a:ln>
                  <a:solidFill>
                    <a:srgbClr val="00B050"/>
                  </a:solidFill>
                </a:ln>
                <a:solidFill>
                  <a:srgbClr val="FFFF00"/>
                </a:solidFill>
                <a:effectLst>
                  <a:outerShdw blurRad="38100" dist="38100" dir="2700000" algn="tl">
                    <a:srgbClr val="000000">
                      <a:alpha val="43137"/>
                    </a:srgbClr>
                  </a:outerShdw>
                </a:effectLst>
              </a:rPr>
              <a:t>  питание</a:t>
            </a:r>
            <a:r>
              <a:rPr lang="ru-RU" sz="2400" b="1" dirty="0">
                <a:ln>
                  <a:solidFill>
                    <a:srgbClr val="00B050"/>
                  </a:solidFill>
                </a:ln>
                <a:solidFill>
                  <a:srgbClr val="FFFF00"/>
                </a:solidFill>
                <a:effectLst>
                  <a:outerShdw blurRad="38100" dist="38100" dir="2700000" algn="tl">
                    <a:srgbClr val="000000">
                      <a:alpha val="43137"/>
                    </a:srgbClr>
                  </a:outerShdw>
                </a:effectLst>
              </a:rPr>
              <a:t>.</a:t>
            </a:r>
          </a:p>
        </p:txBody>
      </p:sp>
    </p:spTree>
    <p:extLst>
      <p:ext uri="{BB962C8B-B14F-4D97-AF65-F5344CB8AC3E}">
        <p14:creationId xmlns:p14="http://schemas.microsoft.com/office/powerpoint/2010/main" val="236119963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5290"/>
            <a:ext cx="8229600" cy="857921"/>
          </a:xfrm>
        </p:spPr>
        <p:txBody>
          <a:bodyPr>
            <a:noAutofit/>
          </a:bodyPr>
          <a:lstStyle/>
          <a:p>
            <a:r>
              <a:rPr lang="ru-RU" sz="2800" b="1" dirty="0"/>
              <a:t>Режим питания </a:t>
            </a:r>
            <a:r>
              <a:rPr lang="ru-RU" sz="2800" b="1" dirty="0" smtClean="0"/>
              <a:t>при занятиях спортом</a:t>
            </a:r>
            <a:endParaRPr lang="ru-RU" sz="2800" b="1" dirty="0"/>
          </a:p>
        </p:txBody>
      </p:sp>
      <p:sp>
        <p:nvSpPr>
          <p:cNvPr id="3" name="Объект 2"/>
          <p:cNvSpPr>
            <a:spLocks noGrp="1"/>
          </p:cNvSpPr>
          <p:nvPr>
            <p:ph idx="1"/>
          </p:nvPr>
        </p:nvSpPr>
        <p:spPr>
          <a:xfrm>
            <a:off x="4486353" y="1026944"/>
            <a:ext cx="4362225" cy="2293033"/>
          </a:xfrm>
        </p:spPr>
        <p:txBody>
          <a:bodyPr>
            <a:normAutofit/>
          </a:bodyPr>
          <a:lstStyle/>
          <a:p>
            <a:pPr marL="64008" indent="0" algn="ctr">
              <a:buNone/>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Режим питания </a:t>
            </a:r>
            <a:r>
              <a:rPr lang="ru-RU"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при занятиях </a:t>
            </a: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спортом включает приём пищи до, вовремя и после </a:t>
            </a:r>
            <a:r>
              <a:rPr lang="ru-RU"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занятий</a:t>
            </a:r>
            <a:endParaRPr lang="ru-RU" sz="2000" b="1" spc="50" dirty="0">
              <a:ln>
                <a:solidFill>
                  <a:srgbClr val="00B050"/>
                </a:solidFill>
              </a:ln>
              <a:effectLst>
                <a:glow rad="53100">
                  <a:schemeClr val="accent6">
                    <a:satMod val="180000"/>
                    <a:alpha val="30000"/>
                  </a:schemeClr>
                </a:glow>
              </a:effectLst>
            </a:endParaRPr>
          </a:p>
        </p:txBody>
      </p:sp>
      <p:pic>
        <p:nvPicPr>
          <p:cNvPr id="3076" name="Picture 4" descr="http://eurostroy.spb.ru/img/45048cd14239b505688b3d69521b251c.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83002" y="2996419"/>
            <a:ext cx="3827951" cy="3080824"/>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p:spPr>
      </p:pic>
      <p:sp>
        <p:nvSpPr>
          <p:cNvPr id="7" name="Объект 2"/>
          <p:cNvSpPr txBox="1">
            <a:spLocks/>
          </p:cNvSpPr>
          <p:nvPr/>
        </p:nvSpPr>
        <p:spPr>
          <a:xfrm>
            <a:off x="365760" y="1041010"/>
            <a:ext cx="4120593" cy="5604562"/>
          </a:xfrm>
          <a:prstGeom prst="rect">
            <a:avLst/>
          </a:prstGeom>
        </p:spPr>
        <p:txBody>
          <a:bodyPr vert="horz" anchor="t">
            <a:normAutofit fontScale="92500"/>
          </a:bodyPr>
          <a:lst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a:lstStyle>
          <a:p>
            <a:pPr marL="0" indent="0" algn="ctr">
              <a:spcBef>
                <a:spcPts val="0"/>
              </a:spcBef>
              <a:buFont typeface="Wingdings 2"/>
              <a:buNone/>
            </a:pPr>
            <a:r>
              <a:rPr lang="ru-RU" sz="2600" b="1" dirty="0">
                <a:ln>
                  <a:solidFill>
                    <a:srgbClr val="00B050"/>
                  </a:solidFill>
                </a:ln>
                <a:solidFill>
                  <a:srgbClr val="FFFF00"/>
                </a:solidFill>
                <a:effectLst>
                  <a:outerShdw blurRad="38100" dist="38100" dir="2700000" algn="tl">
                    <a:srgbClr val="000000">
                      <a:alpha val="43137"/>
                    </a:srgbClr>
                  </a:outerShdw>
                </a:effectLst>
              </a:rPr>
              <a:t>Поесть</a:t>
            </a:r>
            <a:r>
              <a:rPr lang="ru-RU" sz="2600" b="1" dirty="0" smtClean="0">
                <a:ln>
                  <a:solidFill>
                    <a:srgbClr val="00B050"/>
                  </a:solidFill>
                </a:ln>
                <a:solidFill>
                  <a:srgbClr val="FFFF00"/>
                </a:solidFill>
                <a:effectLst>
                  <a:outerShdw blurRad="38100" dist="38100" dir="2700000" algn="tl">
                    <a:srgbClr val="000000">
                      <a:alpha val="43137"/>
                    </a:srgbClr>
                  </a:outerShdw>
                </a:effectLst>
              </a:rPr>
              <a:t> нужно </a:t>
            </a:r>
          </a:p>
          <a:p>
            <a:pPr marL="0" indent="0" algn="ctr">
              <a:spcBef>
                <a:spcPts val="0"/>
              </a:spcBef>
              <a:buFont typeface="Wingdings 2"/>
              <a:buNone/>
            </a:pPr>
            <a:r>
              <a:rPr lang="ru-RU" sz="2600" b="1" dirty="0" smtClean="0">
                <a:ln>
                  <a:solidFill>
                    <a:srgbClr val="00B050"/>
                  </a:solidFill>
                </a:ln>
                <a:solidFill>
                  <a:srgbClr val="FFFF00"/>
                </a:solidFill>
                <a:effectLst>
                  <a:outerShdw blurRad="38100" dist="38100" dir="2700000" algn="tl">
                    <a:srgbClr val="000000">
                      <a:alpha val="43137"/>
                    </a:srgbClr>
                  </a:outerShdw>
                </a:effectLst>
              </a:rPr>
              <a:t>за 2 часа до занятий </a:t>
            </a:r>
          </a:p>
          <a:p>
            <a:pPr marL="0" indent="0" algn="ctr">
              <a:spcBef>
                <a:spcPts val="0"/>
              </a:spcBef>
              <a:buFont typeface="Wingdings 2"/>
              <a:buNone/>
            </a:pPr>
            <a:endParaRPr lang="ru-RU" sz="2400" dirty="0" smtClean="0">
              <a:ln>
                <a:solidFill>
                  <a:srgbClr val="00B050"/>
                </a:solidFill>
              </a:ln>
            </a:endParaRPr>
          </a:p>
          <a:p>
            <a:pPr marL="64008" indent="0">
              <a:buFont typeface="Wingdings 2"/>
              <a:buNone/>
            </a:pPr>
            <a:r>
              <a:rPr lang="ru-RU" sz="2400" b="1" dirty="0" smtClean="0">
                <a:ln>
                  <a:solidFill>
                    <a:srgbClr val="00B050"/>
                  </a:solidFill>
                </a:ln>
              </a:rPr>
              <a:t>Пища должна быть лёгкой, поэтому лучше отдавать предпочтение овощным блюдам. Можно приготовить салатик, пареные или тушёные овощи. Они обеспечат организм всеми нужными полезными веществами. Будет ощущаться прилив сил, поэтому тренировка будет эффективной.</a:t>
            </a:r>
            <a:endParaRPr lang="ru-RU" sz="2400" b="1" spc="50" dirty="0">
              <a:ln>
                <a:solidFill>
                  <a:srgbClr val="00B050"/>
                </a:solidFill>
              </a:ln>
              <a:effectLst>
                <a:glow rad="53100">
                  <a:schemeClr val="accent6">
                    <a:satMod val="180000"/>
                    <a:alpha val="30000"/>
                  </a:schemeClr>
                </a:glow>
              </a:effectLst>
            </a:endParaRPr>
          </a:p>
        </p:txBody>
      </p:sp>
    </p:spTree>
    <p:extLst>
      <p:ext uri="{BB962C8B-B14F-4D97-AF65-F5344CB8AC3E}">
        <p14:creationId xmlns:p14="http://schemas.microsoft.com/office/powerpoint/2010/main" val="371058554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5290"/>
            <a:ext cx="8229600" cy="857921"/>
          </a:xfrm>
        </p:spPr>
        <p:txBody>
          <a:bodyPr>
            <a:noAutofit/>
          </a:bodyPr>
          <a:lstStyle/>
          <a:p>
            <a:r>
              <a:rPr lang="ru-RU" sz="2800" b="1" dirty="0"/>
              <a:t>Режим питания </a:t>
            </a:r>
            <a:r>
              <a:rPr lang="ru-RU" sz="2800" b="1" dirty="0" smtClean="0"/>
              <a:t>при занятиях спортом</a:t>
            </a:r>
            <a:endParaRPr lang="ru-RU" sz="2800" b="1" dirty="0"/>
          </a:p>
        </p:txBody>
      </p:sp>
      <p:sp>
        <p:nvSpPr>
          <p:cNvPr id="3" name="Объект 2"/>
          <p:cNvSpPr>
            <a:spLocks noGrp="1"/>
          </p:cNvSpPr>
          <p:nvPr>
            <p:ph idx="1"/>
          </p:nvPr>
        </p:nvSpPr>
        <p:spPr>
          <a:xfrm>
            <a:off x="4486353" y="1026944"/>
            <a:ext cx="4362225" cy="2293033"/>
          </a:xfrm>
        </p:spPr>
        <p:txBody>
          <a:bodyPr>
            <a:normAutofit/>
          </a:bodyPr>
          <a:lstStyle/>
          <a:p>
            <a:pPr marL="64008" indent="0" algn="ctr">
              <a:buNone/>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Режим питания </a:t>
            </a:r>
            <a:r>
              <a:rPr lang="ru-RU"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при занятиях </a:t>
            </a: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спортом включает приём пищи до, вовремя и после </a:t>
            </a:r>
            <a:r>
              <a:rPr lang="ru-RU"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занятий</a:t>
            </a:r>
            <a:endParaRPr lang="ru-RU" sz="2000" b="1" spc="50" dirty="0">
              <a:ln>
                <a:solidFill>
                  <a:srgbClr val="00B050"/>
                </a:solidFill>
              </a:ln>
              <a:effectLst>
                <a:glow rad="53100">
                  <a:schemeClr val="accent6">
                    <a:satMod val="180000"/>
                    <a:alpha val="30000"/>
                  </a:schemeClr>
                </a:glow>
              </a:effectLst>
            </a:endParaRPr>
          </a:p>
        </p:txBody>
      </p:sp>
      <p:sp>
        <p:nvSpPr>
          <p:cNvPr id="7" name="Объект 2"/>
          <p:cNvSpPr txBox="1">
            <a:spLocks/>
          </p:cNvSpPr>
          <p:nvPr/>
        </p:nvSpPr>
        <p:spPr>
          <a:xfrm>
            <a:off x="365760" y="1041010"/>
            <a:ext cx="4120593" cy="5604562"/>
          </a:xfrm>
          <a:prstGeom prst="rect">
            <a:avLst/>
          </a:prstGeom>
        </p:spPr>
        <p:txBody>
          <a:bodyPr vert="horz" anchor="t">
            <a:normAutofit fontScale="92500" lnSpcReduction="10000"/>
          </a:bodyPr>
          <a:lst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a:lstStyle>
          <a:p>
            <a:pPr marL="0" indent="0" algn="ctr">
              <a:lnSpc>
                <a:spcPct val="120000"/>
              </a:lnSpc>
              <a:spcBef>
                <a:spcPts val="0"/>
              </a:spcBef>
              <a:buFont typeface="Wingdings 2"/>
              <a:buNone/>
            </a:pPr>
            <a:r>
              <a:rPr lang="ru-RU" sz="2600" b="1" dirty="0" smtClean="0">
                <a:ln>
                  <a:solidFill>
                    <a:srgbClr val="00B050"/>
                  </a:solidFill>
                </a:ln>
                <a:solidFill>
                  <a:srgbClr val="FFFF00"/>
                </a:solidFill>
                <a:effectLst>
                  <a:outerShdw blurRad="38100" dist="38100" dir="2700000" algn="tl">
                    <a:srgbClr val="000000">
                      <a:alpha val="43137"/>
                    </a:srgbClr>
                  </a:outerShdw>
                </a:effectLst>
              </a:rPr>
              <a:t>Во время тренировки есть нельзя</a:t>
            </a:r>
          </a:p>
          <a:p>
            <a:pPr marL="0" indent="0" algn="ctr">
              <a:spcBef>
                <a:spcPts val="0"/>
              </a:spcBef>
              <a:buFont typeface="Wingdings 2"/>
              <a:buNone/>
            </a:pPr>
            <a:endParaRPr lang="ru-RU" sz="1200" dirty="0" smtClean="0">
              <a:ln>
                <a:solidFill>
                  <a:srgbClr val="00B050"/>
                </a:solidFill>
              </a:ln>
            </a:endParaRPr>
          </a:p>
          <a:p>
            <a:pPr marL="64008" indent="0">
              <a:buNone/>
            </a:pPr>
            <a:r>
              <a:rPr lang="ru-RU" sz="2400" b="1" dirty="0">
                <a:ln>
                  <a:solidFill>
                    <a:srgbClr val="00B050"/>
                  </a:solidFill>
                </a:ln>
              </a:rPr>
              <a:t>Зато </a:t>
            </a:r>
            <a:r>
              <a:rPr lang="ru-RU" sz="2400" b="1" dirty="0" smtClean="0">
                <a:ln>
                  <a:solidFill>
                    <a:srgbClr val="00B050"/>
                  </a:solidFill>
                </a:ln>
              </a:rPr>
              <a:t>стоит </a:t>
            </a:r>
            <a:r>
              <a:rPr lang="ru-RU" sz="2400" b="1" dirty="0">
                <a:ln>
                  <a:solidFill>
                    <a:srgbClr val="00B050"/>
                  </a:solidFill>
                </a:ln>
              </a:rPr>
              <a:t>пить </a:t>
            </a:r>
            <a:r>
              <a:rPr lang="ru-RU" sz="2400" b="1" dirty="0" smtClean="0">
                <a:ln>
                  <a:solidFill>
                    <a:srgbClr val="00B050"/>
                  </a:solidFill>
                </a:ln>
              </a:rPr>
              <a:t>воду. </a:t>
            </a:r>
            <a:r>
              <a:rPr lang="ru-RU" sz="2400" b="1" dirty="0">
                <a:ln>
                  <a:solidFill>
                    <a:srgbClr val="00B050"/>
                  </a:solidFill>
                </a:ln>
              </a:rPr>
              <a:t>Конечно, не литрами, а понемногу: по несколько глотков каждые 20-25 минут. Не проглатывайте воду сразу, лучше немного подержите ее во рту – жажда так утоляется лучше. Естественно, никакой газировки. Даже минералки, не говоря уж о коле и прочих лимонадах. Не пейте холодную </a:t>
            </a:r>
            <a:r>
              <a:rPr lang="ru-RU" sz="2400" b="1" dirty="0" smtClean="0">
                <a:ln>
                  <a:solidFill>
                    <a:srgbClr val="00B050"/>
                  </a:solidFill>
                </a:ln>
              </a:rPr>
              <a:t>воду. </a:t>
            </a:r>
            <a:endParaRPr lang="ru-RU" sz="2400" b="1" spc="50" dirty="0">
              <a:ln>
                <a:solidFill>
                  <a:srgbClr val="00B050"/>
                </a:solidFill>
              </a:ln>
              <a:effectLst>
                <a:glow rad="53100">
                  <a:schemeClr val="accent6">
                    <a:satMod val="180000"/>
                    <a:alpha val="30000"/>
                  </a:schemeClr>
                </a:glow>
              </a:effectLst>
            </a:endParaRPr>
          </a:p>
        </p:txBody>
      </p:sp>
      <p:pic>
        <p:nvPicPr>
          <p:cNvPr id="4098" name="Picture 2" descr="http://jasmin-international.ru/wp-content/uploads/2017/09/020voda1-300x2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4203" y="3080821"/>
            <a:ext cx="4150800" cy="30096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75779754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5290"/>
            <a:ext cx="8229600" cy="857921"/>
          </a:xfrm>
        </p:spPr>
        <p:txBody>
          <a:bodyPr>
            <a:noAutofit/>
          </a:bodyPr>
          <a:lstStyle/>
          <a:p>
            <a:r>
              <a:rPr lang="ru-RU" sz="2800" b="1" dirty="0"/>
              <a:t>Режим питания </a:t>
            </a:r>
            <a:r>
              <a:rPr lang="ru-RU" sz="2800" b="1" dirty="0" smtClean="0"/>
              <a:t>при занятиях спортом</a:t>
            </a:r>
            <a:endParaRPr lang="ru-RU" sz="2800" b="1" dirty="0"/>
          </a:p>
        </p:txBody>
      </p:sp>
      <p:sp>
        <p:nvSpPr>
          <p:cNvPr id="3" name="Объект 2"/>
          <p:cNvSpPr>
            <a:spLocks noGrp="1"/>
          </p:cNvSpPr>
          <p:nvPr>
            <p:ph idx="1"/>
          </p:nvPr>
        </p:nvSpPr>
        <p:spPr>
          <a:xfrm>
            <a:off x="4486353" y="1026944"/>
            <a:ext cx="4362225" cy="2293033"/>
          </a:xfrm>
        </p:spPr>
        <p:txBody>
          <a:bodyPr>
            <a:normAutofit/>
          </a:bodyPr>
          <a:lstStyle/>
          <a:p>
            <a:pPr marL="64008" indent="0" algn="ctr">
              <a:buNone/>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Режим питания </a:t>
            </a:r>
            <a:r>
              <a:rPr lang="ru-RU"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при занятиях </a:t>
            </a: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спортом включает приём пищи до, вовремя и после </a:t>
            </a:r>
            <a:r>
              <a:rPr lang="ru-RU"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занятий</a:t>
            </a:r>
            <a:endParaRPr lang="ru-RU" sz="2000" b="1" spc="50" dirty="0">
              <a:ln>
                <a:solidFill>
                  <a:srgbClr val="00B050"/>
                </a:solidFill>
              </a:ln>
              <a:effectLst>
                <a:glow rad="53100">
                  <a:schemeClr val="accent6">
                    <a:satMod val="180000"/>
                    <a:alpha val="30000"/>
                  </a:schemeClr>
                </a:glow>
              </a:effectLst>
            </a:endParaRPr>
          </a:p>
        </p:txBody>
      </p:sp>
      <p:sp>
        <p:nvSpPr>
          <p:cNvPr id="7" name="Объект 2"/>
          <p:cNvSpPr txBox="1">
            <a:spLocks/>
          </p:cNvSpPr>
          <p:nvPr/>
        </p:nvSpPr>
        <p:spPr>
          <a:xfrm>
            <a:off x="365760" y="1041010"/>
            <a:ext cx="4120593" cy="5604562"/>
          </a:xfrm>
          <a:prstGeom prst="rect">
            <a:avLst/>
          </a:prstGeom>
        </p:spPr>
        <p:txBody>
          <a:bodyPr vert="horz" anchor="t">
            <a:normAutofit fontScale="92500" lnSpcReduction="10000"/>
          </a:bodyPr>
          <a:lst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a:lstStyle>
          <a:p>
            <a:pPr marL="0" indent="0" algn="ctr">
              <a:lnSpc>
                <a:spcPct val="120000"/>
              </a:lnSpc>
              <a:spcBef>
                <a:spcPts val="0"/>
              </a:spcBef>
              <a:buFont typeface="Wingdings 2"/>
              <a:buNone/>
            </a:pPr>
            <a:r>
              <a:rPr lang="ru-RU" sz="2600" b="1" dirty="0" smtClean="0">
                <a:ln>
                  <a:solidFill>
                    <a:srgbClr val="00B050"/>
                  </a:solidFill>
                </a:ln>
                <a:solidFill>
                  <a:srgbClr val="FFFF00"/>
                </a:solidFill>
                <a:effectLst>
                  <a:outerShdw blurRad="38100" dist="38100" dir="2700000" algn="tl">
                    <a:srgbClr val="000000">
                      <a:alpha val="43137"/>
                    </a:srgbClr>
                  </a:outerShdw>
                </a:effectLst>
              </a:rPr>
              <a:t>Питание после     занятий спортом</a:t>
            </a:r>
          </a:p>
          <a:p>
            <a:pPr marL="0" indent="0" algn="ctr">
              <a:spcBef>
                <a:spcPts val="0"/>
              </a:spcBef>
              <a:buFont typeface="Wingdings 2"/>
              <a:buNone/>
            </a:pPr>
            <a:endParaRPr lang="ru-RU" sz="1200" dirty="0" smtClean="0">
              <a:ln>
                <a:solidFill>
                  <a:srgbClr val="00B050"/>
                </a:solidFill>
              </a:ln>
            </a:endParaRPr>
          </a:p>
          <a:p>
            <a:pPr marL="64008" indent="0">
              <a:buNone/>
            </a:pPr>
            <a:r>
              <a:rPr lang="ru-RU" sz="1900" b="1" dirty="0">
                <a:ln>
                  <a:solidFill>
                    <a:srgbClr val="00B050"/>
                  </a:solidFill>
                </a:ln>
              </a:rPr>
              <a:t>Есть желательно через 20–30 минут после занятий. Ведь во время тренировок расходуется много энергии, поэтому её нужно пополнить. После тренировок можно потреблять овощи блюда и нежирные продукты. Люди, которые хотят похудеть должны ограничивать потребление белковой пищи. Если целью является набор мышечной массы после тренировки нужно потреблять продукты, которые богаты белком. Тогда можно есть бобовые, кусочек мяса или отварной рис</a:t>
            </a:r>
            <a:r>
              <a:rPr lang="ru-RU" sz="1900" b="1" dirty="0" smtClean="0">
                <a:ln>
                  <a:solidFill>
                    <a:srgbClr val="00B050"/>
                  </a:solidFill>
                </a:ln>
              </a:rPr>
              <a:t>.</a:t>
            </a:r>
            <a:endParaRPr lang="ru-RU" sz="1900" b="1" spc="50" dirty="0">
              <a:ln>
                <a:solidFill>
                  <a:srgbClr val="00B050"/>
                </a:solidFill>
              </a:ln>
              <a:effectLst>
                <a:glow rad="53100">
                  <a:schemeClr val="accent6">
                    <a:satMod val="180000"/>
                    <a:alpha val="30000"/>
                  </a:schemeClr>
                </a:glow>
              </a:effectLst>
            </a:endParaRPr>
          </a:p>
        </p:txBody>
      </p:sp>
      <p:pic>
        <p:nvPicPr>
          <p:cNvPr id="5122" name="Picture 2" descr="http://proka4aem.ru/wp-content/uploads/2016/06/pitanie-pri-zanyatiyax-v-trenazhernom-za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00565" y="3249637"/>
            <a:ext cx="4802135" cy="299641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987982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ustavlive.ru/wp-content/uploads/2016/07/dieta-pri-podagre-na-nogax-menyu.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6241" y="2082846"/>
            <a:ext cx="5271532" cy="417727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normAutofit/>
          </a:bodyPr>
          <a:lstStyle/>
          <a:p>
            <a:pPr algn="ctr"/>
            <a:r>
              <a:rPr lang="ru-RU" sz="3200" b="1" dirty="0" smtClean="0"/>
              <a:t>Желательно принимать </a:t>
            </a:r>
            <a:br>
              <a:rPr lang="ru-RU" sz="3200" b="1" dirty="0" smtClean="0"/>
            </a:br>
            <a:r>
              <a:rPr lang="ru-RU" sz="3200" b="1" dirty="0" smtClean="0"/>
              <a:t>5-6 разовое питание</a:t>
            </a:r>
            <a:endParaRPr lang="ru-RU" sz="3200" b="1" dirty="0"/>
          </a:p>
        </p:txBody>
      </p:sp>
      <p:sp>
        <p:nvSpPr>
          <p:cNvPr id="3" name="Объект 2"/>
          <p:cNvSpPr>
            <a:spLocks noGrp="1"/>
          </p:cNvSpPr>
          <p:nvPr>
            <p:ph idx="1"/>
          </p:nvPr>
        </p:nvSpPr>
        <p:spPr>
          <a:xfrm>
            <a:off x="457201" y="1882808"/>
            <a:ext cx="3101926" cy="4572000"/>
          </a:xfrm>
        </p:spPr>
        <p:txBody>
          <a:bodyPr>
            <a:normAutofit fontScale="85000" lnSpcReduction="20000"/>
          </a:bodyPr>
          <a:lstStyle/>
          <a:p>
            <a:pPr marL="64008" indent="0">
              <a:buNone/>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Организм человека должен ежедневно получать достаточное количество углеводов и белков, а также некоторое количество жиров, витаминов, минеральных веществ и много воды.</a:t>
            </a:r>
          </a:p>
          <a:p>
            <a:pPr marL="64008" indent="0">
              <a:buNone/>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При высоких физических нагрузках желательно применять, 5-6 -разовое питание. </a:t>
            </a:r>
          </a:p>
        </p:txBody>
      </p:sp>
    </p:spTree>
    <p:extLst>
      <p:ext uri="{BB962C8B-B14F-4D97-AF65-F5344CB8AC3E}">
        <p14:creationId xmlns:p14="http://schemas.microsoft.com/office/powerpoint/2010/main" val="191177152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a:t>Несколько советов по питанию, начинающим спортсменам</a:t>
            </a:r>
          </a:p>
        </p:txBody>
      </p:sp>
      <p:sp>
        <p:nvSpPr>
          <p:cNvPr id="3" name="Объект 2"/>
          <p:cNvSpPr>
            <a:spLocks noGrp="1"/>
          </p:cNvSpPr>
          <p:nvPr>
            <p:ph idx="1"/>
          </p:nvPr>
        </p:nvSpPr>
        <p:spPr>
          <a:xfrm>
            <a:off x="457200" y="1659988"/>
            <a:ext cx="8229600" cy="4794820"/>
          </a:xfrm>
        </p:spPr>
        <p:txBody>
          <a:bodyPr>
            <a:noAutofit/>
          </a:bodyPr>
          <a:lstStyle/>
          <a:p>
            <a:r>
              <a:rPr lang="ru-RU" sz="2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Старайтесь </a:t>
            </a:r>
            <a:r>
              <a:rPr lang="ru-RU"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как можно меньше употреблять трудно перевариваемые продукты - это капуста, фасоль, чечевица, бобы, горох, свиное и баранье сало. Такие продукты лучше использовать реже других и только после тренировочных занятий. </a:t>
            </a:r>
          </a:p>
          <a:p>
            <a:r>
              <a:rPr lang="ru-RU" sz="2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Важным является </a:t>
            </a:r>
            <a:r>
              <a:rPr lang="ru-RU"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разнообразие пищи, а также качественная </a:t>
            </a:r>
            <a:r>
              <a:rPr lang="ru-RU" sz="2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обработка </a:t>
            </a:r>
            <a:r>
              <a:rPr lang="ru-RU"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продуктов питания. </a:t>
            </a:r>
            <a:r>
              <a:rPr lang="ru-RU" sz="2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Легче </a:t>
            </a:r>
            <a:r>
              <a:rPr lang="ru-RU"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усваиваются молотое, отварное, паровое мясо, протертые бобовые, овсянка в виде киселя с молоком. </a:t>
            </a:r>
          </a:p>
          <a:p>
            <a:r>
              <a:rPr lang="ru-RU" sz="2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Частое </a:t>
            </a:r>
            <a:r>
              <a:rPr lang="ru-RU"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повторение блюд и однообразие пищи нежелательны. </a:t>
            </a:r>
          </a:p>
          <a:p>
            <a:r>
              <a:rPr lang="ru-RU" sz="2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Нейтральные </a:t>
            </a:r>
            <a:r>
              <a:rPr lang="ru-RU"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супы необходимо чередовать с кислыми. </a:t>
            </a:r>
          </a:p>
          <a:p>
            <a:r>
              <a:rPr lang="ru-RU" sz="2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Желательно </a:t>
            </a:r>
            <a:r>
              <a:rPr lang="ru-RU"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избегать одинаковых гарниров. </a:t>
            </a:r>
          </a:p>
        </p:txBody>
      </p:sp>
    </p:spTree>
    <p:extLst>
      <p:ext uri="{BB962C8B-B14F-4D97-AF65-F5344CB8AC3E}">
        <p14:creationId xmlns:p14="http://schemas.microsoft.com/office/powerpoint/2010/main" val="104617145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port.img.com.ua/nxs214/b/orig/f/80/8027f7ba8ddb1b2cc829e1e61498280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1575789"/>
            <a:ext cx="8229600" cy="1399032"/>
          </a:xfrm>
        </p:spPr>
        <p:txBody>
          <a:bodyPr>
            <a:noAutofit/>
          </a:bodyPr>
          <a:lstStyle/>
          <a:p>
            <a:pPr algn="ctr"/>
            <a:r>
              <a:rPr lang="ru-RU" sz="4800" b="1" dirty="0" smtClean="0"/>
              <a:t>Спасибо за внимание!</a:t>
            </a:r>
            <a:endParaRPr lang="ru-RU" sz="4800" b="1" dirty="0"/>
          </a:p>
        </p:txBody>
      </p:sp>
    </p:spTree>
    <p:extLst>
      <p:ext uri="{BB962C8B-B14F-4D97-AF65-F5344CB8AC3E}">
        <p14:creationId xmlns:p14="http://schemas.microsoft.com/office/powerpoint/2010/main" val="303194543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181</TotalTime>
  <Words>463</Words>
  <Application>Microsoft Office PowerPoint</Application>
  <PresentationFormat>Экран (4:3)</PresentationFormat>
  <Paragraphs>33</Paragraphs>
  <Slides>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8</vt:i4>
      </vt:variant>
    </vt:vector>
  </HeadingPairs>
  <TitlesOfParts>
    <vt:vector size="12" baseType="lpstr">
      <vt:lpstr>Century Gothic</vt:lpstr>
      <vt:lpstr>Verdana</vt:lpstr>
      <vt:lpstr>Wingdings 2</vt:lpstr>
      <vt:lpstr>Яркая</vt:lpstr>
      <vt:lpstr>Правильное питание  при занятии спортом</vt:lpstr>
      <vt:lpstr>Презентация PowerPoint</vt:lpstr>
      <vt:lpstr>Режим питания при занятиях спортом</vt:lpstr>
      <vt:lpstr>Режим питания при занятиях спортом</vt:lpstr>
      <vt:lpstr>Режим питания при занятиях спортом</vt:lpstr>
      <vt:lpstr>Желательно принимать  5-6 разовое питание</vt:lpstr>
      <vt:lpstr>Несколько советов по питанию, начинающим спортсменам</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Правильное питание при занятии спортом</dc:title>
  <dc:creator>Иришка</dc:creator>
  <cp:lastModifiedBy>Пользователь Windows</cp:lastModifiedBy>
  <cp:revision>21</cp:revision>
  <dcterms:created xsi:type="dcterms:W3CDTF">2018-04-02T10:17:38Z</dcterms:created>
  <dcterms:modified xsi:type="dcterms:W3CDTF">2018-04-03T14:18:40Z</dcterms:modified>
</cp:coreProperties>
</file>