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FF13-1564-455F-9E0D-B3A2A1C9B331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86BA-CF97-4CE1-87B2-EC3E726CE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FF13-1564-455F-9E0D-B3A2A1C9B331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86BA-CF97-4CE1-87B2-EC3E726CE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FF13-1564-455F-9E0D-B3A2A1C9B331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86BA-CF97-4CE1-87B2-EC3E726CE7C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FF13-1564-455F-9E0D-B3A2A1C9B331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86BA-CF97-4CE1-87B2-EC3E726CE7C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FF13-1564-455F-9E0D-B3A2A1C9B331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86BA-CF97-4CE1-87B2-EC3E726CE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FF13-1564-455F-9E0D-B3A2A1C9B331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86BA-CF97-4CE1-87B2-EC3E726CE7C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FF13-1564-455F-9E0D-B3A2A1C9B331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86BA-CF97-4CE1-87B2-EC3E726CE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FF13-1564-455F-9E0D-B3A2A1C9B331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86BA-CF97-4CE1-87B2-EC3E726CE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FF13-1564-455F-9E0D-B3A2A1C9B331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86BA-CF97-4CE1-87B2-EC3E726CE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FF13-1564-455F-9E0D-B3A2A1C9B331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86BA-CF97-4CE1-87B2-EC3E726CE7C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FF13-1564-455F-9E0D-B3A2A1C9B331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86BA-CF97-4CE1-87B2-EC3E726CE7C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C6AFF13-1564-455F-9E0D-B3A2A1C9B331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70B86BA-CF97-4CE1-87B2-EC3E726CE7C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Равнобедренный треугольник 3"/>
              <p:cNvSpPr/>
              <p:nvPr/>
            </p:nvSpPr>
            <p:spPr>
              <a:xfrm>
                <a:off x="179512" y="188640"/>
                <a:ext cx="8568952" cy="5976664"/>
              </a:xfrm>
              <a:prstGeom prst="triangle">
                <a:avLst/>
              </a:prstGeom>
              <a:blipFill>
                <a:blip r:embed="rId2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869F126-2EB8-4FE4-BBC4-A55799307B70}" type="mathplaceholder">
                        <a:rPr lang="ru-RU" i="1" smtClean="0">
                          <a:latin typeface="Cambria Math"/>
                        </a:rPr>
                        <a:t>Место для формулы.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Равнобедренный тре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88640"/>
                <a:ext cx="8568952" cy="5976664"/>
              </a:xfrm>
              <a:prstGeom prst="triangle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700808"/>
            <a:ext cx="8424935" cy="3456384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5400" b="1" dirty="0" smtClean="0">
                <a:solidFill>
                  <a:schemeClr val="tx1"/>
                </a:solidFill>
              </a:rPr>
              <a:t>Площадь треугольника</a:t>
            </a:r>
            <a:endParaRPr lang="ru-RU" sz="54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одзаголовок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371600" y="1700809"/>
                <a:ext cx="6400800" cy="720080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US" sz="96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𝑺</m:t>
                    </m:r>
                    <m:r>
                      <a:rPr lang="en-US" sz="96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96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96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96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96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(</a:t>
                </a:r>
                <a:r>
                  <a:rPr lang="ru-RU" sz="96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а *</a:t>
                </a:r>
                <a:r>
                  <a:rPr lang="en-US" sz="96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h)</a:t>
                </a:r>
                <a:endParaRPr lang="ru-RU" sz="96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Под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371600" y="1700809"/>
                <a:ext cx="6400800" cy="720080"/>
              </a:xfrm>
              <a:blipFill rotWithShape="1">
                <a:blip r:embed="rId4"/>
                <a:stretch>
                  <a:fillRect r="-9048" b="-2610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69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00808"/>
            <a:ext cx="8352927" cy="44253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П. 52, стр. 125-126</a:t>
            </a:r>
          </a:p>
          <a:p>
            <a:pPr marL="0" indent="0" algn="ctr">
              <a:buNone/>
            </a:pPr>
            <a:endParaRPr lang="ru-RU" sz="4400" dirty="0"/>
          </a:p>
          <a:p>
            <a:pPr marL="0" indent="0" algn="ctr">
              <a:buNone/>
            </a:pPr>
            <a:r>
              <a:rPr lang="ru-RU" sz="4400" dirty="0" smtClean="0"/>
              <a:t>Молодцы!</a:t>
            </a:r>
          </a:p>
          <a:p>
            <a:pPr marL="0" indent="0" algn="ctr">
              <a:buNone/>
            </a:pP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7465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332656"/>
            <a:ext cx="7812856" cy="5793507"/>
          </a:xfrm>
        </p:spPr>
        <p:txBody>
          <a:bodyPr/>
          <a:lstStyle/>
          <a:p>
            <a:pPr algn="ctr"/>
            <a:r>
              <a:rPr lang="ru-RU" sz="5400" dirty="0" smtClean="0"/>
              <a:t>Цель урока: </a:t>
            </a:r>
          </a:p>
          <a:p>
            <a:pPr algn="ctr"/>
            <a:r>
              <a:rPr lang="ru-RU" sz="5400" dirty="0" smtClean="0"/>
              <a:t>научиться находить площадь треугольника </a:t>
            </a:r>
            <a:r>
              <a:rPr lang="ru-RU" sz="6600" dirty="0" smtClean="0"/>
              <a:t>по формуле.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5694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772816"/>
            <a:ext cx="8208911" cy="4353347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Важно!</a:t>
            </a:r>
          </a:p>
          <a:p>
            <a:pPr marL="0" indent="0">
              <a:buNone/>
            </a:pPr>
            <a:r>
              <a:rPr lang="ru-RU" sz="3200" u="sng" dirty="0" smtClean="0"/>
              <a:t>Основанием </a:t>
            </a:r>
            <a:r>
              <a:rPr lang="ru-RU" sz="3200" dirty="0" smtClean="0"/>
              <a:t>треугольника может быть любая из трех его сторон. Выбор основания зависит от условия задачи или вашего выбора.</a:t>
            </a:r>
          </a:p>
          <a:p>
            <a:pPr marL="0" indent="0">
              <a:buNone/>
            </a:pPr>
            <a:r>
              <a:rPr lang="ru-RU" sz="3200" u="sng" dirty="0" smtClean="0"/>
              <a:t>Высотой</a:t>
            </a:r>
            <a:r>
              <a:rPr lang="ru-RU" sz="3200" dirty="0" smtClean="0"/>
              <a:t> называется отрезок, проведенный к ОСНОВАНИЮ из противоположной вершины под прямым углом.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Основание и высота треугольника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0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628800"/>
            <a:ext cx="8208911" cy="4896544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Начертите треугольник АВС. Назовите все основания треугольника АВС.</a:t>
            </a:r>
          </a:p>
          <a:p>
            <a:pPr marL="0" indent="0">
              <a:buNone/>
            </a:pPr>
            <a:r>
              <a:rPr lang="ru-RU" dirty="0" smtClean="0"/>
              <a:t>(АВ, АС, ВС)</a:t>
            </a:r>
          </a:p>
          <a:p>
            <a:pPr marL="0" indent="0">
              <a:buNone/>
            </a:pPr>
            <a:r>
              <a:rPr lang="ru-RU" dirty="0" smtClean="0"/>
              <a:t>2. Из каждой вершины треугольника АВС проведите высоту А</a:t>
            </a:r>
            <a:r>
              <a:rPr lang="en-US" dirty="0" smtClean="0"/>
              <a:t>D</a:t>
            </a:r>
            <a:r>
              <a:rPr lang="ru-RU" dirty="0" smtClean="0"/>
              <a:t>, ВЕ, С</a:t>
            </a:r>
            <a:r>
              <a:rPr lang="en-US" dirty="0" smtClean="0"/>
              <a:t>F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               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en-US" dirty="0" smtClean="0"/>
              <a:t>F                   E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                                  С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D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11560" y="3933056"/>
            <a:ext cx="2448272" cy="2016224"/>
          </a:xfrm>
          <a:prstGeom prst="triangl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0"/>
          </p:cNvCxnSpPr>
          <p:nvPr/>
        </p:nvCxnSpPr>
        <p:spPr>
          <a:xfrm>
            <a:off x="1835696" y="3933056"/>
            <a:ext cx="0" cy="2016224"/>
          </a:xfrm>
          <a:prstGeom prst="line">
            <a:avLst/>
          </a:prstGeom>
          <a:ln w="28575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5" idx="2"/>
            <a:endCxn id="5" idx="5"/>
          </p:cNvCxnSpPr>
          <p:nvPr/>
        </p:nvCxnSpPr>
        <p:spPr>
          <a:xfrm flipV="1">
            <a:off x="611560" y="4941168"/>
            <a:ext cx="1836204" cy="10081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1331640" y="4869160"/>
            <a:ext cx="1728192" cy="10801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07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15816" y="3212976"/>
            <a:ext cx="3240360" cy="104411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628800"/>
            <a:ext cx="8064895" cy="4497363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 smtClean="0"/>
              <a:t>Площадь треугольника равна половине произведения его основания на высоту. </a:t>
            </a:r>
          </a:p>
          <a:p>
            <a:pPr marL="0" indent="0" algn="just">
              <a:buNone/>
            </a:pPr>
            <a:endParaRPr lang="ru-RU" sz="3200" b="1" dirty="0"/>
          </a:p>
          <a:p>
            <a:pPr marL="0" indent="0" algn="ctr">
              <a:buNone/>
            </a:pPr>
            <a:r>
              <a:rPr lang="en-US" sz="4000" b="1" dirty="0" smtClean="0"/>
              <a:t>S=1</a:t>
            </a:r>
            <a:r>
              <a:rPr lang="ru-RU" sz="4000" b="1" dirty="0" smtClean="0"/>
              <a:t>/2 (а*</a:t>
            </a:r>
            <a:r>
              <a:rPr lang="en-US" sz="4000" b="1" dirty="0" smtClean="0"/>
              <a:t>h)</a:t>
            </a:r>
            <a:endParaRPr lang="ru-RU" sz="4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Запишите!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041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332656"/>
            <a:ext cx="8856984" cy="633670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                     C     </a:t>
            </a:r>
            <a:r>
              <a:rPr lang="ru-RU" dirty="0" smtClean="0"/>
              <a:t>                                                                            </a:t>
            </a:r>
            <a:r>
              <a:rPr lang="en-US" dirty="0" smtClean="0"/>
              <a:t>D                                                                            </a:t>
            </a:r>
          </a:p>
          <a:p>
            <a:r>
              <a:rPr lang="en-US" dirty="0" smtClean="0"/>
              <a:t>                                 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                                                                                      B</a:t>
            </a:r>
          </a:p>
          <a:p>
            <a:r>
              <a:rPr lang="en-US" dirty="0" smtClean="0"/>
              <a:t>                                        H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67544" y="1556792"/>
            <a:ext cx="5544616" cy="424847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 rot="10800000">
            <a:off x="3239852" y="1556792"/>
            <a:ext cx="5364596" cy="4248472"/>
          </a:xfrm>
          <a:prstGeom prst="triangle">
            <a:avLst>
              <a:gd name="adj" fmla="val 48786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4"/>
            <a:endCxn id="4" idx="3"/>
          </p:cNvCxnSpPr>
          <p:nvPr/>
        </p:nvCxnSpPr>
        <p:spPr>
          <a:xfrm>
            <a:off x="3239852" y="1556792"/>
            <a:ext cx="0" cy="4248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239852" y="5517232"/>
            <a:ext cx="468052" cy="288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26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980728"/>
            <a:ext cx="8352927" cy="5145435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800" dirty="0" smtClean="0"/>
              <a:t>Площадь прямоугольного треугольника равна  половине произведения его катетов.</a:t>
            </a:r>
          </a:p>
          <a:p>
            <a:pPr marL="457200" indent="-457200">
              <a:buAutoNum type="arabicPeriod"/>
            </a:pPr>
            <a:endParaRPr lang="ru-RU" sz="2800" dirty="0"/>
          </a:p>
          <a:p>
            <a:pPr marL="457200" indent="-457200">
              <a:buAutoNum type="arabicPeriod"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                                 а</a:t>
            </a: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                в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Следствие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3347864" y="2276872"/>
            <a:ext cx="2952328" cy="151216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3573016"/>
            <a:ext cx="3600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76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12776"/>
            <a:ext cx="7408333" cy="4713387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800" dirty="0" smtClean="0"/>
              <a:t>Внимательно читаем условия и вопрос задачи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Если требуется найти площадь, то ищем в условии задачи 2 величины: высоту и основание.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Если эти величины известны, то находим площадь треугольника по формуле. 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Если эти величины не даны в условии задачи, то сначала находим значения  этих величин.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решения задачи: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082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00808"/>
            <a:ext cx="8280919" cy="442535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Основание треугольника АВС равно 30 см. Высота в три раза меньше. Найдите площадь треугольника АВС.</a:t>
            </a:r>
          </a:p>
          <a:p>
            <a:pPr marL="0" indent="0">
              <a:buNone/>
            </a:pPr>
            <a:r>
              <a:rPr lang="ru-RU" dirty="0" smtClean="0"/>
              <a:t>2. Площадь треугольника   АВС равна 24 </a:t>
            </a:r>
            <a:r>
              <a:rPr lang="ru-RU" dirty="0" err="1" smtClean="0"/>
              <a:t>кв.см</a:t>
            </a:r>
            <a:r>
              <a:rPr lang="ru-RU" dirty="0" smtClean="0"/>
              <a:t>. При этом основание равно 8 см. Найдите высоту треугольника.</a:t>
            </a:r>
          </a:p>
          <a:p>
            <a:pPr marL="0" indent="0">
              <a:buNone/>
            </a:pPr>
            <a:r>
              <a:rPr lang="ru-RU" dirty="0" smtClean="0"/>
              <a:t>3. Основание треугольника равно Х м. Высота этого треугольника равна У м. Найдите площадь данного треугольника.</a:t>
            </a:r>
          </a:p>
          <a:p>
            <a:pPr marL="0" indent="0">
              <a:buNone/>
            </a:pPr>
            <a:r>
              <a:rPr lang="ru-RU" dirty="0" smtClean="0"/>
              <a:t>4. Составьте задачу на нахождение площади треугольника со следующими данными: 17 и 3.</a:t>
            </a:r>
          </a:p>
          <a:p>
            <a:pPr marL="0" indent="0">
              <a:buNone/>
            </a:pPr>
            <a:r>
              <a:rPr lang="ru-RU" dirty="0" smtClean="0"/>
              <a:t>5. Выполните № 468 на стр.128 учебника.</a:t>
            </a:r>
          </a:p>
          <a:p>
            <a:pPr marL="457200" indent="-457200">
              <a:buAutoNum type="arabicPeriod"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Практические задания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884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</TotalTime>
  <Words>302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Площадь треугольника</vt:lpstr>
      <vt:lpstr>Презентация PowerPoint</vt:lpstr>
      <vt:lpstr>Основание и высота треугольника</vt:lpstr>
      <vt:lpstr>задание</vt:lpstr>
      <vt:lpstr>Запишите!</vt:lpstr>
      <vt:lpstr>Презентация PowerPoint</vt:lpstr>
      <vt:lpstr>Следствие </vt:lpstr>
      <vt:lpstr>Алгоритм решения задачи:</vt:lpstr>
      <vt:lpstr>Практические задания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Площадь треугольника</dc:title>
  <dc:creator>Ученик-10</dc:creator>
  <cp:lastModifiedBy>Ученик-10</cp:lastModifiedBy>
  <cp:revision>6</cp:revision>
  <dcterms:created xsi:type="dcterms:W3CDTF">2018-02-13T15:58:37Z</dcterms:created>
  <dcterms:modified xsi:type="dcterms:W3CDTF">2018-02-14T12:30:06Z</dcterms:modified>
</cp:coreProperties>
</file>