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0" r:id="rId4"/>
    <p:sldId id="265" r:id="rId5"/>
    <p:sldId id="264" r:id="rId6"/>
    <p:sldId id="263" r:id="rId7"/>
    <p:sldId id="262" r:id="rId8"/>
    <p:sldId id="268" r:id="rId9"/>
    <p:sldId id="273" r:id="rId10"/>
    <p:sldId id="270" r:id="rId11"/>
    <p:sldId id="267" r:id="rId12"/>
    <p:sldId id="275" r:id="rId13"/>
    <p:sldId id="277" r:id="rId14"/>
    <p:sldId id="279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E4B51B0-D9C9-421A-BE32-9415F9854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93C9BC-18E7-4464-9FA2-9C393A8505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22FD5B9-A3BB-4E44-90E4-89E8CAD2F6A1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7A4EC92-7C35-46EF-8945-4D883DF87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werden.de/bilde/volkonskaya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071701"/>
          </a:xfrm>
        </p:spPr>
        <p:txBody>
          <a:bodyPr/>
          <a:lstStyle/>
          <a:p>
            <a:r>
              <a:rPr lang="ru-RU" dirty="0" smtClean="0"/>
              <a:t>Адресаты любовной лирики А.С.Пушкина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772300" cy="1214446"/>
          </a:xfrm>
        </p:spPr>
        <p:txBody>
          <a:bodyPr/>
          <a:lstStyle/>
          <a:p>
            <a:r>
              <a:rPr lang="ru-RU" dirty="0" smtClean="0"/>
              <a:t>Составила  </a:t>
            </a:r>
            <a:r>
              <a:rPr lang="ru-RU" dirty="0" err="1" smtClean="0"/>
              <a:t>Дашицыренова</a:t>
            </a:r>
            <a:r>
              <a:rPr lang="ru-RU" dirty="0" smtClean="0"/>
              <a:t> Э.П., учитель русского языка и литературы  МАОУ « СОШ № 19»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Анна Петровна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Керн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630738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b="1"/>
              <a:t>Анна Керн – дочь помещика П.М.Полторацкого, выдавшего ее в 17 лет за 52-летнего генерала Е.Ф.Керна.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/>
              <a:t>  Впервые 19-летний Пушкин встретил Анну Керн на одном из вечеров в Петербурге в 1819 году. Вторая встреча произошла в 1825 году в Тригорском, а при  расставании поэт преподнес ей экземпляр второй главы «Евгения Онегина» и ставшими знаменитыми стихи: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/>
              <a:t>    	 </a:t>
            </a: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Я помню чудное мгновенье:</a:t>
            </a:r>
            <a:br>
              <a:rPr lang="ru-RU" sz="280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Передо мной явилась ты,</a:t>
            </a:r>
            <a:br>
              <a:rPr lang="ru-RU" sz="280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Как  мимолетное виденье, </a:t>
            </a:r>
            <a:br>
              <a:rPr lang="ru-RU" sz="280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2800">
                <a:solidFill>
                  <a:schemeClr val="accent2"/>
                </a:solidFill>
                <a:latin typeface="Monotype Corsiva" pitchFamily="66" charset="0"/>
              </a:rPr>
              <a:t>Как гений чистой красоты.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22534" name="Picture 6" descr="kern_b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773238"/>
            <a:ext cx="3298825" cy="4114800"/>
          </a:xfrm>
          <a:noFill/>
          <a:ln/>
        </p:spPr>
      </p:pic>
      <p:pic>
        <p:nvPicPr>
          <p:cNvPr id="22535" name="Picture 7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11212" cy="925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65175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4800">
                <a:solidFill>
                  <a:schemeClr val="accent2"/>
                </a:solidFill>
                <a:latin typeface="Monotype Corsiva" pitchFamily="66" charset="0"/>
              </a:rPr>
              <a:t>Мария Николаевна Волконская</a:t>
            </a:r>
            <a:br>
              <a:rPr lang="ru-RU" sz="480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2400">
                <a:latin typeface="Monotype Corsiva" pitchFamily="66" charset="0"/>
              </a:rPr>
              <a:t/>
            </a:r>
            <a:br>
              <a:rPr lang="ru-RU" sz="2400">
                <a:latin typeface="Monotype Corsiva" pitchFamily="66" charset="0"/>
              </a:rPr>
            </a:br>
            <a:endParaRPr lang="ru-RU" sz="2400">
              <a:latin typeface="Monotype Corsiva" pitchFamily="66" charset="0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916113"/>
            <a:ext cx="4392612" cy="46164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</a:t>
            </a:r>
            <a:r>
              <a:rPr lang="ru-RU" sz="2000" b="1"/>
              <a:t>Мария Волконская - урожденная Раевская, с 1825 года жена князя С.Г. Волконского, одного из руководителей Южного общества декабристов. Первое чувство поэта к ней, глубоко скрытое, нашло свое воплощение в романтических образах южных поем. Ее решение оставить родных, сына и следовать за мужем, приговоренным к двадцати четырем годам каторжных работ и вечному поселению в Сибири, вызвало у поэта восхищение и преклонение перед ее гражданским подвигом.</a:t>
            </a:r>
          </a:p>
        </p:txBody>
      </p:sp>
      <p:pic>
        <p:nvPicPr>
          <p:cNvPr id="11278" name="Picture 14" descr="volkonskaya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tretch>
            <a:fillRect/>
          </a:stretch>
        </p:blipFill>
        <p:spPr>
          <a:xfrm>
            <a:off x="4965700" y="2228850"/>
            <a:ext cx="3175000" cy="3619500"/>
          </a:xfrm>
          <a:ln/>
        </p:spPr>
      </p:pic>
      <p:pic>
        <p:nvPicPr>
          <p:cNvPr id="11267" name="Picture 3" descr="4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76250"/>
            <a:ext cx="811213" cy="925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Гончарова Наталья Николаевна</a:t>
            </a:r>
          </a:p>
        </p:txBody>
      </p:sp>
      <p:pic>
        <p:nvPicPr>
          <p:cNvPr id="19462" name="Picture 6" descr="gon_b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905000"/>
            <a:ext cx="3268663" cy="4114800"/>
          </a:xfrm>
          <a:noFill/>
          <a:ln/>
        </p:spPr>
      </p:pic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484313"/>
            <a:ext cx="4030662" cy="47529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900" b="1"/>
              <a:t>Наталья Гончарова - с 18 февраля 1831 года жена А.С.Пушкина, с 1844 года - жена П.П. Ланского.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900" b="1"/>
              <a:t>Пушкин увидел Наталью Николаевну на балу в первый же год появления ее в московском свете, в 1828 году. И тогда же поэт сказал, что участь его будет навеки связана с нею. «Когда я увидел ее в первый раз, красоту ее едва начинали замечать в свете. Я полюбил ее, голова у меня закружилась, я сделал предложение»,- писал Пушкин матери Натальи Николаевны  Н.И.Гончаровой 5 апреля 1830 года.             </a:t>
            </a:r>
          </a:p>
        </p:txBody>
      </p:sp>
      <p:pic>
        <p:nvPicPr>
          <p:cNvPr id="19463" name="Picture 7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811213" cy="925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Ланская Наталья Николаевна</a:t>
            </a:r>
          </a:p>
        </p:txBody>
      </p:sp>
      <p:pic>
        <p:nvPicPr>
          <p:cNvPr id="20487" name="Picture 7" descr="нат ланская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89138"/>
            <a:ext cx="3346450" cy="4176712"/>
          </a:xfrm>
          <a:noFill/>
          <a:ln/>
        </p:spPr>
      </p:pic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828800"/>
            <a:ext cx="6096000" cy="7620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000" b="1"/>
              <a:t>Сонет  «Мадонна», обращенный к невесте,</a:t>
            </a:r>
            <a:br>
              <a:rPr lang="ru-RU" sz="2000" b="1"/>
            </a:br>
            <a:r>
              <a:rPr lang="ru-RU" sz="2000" b="1"/>
              <a:t> заканчивается такими строками:</a:t>
            </a:r>
            <a:r>
              <a:rPr lang="ru-RU" sz="2400"/>
              <a:t>    </a:t>
            </a:r>
          </a:p>
          <a:p>
            <a:pPr>
              <a:buFontTx/>
              <a:buNone/>
            </a:pPr>
            <a:endParaRPr lang="ru-RU" sz="24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752850" y="3500438"/>
            <a:ext cx="59912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>
                <a:solidFill>
                  <a:schemeClr val="accent2"/>
                </a:solidFill>
                <a:effectLst/>
              </a:rPr>
              <a:t>Исполнились мои желания.  Творец                         </a:t>
            </a:r>
          </a:p>
          <a:p>
            <a:pPr>
              <a:spcBef>
                <a:spcPct val="20000"/>
              </a:spcBef>
            </a:pPr>
            <a:r>
              <a:rPr lang="ru-RU" sz="2400">
                <a:solidFill>
                  <a:schemeClr val="accent2"/>
                </a:solidFill>
                <a:effectLst/>
              </a:rPr>
              <a:t>Тебя мне ниспослал , моя Мадонна,</a:t>
            </a:r>
          </a:p>
          <a:p>
            <a:pPr>
              <a:spcBef>
                <a:spcPct val="20000"/>
              </a:spcBef>
            </a:pPr>
            <a:r>
              <a:rPr lang="ru-RU" sz="2400">
                <a:solidFill>
                  <a:schemeClr val="accent2"/>
                </a:solidFill>
                <a:effectLst/>
              </a:rPr>
              <a:t>Чистейшей прелести чистейший образец.</a:t>
            </a:r>
          </a:p>
        </p:txBody>
      </p:sp>
      <p:pic>
        <p:nvPicPr>
          <p:cNvPr id="20490" name="Picture 10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811213" cy="925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  <p:bldP spid="204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547813" y="404813"/>
            <a:ext cx="72009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Потомки Пушкина</a:t>
            </a:r>
          </a:p>
        </p:txBody>
      </p:sp>
      <p:pic>
        <p:nvPicPr>
          <p:cNvPr id="30726" name="Picture 6" descr="4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811212" cy="925513"/>
          </a:xfrm>
          <a:prstGeom prst="rect">
            <a:avLst/>
          </a:prstGeom>
          <a:noFill/>
        </p:spPr>
      </p:pic>
      <p:pic>
        <p:nvPicPr>
          <p:cNvPr id="30727" name="Picture 7" descr="дети 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557338"/>
            <a:ext cx="2879725" cy="2035175"/>
          </a:xfrm>
          <a:prstGeom prst="rect">
            <a:avLst/>
          </a:prstGeom>
          <a:noFill/>
        </p:spPr>
      </p:pic>
      <p:pic>
        <p:nvPicPr>
          <p:cNvPr id="30728" name="Picture 8" descr="мария пушкина"/>
          <p:cNvPicPr>
            <a:picLocks noChangeAspect="1" noChangeArrowheads="1"/>
          </p:cNvPicPr>
          <p:nvPr/>
        </p:nvPicPr>
        <p:blipFill>
          <a:blip r:embed="rId4" cstate="print"/>
          <a:srcRect t="3438"/>
          <a:stretch>
            <a:fillRect/>
          </a:stretch>
        </p:blipFill>
        <p:spPr bwMode="auto">
          <a:xfrm>
            <a:off x="323850" y="1557338"/>
            <a:ext cx="2262188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наталья пушкина"/>
          <p:cNvPicPr>
            <a:picLocks noChangeAspect="1" noChangeArrowheads="1"/>
          </p:cNvPicPr>
          <p:nvPr/>
        </p:nvPicPr>
        <p:blipFill>
          <a:blip r:embed="rId5" cstate="print"/>
          <a:srcRect b="3571"/>
          <a:stretch>
            <a:fillRect/>
          </a:stretch>
        </p:blipFill>
        <p:spPr bwMode="auto">
          <a:xfrm>
            <a:off x="6300788" y="3500438"/>
            <a:ext cx="2298700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0" descr="а а пушкин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87675" y="4221163"/>
            <a:ext cx="1497013" cy="2160587"/>
          </a:xfrm>
          <a:prstGeom prst="rect">
            <a:avLst/>
          </a:prstGeom>
          <a:noFill/>
        </p:spPr>
      </p:pic>
      <p:pic>
        <p:nvPicPr>
          <p:cNvPr id="30731" name="Picture 11" descr="г а пушки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67250" y="4221163"/>
            <a:ext cx="1435100" cy="2160587"/>
          </a:xfrm>
          <a:prstGeom prst="rect">
            <a:avLst/>
          </a:prstGeom>
          <a:noFill/>
        </p:spPr>
      </p:pic>
      <p:pic>
        <p:nvPicPr>
          <p:cNvPr id="30732" name="Picture 12" descr="дети пушкин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27763" y="1557338"/>
            <a:ext cx="2344737" cy="1466850"/>
          </a:xfrm>
          <a:prstGeom prst="rect">
            <a:avLst/>
          </a:prstGeom>
          <a:noFill/>
        </p:spPr>
      </p:pic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3059113" y="3573463"/>
            <a:ext cx="2881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Наталья, Мария, Александр, Ольга, Нина и Григорий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6372225" y="30686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Дети А.С.Пушкина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0" y="4797425"/>
            <a:ext cx="291623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Мария Гартунг (старшая дочь)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0" y="6092825"/>
            <a:ext cx="313213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Александр Пушкин (старший сын)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4500563" y="6453188"/>
            <a:ext cx="15843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Григорий Пушкин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6156325" y="6537325"/>
            <a:ext cx="2987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Наталья Меренберг (младшая дочь)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33" grpId="0"/>
      <p:bldP spid="30734" grpId="0"/>
      <p:bldP spid="30735" grpId="0"/>
      <p:bldP spid="30736" grpId="0"/>
      <p:bldP spid="30737" grpId="0"/>
      <p:bldP spid="307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11213" cy="925513"/>
          </a:xfrm>
          <a:prstGeom prst="rect">
            <a:avLst/>
          </a:prstGeom>
          <a:noFill/>
        </p:spPr>
      </p:pic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755650" y="1052513"/>
          <a:ext cx="7921625" cy="5284787"/>
        </p:xfrm>
        <a:graphic>
          <a:graphicData uri="http://schemas.openxmlformats.org/presentationml/2006/ole">
            <p:oleObj spid="_x0000_s1026" name="Диаграмма" r:id="rId4" imgW="6096075" imgH="4067089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Oval 7"/>
          <p:cNvSpPr>
            <a:spLocks noChangeArrowheads="1"/>
          </p:cNvSpPr>
          <p:nvPr/>
        </p:nvSpPr>
        <p:spPr bwMode="auto">
          <a:xfrm>
            <a:off x="2916238" y="2565400"/>
            <a:ext cx="3457575" cy="14398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492500" y="2708275"/>
            <a:ext cx="23764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любовь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7092950" y="2924175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жизнь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6084888" y="1268413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самоотдача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5651500" y="4797425"/>
            <a:ext cx="2735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слёзы, грусть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900113" y="1341438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нежность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539750" y="4868863"/>
            <a:ext cx="3744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самопожертвование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11188" y="2997200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ревность</a:t>
            </a:r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 flipV="1">
            <a:off x="5795963" y="1844675"/>
            <a:ext cx="12239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372225" y="328453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5508625" y="3933825"/>
            <a:ext cx="13684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 flipH="1" flipV="1">
            <a:off x="2124075" y="1773238"/>
            <a:ext cx="129540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 flipH="1">
            <a:off x="2339975" y="335756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698" name="Line 26"/>
          <p:cNvSpPr>
            <a:spLocks noChangeShapeType="1"/>
          </p:cNvSpPr>
          <p:nvPr/>
        </p:nvSpPr>
        <p:spPr bwMode="auto">
          <a:xfrm flipH="1">
            <a:off x="2411413" y="3860800"/>
            <a:ext cx="13684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pic>
        <p:nvPicPr>
          <p:cNvPr id="28699" name="Picture 27" descr="4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811212" cy="925513"/>
          </a:xfrm>
          <a:prstGeom prst="rect">
            <a:avLst/>
          </a:prstGeom>
          <a:noFill/>
        </p:spPr>
      </p:pic>
      <p:pic>
        <p:nvPicPr>
          <p:cNvPr id="28700" name="Picture 28" descr="office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19800"/>
            <a:ext cx="590550" cy="571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/>
      <p:bldP spid="28682" grpId="0"/>
      <p:bldP spid="28683" grpId="0"/>
      <p:bldP spid="28684" grpId="0"/>
      <p:bldP spid="28685" grpId="0"/>
      <p:bldP spid="28686" grpId="0"/>
      <p:bldP spid="28687" grpId="0"/>
      <p:bldP spid="28690" grpId="0" animBg="1"/>
      <p:bldP spid="28694" grpId="0" animBg="1"/>
      <p:bldP spid="28695" grpId="0" animBg="1"/>
      <p:bldP spid="28696" grpId="0" animBg="1"/>
      <p:bldP spid="28697" grpId="0" animBg="1"/>
      <p:bldP spid="286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latin typeface="Monotype Corsiva" pitchFamily="66" charset="0"/>
              </a:rPr>
              <a:t>   Любовная лирика в поэтическом наследии А.С.Пушкина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785926"/>
            <a:ext cx="7772400" cy="4767274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Любовная лирика занимает особое место в творчестве Пушкина. Восторженные признания и шутливые уверения, страсть и ревность, нежность и досада, какое-то особенное благородство чувства, самозабвение и самоотверженность пронизывают стихи, обращенные к женщинам, которых любил, которыми восхищался поэт.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        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Я вас любил безмолвно, безнадежно,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То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робостью,то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ревностью томим;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Я вас любил так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искренно,так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нежно,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Как дай вам Бог любимой быть другим.            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</a:t>
            </a:r>
          </a:p>
        </p:txBody>
      </p:sp>
      <p:pic>
        <p:nvPicPr>
          <p:cNvPr id="6150" name="Picture 6" descr="4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11213" cy="925513"/>
          </a:xfrm>
          <a:prstGeom prst="rect">
            <a:avLst/>
          </a:prstGeom>
          <a:noFill/>
        </p:spPr>
      </p:pic>
      <p:pic>
        <p:nvPicPr>
          <p:cNvPr id="6151" name="Picture 7" descr="office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19800"/>
            <a:ext cx="590550" cy="571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rgbClr val="FF0000"/>
                </a:solidFill>
                <a:latin typeface="Monotype Corsiva" pitchFamily="66" charset="0"/>
              </a:rPr>
              <a:t>« Души моей царицы …»</a:t>
            </a:r>
            <a:r>
              <a:rPr lang="ru-RU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>
                <a:solidFill>
                  <a:schemeClr val="accent2"/>
                </a:solidFill>
                <a:latin typeface="Monotype Corsiva" pitchFamily="66" charset="0"/>
              </a:rPr>
              <a:t>Екатерина Павловна Бакунина</a:t>
            </a:r>
            <a:br>
              <a:rPr lang="ru-RU" sz="3200">
                <a:solidFill>
                  <a:schemeClr val="accent2"/>
                </a:solidFill>
                <a:latin typeface="Monotype Corsiva" pitchFamily="66" charset="0"/>
              </a:rPr>
            </a:br>
            <a:endParaRPr lang="ru-RU" sz="200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7171" name="Picture 3" descr="4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811213" cy="925513"/>
          </a:xfrm>
          <a:prstGeom prst="rect">
            <a:avLst/>
          </a:prstGeom>
          <a:noFill/>
        </p:spPr>
      </p:pic>
      <p:pic>
        <p:nvPicPr>
          <p:cNvPr id="7173" name="Picture 5" descr="office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19800"/>
            <a:ext cx="590550" cy="571500"/>
          </a:xfrm>
          <a:prstGeom prst="rect">
            <a:avLst/>
          </a:prstGeo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0825" y="1412875"/>
            <a:ext cx="8713788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solidFill>
                  <a:schemeClr val="tx1"/>
                </a:solidFill>
                <a:effectLst/>
                <a:latin typeface="Times New Roman" pitchFamily="18" charset="0"/>
              </a:rPr>
              <a:t>Екатерина Бакунина (в замужестве Полторацкая) - сестра А.П.Бакунина, товарища Пушкина по Лицею. Пушкин впервые увидел ее в Царском Селе: она жила там летом 1815 года и часто бывала на лицейских праздниках. Бакунина – первая юношеская любовь поэта. К ней обращены многие стихи и элегии 1815-1817 годов. Вспоминая свою юность, поэт писал:</a:t>
            </a:r>
            <a:r>
              <a:rPr lang="ru-RU" sz="190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90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1900">
              <a:solidFill>
                <a:schemeClr val="tx1"/>
              </a:solidFill>
              <a:effectLst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962400" y="3167063"/>
            <a:ext cx="4100033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В те дни…в те </a:t>
            </a:r>
            <a:r>
              <a:rPr lang="ru-RU" sz="2000" b="1" dirty="0" err="1">
                <a:solidFill>
                  <a:schemeClr val="accent3">
                    <a:lumMod val="75000"/>
                  </a:schemeClr>
                </a:solidFill>
                <a:effectLst/>
              </a:rPr>
              <a:t>дни,когда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 впервые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Заметил я черты живые           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Прелестной девы, и любовь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Младую взволновала кровь,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И </a:t>
            </a:r>
            <a:r>
              <a:rPr lang="ru-RU" sz="2000" b="1" dirty="0" err="1">
                <a:solidFill>
                  <a:schemeClr val="accent3">
                    <a:lumMod val="75000"/>
                  </a:schemeClr>
                </a:solidFill>
                <a:effectLst/>
              </a:rPr>
              <a:t>я,тоскуя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 безмятежно,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Томясь обманом пылких снов,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Везде искал ее следов,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О ней задумывался нежно,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Весь день минутной встречи ждал</a:t>
            </a:r>
            <a:b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/>
              </a:rPr>
              <a:t>И счастье тайных мук узнал…</a:t>
            </a:r>
          </a:p>
          <a:p>
            <a:endParaRPr lang="ru-RU" sz="2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7" name="Picture 9" descr="Bakunina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775" y="3167063"/>
            <a:ext cx="2841625" cy="3462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4" grpId="0"/>
      <p:bldP spid="7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Донжуанский список Пушкина</a:t>
            </a: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40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557338"/>
            <a:ext cx="2520950" cy="47513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первая  часть списка:</a:t>
            </a:r>
            <a:endParaRPr lang="ru-RU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endParaRPr lang="ru-RU" sz="1600">
              <a:solidFill>
                <a:srgbClr val="33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Наталья I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Катерина I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Катерина II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NN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Кн. Авдотия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Настасья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Катерина III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Аглая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Калипсо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Пулхерия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Амалия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Элиза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Евпраксея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Катерина IV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Анна</a:t>
            </a:r>
          </a:p>
          <a:p>
            <a:pPr>
              <a:lnSpc>
                <a:spcPct val="80000"/>
              </a:lnSpc>
            </a:pP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Наталья.</a:t>
            </a:r>
            <a:endParaRPr lang="ru-RU" sz="1600" b="1" i="1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600" b="1">
              <a:latin typeface="Monotype Corsiva" pitchFamily="66" charset="0"/>
            </a:endParaRPr>
          </a:p>
        </p:txBody>
      </p:sp>
      <p:pic>
        <p:nvPicPr>
          <p:cNvPr id="5126" name="Picture 6" descr="office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229225"/>
            <a:ext cx="1589087" cy="1235075"/>
          </a:xfrm>
          <a:prstGeom prst="rect">
            <a:avLst/>
          </a:prstGeom>
          <a:noFill/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787900" y="1628775"/>
            <a:ext cx="237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492500" y="1484313"/>
            <a:ext cx="158432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вторая часть:</a:t>
            </a:r>
            <a:endParaRPr lang="ru-RU" sz="1800" b="1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 Мария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Анна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Софья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Александра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Варвара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Вера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Анна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Анна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Анна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Варвара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Елизавета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Надежда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Аграфена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Любовь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Ольга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Евгения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Александра</a:t>
            </a:r>
          </a:p>
          <a:p>
            <a:pPr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Елена.</a:t>
            </a:r>
          </a:p>
          <a:p>
            <a:pPr>
              <a:spcBef>
                <a:spcPct val="50000"/>
              </a:spcBef>
            </a:pPr>
            <a:endParaRPr lang="ru-RU" sz="1600" b="1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30" name="Picture 10" descr="екатерина ушак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557338"/>
            <a:ext cx="2452687" cy="3095625"/>
          </a:xfrm>
          <a:prstGeom prst="rect">
            <a:avLst/>
          </a:prstGeom>
          <a:noFill/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011863" y="4724400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Екатерина Ушакова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1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1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1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5129" grpId="0"/>
      <p:bldP spid="51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537325" y="2708275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ru-RU" sz="2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4" name="Picture 6" descr="pushkin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1752600"/>
            <a:ext cx="3438525" cy="4419600"/>
          </a:xfrm>
          <a:prstGeom prst="rect">
            <a:avLst/>
          </a:prstGeom>
          <a:noFill/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708400" y="2852738"/>
            <a:ext cx="5435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Я знал любовь, но я не знал надежды,</a:t>
            </a:r>
          </a:p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Страдал один, в безмолвии любил.</a:t>
            </a:r>
          </a:p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Безумный сон покинул томны вежды,</a:t>
            </a:r>
          </a:p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Но мрачные я грезы не забыл.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547813" y="549275"/>
            <a:ext cx="61928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effectLst>
                  <a:outerShdw blurRad="38100" dist="38100" dir="2700000" algn="tl">
                    <a:srgbClr val="000000"/>
                  </a:outerShdw>
                </a:effectLst>
              </a:rPr>
              <a:t>Музы Пушкина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/>
      <p:bldP spid="20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r>
              <a:rPr lang="ru-RU">
                <a:latin typeface="Monotype Corsiva" pitchFamily="66" charset="0"/>
              </a:rPr>
              <a:t>  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404813"/>
            <a:ext cx="7772400" cy="2303462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400" dirty="0"/>
              <a:t>Горячий, впечатлительный, быстро воспламеняющийся, Пушкин увлекался многими. В одних влюблялся легко, бурно и на короткие мгновения, других любил</a:t>
            </a:r>
          </a:p>
          <a:p>
            <a:pPr>
              <a:buFontTx/>
              <a:buNone/>
            </a:pPr>
            <a:r>
              <a:rPr lang="ru-RU" sz="2400" b="1" dirty="0"/>
              <a:t>         </a:t>
            </a:r>
            <a:r>
              <a:rPr lang="ru-RU" sz="2400" b="1" dirty="0">
                <a:latin typeface="Monotype Corsiva" pitchFamily="66" charset="0"/>
              </a:rPr>
              <a:t>С таким тяжёлым напряженьем,</a:t>
            </a:r>
          </a:p>
          <a:p>
            <a:pPr>
              <a:buFontTx/>
              <a:buNone/>
            </a:pPr>
            <a:r>
              <a:rPr lang="ru-RU" sz="2400" b="1" dirty="0">
                <a:latin typeface="Monotype Corsiva" pitchFamily="66" charset="0"/>
              </a:rPr>
              <a:t>         С такою </a:t>
            </a:r>
            <a:r>
              <a:rPr lang="ru-RU" sz="2400" b="1" dirty="0" err="1">
                <a:latin typeface="Monotype Corsiva" pitchFamily="66" charset="0"/>
              </a:rPr>
              <a:t>нежною,томительной</a:t>
            </a:r>
            <a:r>
              <a:rPr lang="ru-RU" sz="2400" b="1" dirty="0">
                <a:latin typeface="Monotype Corsiva" pitchFamily="66" charset="0"/>
              </a:rPr>
              <a:t> тоскою,</a:t>
            </a:r>
          </a:p>
          <a:p>
            <a:pPr>
              <a:buFontTx/>
              <a:buNone/>
            </a:pPr>
            <a:r>
              <a:rPr lang="ru-RU" sz="2400" b="1" dirty="0">
                <a:latin typeface="Monotype Corsiva" pitchFamily="66" charset="0"/>
              </a:rPr>
              <a:t>         С таким безумством и мученьем! </a:t>
            </a:r>
          </a:p>
          <a:p>
            <a:pPr>
              <a:buFontTx/>
              <a:buNone/>
            </a:pPr>
            <a:r>
              <a:rPr lang="ru-RU" sz="2400" dirty="0">
                <a:latin typeface="Monotype Corsiva" pitchFamily="66" charset="0"/>
              </a:rPr>
              <a:t>    </a:t>
            </a:r>
          </a:p>
        </p:txBody>
      </p:sp>
      <p:pic>
        <p:nvPicPr>
          <p:cNvPr id="9220" name="Picture 4" descr="4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11213" cy="925513"/>
          </a:xfrm>
          <a:prstGeom prst="rect">
            <a:avLst/>
          </a:prstGeom>
          <a:noFill/>
        </p:spPr>
      </p:pic>
      <p:pic>
        <p:nvPicPr>
          <p:cNvPr id="9221" name="Picture 5" descr="office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19800"/>
            <a:ext cx="590550" cy="571500"/>
          </a:xfrm>
          <a:prstGeom prst="rect">
            <a:avLst/>
          </a:prstGeom>
          <a:noFill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9750" y="2714620"/>
            <a:ext cx="80645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itchFamily="18" charset="0"/>
              </a:rPr>
              <a:t>«Предметы страсти менялись в пылкой душе его, - писал брат поэта Л.С.Пушкин,- но сама страсть ее не оставляла». Менялись подруги, возлюбленные, адресаты его лирических признаний -неизменным оставалось великое служение Любви и Красоте, нежность и преданность тем, кто пробудил в его душе высокое чувство: благодарность Женщине - источнику творческого вдохновения:</a:t>
            </a:r>
          </a:p>
          <a:p>
            <a:r>
              <a:rPr lang="ru-RU" sz="2400" b="1" i="1" dirty="0">
                <a:solidFill>
                  <a:schemeClr val="tx1"/>
                </a:solidFill>
                <a:effectLst/>
              </a:rPr>
              <a:t>         Довольно! Гордости моей</a:t>
            </a:r>
          </a:p>
          <a:p>
            <a:r>
              <a:rPr lang="ru-RU" sz="2400" b="1" i="1" dirty="0">
                <a:solidFill>
                  <a:schemeClr val="tx1"/>
                </a:solidFill>
                <a:effectLst/>
              </a:rPr>
              <a:t>         Я мыслить буду с умиленьем:</a:t>
            </a:r>
          </a:p>
          <a:p>
            <a:r>
              <a:rPr lang="ru-RU" sz="2400" b="1" i="1" dirty="0">
                <a:solidFill>
                  <a:schemeClr val="tx1"/>
                </a:solidFill>
                <a:effectLst/>
              </a:rPr>
              <a:t>        Я славой был обязан ей-</a:t>
            </a:r>
          </a:p>
          <a:p>
            <a:r>
              <a:rPr lang="ru-RU" sz="2400" b="1" i="1" dirty="0">
                <a:solidFill>
                  <a:schemeClr val="tx1"/>
                </a:solidFill>
                <a:effectLst/>
              </a:rPr>
              <a:t>       А, может быть, и вдохновеньем.</a:t>
            </a:r>
          </a:p>
          <a:p>
            <a:pPr>
              <a:spcBef>
                <a:spcPct val="50000"/>
              </a:spcBef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/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772400" cy="1143000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Елизавета Ксавериевна Воронцова</a:t>
            </a:r>
          </a:p>
        </p:txBody>
      </p:sp>
      <p:pic>
        <p:nvPicPr>
          <p:cNvPr id="17414" name="Picture 6" descr="voronc_b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1981200"/>
            <a:ext cx="3270250" cy="4114800"/>
          </a:xfrm>
          <a:noFill/>
          <a:ln/>
        </p:spPr>
      </p:pic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600200"/>
            <a:ext cx="4537075" cy="3413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	</a:t>
            </a:r>
            <a:r>
              <a:rPr lang="ru-RU" sz="2000" b="1"/>
              <a:t>Одна из самых богатых и очаровательных женщин своего времени. Увлечение Воронцовой оставило глубокий след в творчестве Пушкина. Когда в 1824 году Пушкин покидал Одессу, Воронцова подарила ему перстень - талисман с сердоликовой печаткой, которым поэт дорожил. Перстень был на нем и в день его последней дуэли.</a:t>
            </a:r>
            <a:r>
              <a:rPr lang="ru-RU" sz="2000"/>
              <a:t> </a:t>
            </a:r>
            <a:r>
              <a:rPr lang="ru-RU" sz="2400"/>
              <a:t>                                                                       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876800" y="4800600"/>
            <a:ext cx="7040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chemeClr val="accent2"/>
                </a:solidFill>
                <a:effectLst/>
              </a:rPr>
              <a:t>Храни меня, мой талисман,                    </a:t>
            </a:r>
            <a:br>
              <a:rPr lang="ru-RU" sz="2400">
                <a:solidFill>
                  <a:schemeClr val="accent2"/>
                </a:solidFill>
                <a:effectLst/>
              </a:rPr>
            </a:br>
            <a:r>
              <a:rPr lang="ru-RU" sz="2400">
                <a:solidFill>
                  <a:schemeClr val="accent2"/>
                </a:solidFill>
                <a:effectLst/>
              </a:rPr>
              <a:t>Храни меня во дни гоненья,</a:t>
            </a:r>
            <a:br>
              <a:rPr lang="ru-RU" sz="2400">
                <a:solidFill>
                  <a:schemeClr val="accent2"/>
                </a:solidFill>
                <a:effectLst/>
              </a:rPr>
            </a:br>
            <a:r>
              <a:rPr lang="ru-RU" sz="2400">
                <a:solidFill>
                  <a:schemeClr val="accent2"/>
                </a:solidFill>
                <a:effectLst/>
              </a:rPr>
              <a:t>Во дни раскаянья, волненья:</a:t>
            </a:r>
            <a:br>
              <a:rPr lang="ru-RU" sz="2400">
                <a:solidFill>
                  <a:schemeClr val="accent2"/>
                </a:solidFill>
                <a:effectLst/>
              </a:rPr>
            </a:br>
            <a:r>
              <a:rPr lang="ru-RU" sz="2400">
                <a:solidFill>
                  <a:schemeClr val="accent2"/>
                </a:solidFill>
                <a:effectLst/>
              </a:rPr>
              <a:t>Ты в день печали был мне дан.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68313" y="1087438"/>
            <a:ext cx="842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1"/>
                </a:solidFill>
                <a:effectLst/>
                <a:latin typeface="Times New Roman" pitchFamily="18" charset="0"/>
              </a:rPr>
              <a:t>Елизавета Воронцова – урожденная графиня Браницкая, с 1819 года – </a:t>
            </a:r>
            <a:br>
              <a:rPr lang="ru-RU" sz="2000" b="1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b="1">
                <a:solidFill>
                  <a:schemeClr val="tx1"/>
                </a:solidFill>
                <a:effectLst/>
                <a:latin typeface="Times New Roman" pitchFamily="18" charset="0"/>
              </a:rPr>
              <a:t>жена графа М.С. Воронцова.</a:t>
            </a:r>
          </a:p>
        </p:txBody>
      </p:sp>
      <p:pic>
        <p:nvPicPr>
          <p:cNvPr id="17417" name="Picture 9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811212" cy="925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  <p:bldP spid="17415" grpId="0"/>
      <p:bldP spid="174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Анна Алексеевна Оленина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196975"/>
            <a:ext cx="3810000" cy="27432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1600" b="1"/>
              <a:t>Анна Оленина – дочь президента Академии художеств А.Н.Оленина; с 1825 года – фрейлина, с 1840 – жена Ф.А.Андро.</a:t>
            </a:r>
          </a:p>
          <a:p>
            <a:pPr>
              <a:buFontTx/>
              <a:buNone/>
            </a:pPr>
            <a:r>
              <a:rPr lang="ru-RU" sz="1600" b="1"/>
              <a:t>А.С.Пушкин бывал у Олениных с юности и знал Анну еще ребенком. В 1828 году он был глубоко увлечен Олениной. Она явилась вдохновительницей большого цикла любовной лирики поэта:</a:t>
            </a:r>
          </a:p>
          <a:p>
            <a:pPr>
              <a:buFontTx/>
              <a:buNone/>
            </a:pPr>
            <a:endParaRPr lang="ru-RU" sz="1600" b="1"/>
          </a:p>
        </p:txBody>
      </p:sp>
      <p:pic>
        <p:nvPicPr>
          <p:cNvPr id="23558" name="Picture 6" descr="oleni_b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5262562" y="2414587"/>
            <a:ext cx="2581275" cy="3248025"/>
          </a:xfrm>
          <a:noFill/>
          <a:ln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39750" y="3841750"/>
            <a:ext cx="4140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effectLst/>
              </a:rPr>
              <a:t>Я вас  любил: любовь еще, быть может,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В душе моей угасла не совсем;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Но пусть она вас больше не тревожит;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Я не хочу печалить вас ничем.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Я вас любил безмолвно, безнадежно,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То робостью, то ревностью томим;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Я вас любил так </a:t>
            </a:r>
            <a:r>
              <a:rPr lang="ru-RU" sz="2000" b="1" dirty="0" err="1">
                <a:solidFill>
                  <a:schemeClr val="accent2"/>
                </a:solidFill>
                <a:effectLst/>
              </a:rPr>
              <a:t>искренно,так</a:t>
            </a:r>
            <a:r>
              <a:rPr lang="ru-RU" sz="2000" b="1" dirty="0">
                <a:solidFill>
                  <a:schemeClr val="accent2"/>
                </a:solidFill>
                <a:effectLst/>
              </a:rPr>
              <a:t> нежно,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2"/>
                </a:solidFill>
                <a:effectLst/>
              </a:rPr>
              <a:t>Как ,дай вам Бог, любимой быть другим.</a:t>
            </a:r>
          </a:p>
          <a:p>
            <a:endParaRPr lang="ru-RU" sz="2000" dirty="0">
              <a:solidFill>
                <a:schemeClr val="accent2"/>
              </a:solidFill>
              <a:effectLst/>
            </a:endParaRPr>
          </a:p>
        </p:txBody>
      </p:sp>
      <p:pic>
        <p:nvPicPr>
          <p:cNvPr id="23560" name="Picture 8" descr="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11213" cy="925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  <p:bldP spid="2355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</TotalTime>
  <Words>802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Модульная</vt:lpstr>
      <vt:lpstr>Диаграмма</vt:lpstr>
      <vt:lpstr>Адресаты любовной лирики А.С.Пушкина</vt:lpstr>
      <vt:lpstr>Слайд 2</vt:lpstr>
      <vt:lpstr>   Любовная лирика в поэтическом наследии А.С.Пушкина</vt:lpstr>
      <vt:lpstr>« Души моей царицы …» Екатерина Павловна Бакунина </vt:lpstr>
      <vt:lpstr>Донжуанский список Пушкина </vt:lpstr>
      <vt:lpstr>Слайд 6</vt:lpstr>
      <vt:lpstr>   </vt:lpstr>
      <vt:lpstr>Елизавета Ксавериевна Воронцова</vt:lpstr>
      <vt:lpstr>Анна Алексеевна Оленина</vt:lpstr>
      <vt:lpstr>Анна Петровна Керн</vt:lpstr>
      <vt:lpstr>Мария Николаевна Волконская  </vt:lpstr>
      <vt:lpstr>Гончарова Наталья Николаевна</vt:lpstr>
      <vt:lpstr>Ланская Наталья Николаевна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2017-11-07T16:55:15Z</dcterms:created>
  <dcterms:modified xsi:type="dcterms:W3CDTF">2018-07-13T15:29:17Z</dcterms:modified>
</cp:coreProperties>
</file>