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B3771-EE2F-4BB7-9E48-06FCD409C3F2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AD7BC-A6C4-4153-AC86-EA59E15D4C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852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B3771-EE2F-4BB7-9E48-06FCD409C3F2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AD7BC-A6C4-4153-AC86-EA59E15D4C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379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4F8B3771-EE2F-4BB7-9E48-06FCD409C3F2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094AD7BC-A6C4-4153-AC86-EA59E15D4C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638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B3771-EE2F-4BB7-9E48-06FCD409C3F2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AD7BC-A6C4-4153-AC86-EA59E15D4C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92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8B3771-EE2F-4BB7-9E48-06FCD409C3F2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94AD7BC-A6C4-4153-AC86-EA59E15D4C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4925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B3771-EE2F-4BB7-9E48-06FCD409C3F2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AD7BC-A6C4-4153-AC86-EA59E15D4C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131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B3771-EE2F-4BB7-9E48-06FCD409C3F2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AD7BC-A6C4-4153-AC86-EA59E15D4C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17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B3771-EE2F-4BB7-9E48-06FCD409C3F2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AD7BC-A6C4-4153-AC86-EA59E15D4C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807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B3771-EE2F-4BB7-9E48-06FCD409C3F2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AD7BC-A6C4-4153-AC86-EA59E15D4C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788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B3771-EE2F-4BB7-9E48-06FCD409C3F2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AD7BC-A6C4-4153-AC86-EA59E15D4C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126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B3771-EE2F-4BB7-9E48-06FCD409C3F2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AD7BC-A6C4-4153-AC86-EA59E15D4C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25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4F8B3771-EE2F-4BB7-9E48-06FCD409C3F2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094AD7BC-A6C4-4153-AC86-EA59E15D4C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720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ТРЕНИНГ</a:t>
            </a:r>
            <a:br>
              <a:rPr lang="ru-RU" sz="7200" dirty="0" smtClean="0"/>
            </a:b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«Снятие психоэмоционального напряжения у педагогов»</a:t>
            </a: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365759" y="154379"/>
            <a:ext cx="11471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ФКДОУ Д/с №3 «Солнышко» , г. Чехов-2, 2016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52062" y="5842660"/>
            <a:ext cx="5339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и провела: </a:t>
            </a:r>
            <a:r>
              <a:rPr lang="ru-RU" smtClean="0"/>
              <a:t>педагог-психолог Степанова О.Н.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52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8636" y="1205345"/>
            <a:ext cx="982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КАК ИЗБАВИТЬСЯ ОТ КОНФЛИКТА?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1891" y="290945"/>
            <a:ext cx="1084810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Инцидент – это то, что долгое время нам неприятно. И многие стараются , чтобы избавиться от Конфликта убрать Инцидент ( говорят «инцидент исчерпан»). Вроде бы Инцидент исчерпан, значит и Конфликт тоже. Исчерпав Инцидент – мы не устраняем самого главного – то, откуда выросли ноги. Ногами и является Конфликтная ситуация. Устранив Инцидент, мы не устраняем Конфликтную ситуацию, а значит причину. Через какое-то время новый Инцидент – и новая вспышка Конфликта, поэтому, </a:t>
            </a:r>
            <a:r>
              <a:rPr lang="ru-RU" sz="2800" dirty="0" err="1" smtClean="0"/>
              <a:t>изходя</a:t>
            </a:r>
            <a:r>
              <a:rPr lang="ru-RU" sz="2800" dirty="0" smtClean="0"/>
              <a:t> из формулы, чтобы устранить Конфликт надо: 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Исчерпать Инцидент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 Устранить Конфликтную ситуацию, без 2-го первое будет бесполезной тратой сил и времени.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0945" y="561109"/>
            <a:ext cx="111390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КОНФЛИКТЫ МЕЖДУ ЛЮДЬМИ ВЫЗЫВАЮТ СОСТОЯНИЕ СТРЕССА!</a:t>
            </a:r>
            <a:endParaRPr lang="ru-RU" sz="3200" dirty="0"/>
          </a:p>
        </p:txBody>
      </p:sp>
      <p:pic>
        <p:nvPicPr>
          <p:cNvPr id="3" name="Рисунок 2" descr="HIoxP_ZHeg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6564" y="1168219"/>
            <a:ext cx="7049655" cy="53572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982" y="311727"/>
            <a:ext cx="113053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СТАДИИ СТРЕССА: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852055"/>
            <a:ext cx="1184563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dirty="0" smtClean="0"/>
              <a:t>Стадия мобилизации, напряжения или тревоги</a:t>
            </a:r>
            <a:r>
              <a:rPr lang="ru-RU" sz="3200" dirty="0" smtClean="0"/>
              <a:t>. Организм задействует все свои защитные силы. Это стадия волнения (</a:t>
            </a:r>
            <a:r>
              <a:rPr lang="ru-RU" sz="3200" dirty="0" err="1" smtClean="0"/>
              <a:t>мандраж</a:t>
            </a:r>
            <a:r>
              <a:rPr lang="ru-RU" sz="3200" dirty="0" smtClean="0"/>
              <a:t>)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 </a:t>
            </a:r>
            <a:r>
              <a:rPr lang="ru-RU" sz="3200" b="1" dirty="0" smtClean="0"/>
              <a:t>Стадия адаптации</a:t>
            </a:r>
            <a:r>
              <a:rPr lang="ru-RU" sz="3200" dirty="0" smtClean="0"/>
              <a:t>. Организм пребывает в напряженном </a:t>
            </a:r>
            <a:r>
              <a:rPr lang="ru-RU" sz="3200" dirty="0" err="1" smtClean="0"/>
              <a:t>мобилизированном</a:t>
            </a:r>
            <a:r>
              <a:rPr lang="ru-RU" sz="3200" dirty="0" smtClean="0"/>
              <a:t> состоянии, противодействует стрессу и приспосабливается к нему.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 </a:t>
            </a:r>
            <a:r>
              <a:rPr lang="ru-RU" sz="3200" b="1" dirty="0" smtClean="0"/>
              <a:t>Стадия истощения</a:t>
            </a:r>
            <a:r>
              <a:rPr lang="ru-RU" sz="3200" dirty="0" smtClean="0"/>
              <a:t>. Резервы организма подходят к концу. Развивается истощение. Отсутствуют физические и психические </a:t>
            </a:r>
            <a:r>
              <a:rPr lang="ru-RU" sz="3200" dirty="0" err="1" smtClean="0"/>
              <a:t>ресуры</a:t>
            </a:r>
            <a:r>
              <a:rPr lang="ru-RU" sz="3200" dirty="0" smtClean="0"/>
              <a:t>. Эта стадия является переходной  к развитию болезненных процессов. Отсюда  депрессивные реакции.</a:t>
            </a:r>
          </a:p>
          <a:p>
            <a:pPr marL="342900" indent="-342900"/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9545" y="0"/>
            <a:ext cx="1028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СКОРАЯ ПОМОЩЬ ПРИ СТРЕССЕ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32510" y="671691"/>
            <a:ext cx="1145078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200" dirty="0" err="1" smtClean="0"/>
              <a:t>Самомониторинг</a:t>
            </a:r>
            <a:r>
              <a:rPr lang="ru-RU" sz="2200" dirty="0" smtClean="0"/>
              <a:t>: необходимо мысленно  «пройтись» по всему телу, задавая себе вопросы:</a:t>
            </a:r>
          </a:p>
          <a:p>
            <a:pPr marL="342900" indent="-342900">
              <a:buFontTx/>
              <a:buChar char="-"/>
            </a:pPr>
            <a:r>
              <a:rPr lang="ru-RU" sz="2200" dirty="0" smtClean="0"/>
              <a:t>Какова в данный момент моя мимика?</a:t>
            </a:r>
          </a:p>
          <a:p>
            <a:pPr marL="342900" indent="-342900">
              <a:buFontTx/>
              <a:buChar char="-"/>
            </a:pPr>
            <a:r>
              <a:rPr lang="ru-RU" sz="2200" dirty="0" smtClean="0"/>
              <a:t> Как мои мышцы? Не напряжены ли они?</a:t>
            </a:r>
          </a:p>
          <a:p>
            <a:pPr marL="342900" indent="-342900">
              <a:buFontTx/>
              <a:buChar char="-"/>
            </a:pPr>
            <a:r>
              <a:rPr lang="ru-RU" sz="2200" dirty="0" smtClean="0"/>
              <a:t> Как я дышу?</a:t>
            </a:r>
          </a:p>
          <a:p>
            <a:pPr marL="342900" indent="-342900">
              <a:buFontTx/>
              <a:buChar char="-"/>
            </a:pPr>
            <a:endParaRPr lang="ru-RU" sz="2200" dirty="0" smtClean="0"/>
          </a:p>
          <a:p>
            <a:pPr marL="342900" indent="-342900"/>
            <a:r>
              <a:rPr lang="ru-RU" sz="2200" dirty="0" smtClean="0"/>
              <a:t>2. Дыхательная гимнастика.</a:t>
            </a:r>
          </a:p>
          <a:p>
            <a:pPr marL="342900" indent="-342900"/>
            <a:r>
              <a:rPr lang="ru-RU" sz="2200" dirty="0" smtClean="0"/>
              <a:t>3. Мышечная релаксация</a:t>
            </a:r>
          </a:p>
          <a:p>
            <a:pPr marL="342900" indent="-342900"/>
            <a:endParaRPr lang="ru-RU" sz="2200" dirty="0" smtClean="0"/>
          </a:p>
          <a:p>
            <a:pPr marL="342900" indent="-342900"/>
            <a:r>
              <a:rPr lang="ru-RU" sz="2200" dirty="0" smtClean="0"/>
              <a:t>4. Техника переключения внимания с мышления на восприятие.</a:t>
            </a:r>
          </a:p>
          <a:p>
            <a:pPr marL="342900" indent="-342900"/>
            <a:r>
              <a:rPr lang="ru-RU" sz="2200" dirty="0" smtClean="0"/>
              <a:t>Самый распространенный совет: «Не думай об этом», этот совет бы помог, если бы наш мозг быстро и беспрекословно подчинялся столь простым инструкциям. Как уменьшить непрекращающийся поток навязчивых мыслей? Есть 2 процесса в сознании – это мышление и восприятие. Чем больше энергии забирает на себя мышление , тем меньший объем сознания занимает восприятие. Вспомните ситуации когда вы о чем-то напряженно думали. Сосредоточившись на своих мыслях , постепенно перестаешь замечать посторонние звуки, детали окружения. Вывод: заполняя сознание восприятием, мы можем уменьшить объем мышления.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249382"/>
            <a:ext cx="114300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5.</a:t>
            </a:r>
            <a:r>
              <a:rPr lang="ru-RU" sz="4800" dirty="0" smtClean="0"/>
              <a:t> </a:t>
            </a:r>
            <a:r>
              <a:rPr lang="ru-RU" sz="3200" dirty="0" smtClean="0"/>
              <a:t>Техника «Реализм мысли- оптимизм действия»</a:t>
            </a:r>
          </a:p>
          <a:p>
            <a:r>
              <a:rPr lang="ru-RU" sz="3200" dirty="0" smtClean="0"/>
              <a:t>Задайте себе вопросы:</a:t>
            </a:r>
          </a:p>
          <a:p>
            <a:pPr>
              <a:buFontTx/>
              <a:buChar char="-"/>
            </a:pPr>
            <a:r>
              <a:rPr lang="ru-RU" sz="3200" dirty="0" smtClean="0"/>
              <a:t>Что именно меня так пугает?</a:t>
            </a:r>
          </a:p>
          <a:p>
            <a:pPr>
              <a:buFontTx/>
              <a:buChar char="-"/>
            </a:pPr>
            <a:r>
              <a:rPr lang="ru-RU" sz="3200" dirty="0" smtClean="0"/>
              <a:t>Что может произойти в худшем случае?</a:t>
            </a:r>
          </a:p>
          <a:p>
            <a:pPr>
              <a:buFontTx/>
              <a:buChar char="-"/>
            </a:pPr>
            <a:endParaRPr lang="ru-RU" sz="3200" dirty="0" smtClean="0"/>
          </a:p>
          <a:p>
            <a:pPr>
              <a:buFontTx/>
              <a:buChar char="-"/>
            </a:pPr>
            <a:r>
              <a:rPr lang="ru-RU" sz="3200" dirty="0" smtClean="0"/>
              <a:t>«Ожидание страдания- страшнее страдания»</a:t>
            </a:r>
          </a:p>
          <a:p>
            <a:pPr>
              <a:buFontTx/>
              <a:buChar char="-"/>
            </a:pPr>
            <a:endParaRPr lang="ru-RU" sz="3200" dirty="0" smtClean="0"/>
          </a:p>
          <a:p>
            <a:pPr>
              <a:buFontTx/>
              <a:buChar char="-"/>
            </a:pPr>
            <a:r>
              <a:rPr lang="ru-RU" sz="3200" dirty="0" smtClean="0"/>
              <a:t> Что же действительно и конкретно угрожает мне?</a:t>
            </a:r>
          </a:p>
          <a:p>
            <a:pPr>
              <a:buFontTx/>
              <a:buChar char="-"/>
            </a:pPr>
            <a:r>
              <a:rPr lang="ru-RU" sz="3200" dirty="0" smtClean="0"/>
              <a:t> Насколько предполагаемое несовместимо с жизнью?</a:t>
            </a:r>
          </a:p>
          <a:p>
            <a:pPr>
              <a:buFontTx/>
              <a:buChar char="-"/>
            </a:pPr>
            <a:r>
              <a:rPr lang="ru-RU" sz="3200" dirty="0" smtClean="0"/>
              <a:t>Насколько интенсивность переживаний соответствует действительности? То есть, стоит ли то, из-за чего вы расстраиваетесь таких эмоциональных затрат?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2509" y="477982"/>
            <a:ext cx="113676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Хотите подкрепить чувство доверия к себе и окружающим?</a:t>
            </a:r>
          </a:p>
          <a:p>
            <a:r>
              <a:rPr lang="ru-RU" sz="3200" dirty="0" smtClean="0"/>
              <a:t>Хотите сбросить эмоциональное и мышечное напряжение?</a:t>
            </a:r>
          </a:p>
          <a:p>
            <a:r>
              <a:rPr lang="ru-RU" sz="3200" dirty="0" smtClean="0"/>
              <a:t>Хотите попробовать </a:t>
            </a:r>
            <a:r>
              <a:rPr lang="ru-RU" sz="3200" dirty="0" err="1" smtClean="0"/>
              <a:t>невербально</a:t>
            </a:r>
            <a:r>
              <a:rPr lang="ru-RU" sz="3200" dirty="0" smtClean="0"/>
              <a:t> выразить свои чувства? </a:t>
            </a:r>
            <a:endParaRPr lang="ru-RU" sz="3200" dirty="0"/>
          </a:p>
        </p:txBody>
      </p:sp>
      <p:pic>
        <p:nvPicPr>
          <p:cNvPr id="3" name="Рисунок 2" descr="2013-12-27-shutterstock_118061539_Dreams_Cloud_Fall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82655"/>
            <a:ext cx="6664930" cy="444550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893" y="1698171"/>
            <a:ext cx="8467107" cy="62582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53" y="106878"/>
            <a:ext cx="116496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К концу учебного года многие педагоги испытывают </a:t>
            </a:r>
            <a:r>
              <a:rPr lang="ru-RU" sz="2000" b="1" dirty="0" smtClean="0"/>
              <a:t>синдром эмоционального выгорания</a:t>
            </a:r>
            <a:r>
              <a:rPr lang="ru-RU" sz="2000" dirty="0" smtClean="0"/>
              <a:t>.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b="1" dirty="0" smtClean="0"/>
              <a:t>Эмоциональное выгорание</a:t>
            </a:r>
            <a:r>
              <a:rPr lang="ru-RU" sz="2000" dirty="0" smtClean="0"/>
              <a:t>- синдром, развивающийся на фоне хронического стресса и ведущий к истощению эмоциональных, личностных и психофизических ресурсов работающего человека.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68135" y="2339440"/>
            <a:ext cx="307570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Он наступает в результате внутреннего накопления отрицательных эмоций без соответствующей разрядки.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637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127" y="261257"/>
            <a:ext cx="11875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На развитие синдрома оказывают влияние следующие факторы: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80010" y="819397"/>
            <a:ext cx="1155469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 постоянное эмоциональное погружение в рабочий процесс в течение дня, невозможность «переключиться», «выйти» из него на время, побыть в одиночестве. Необходимость быть в контакте с детьми и коллегами, общаться с ними.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/>
              <a:t> </a:t>
            </a:r>
            <a:r>
              <a:rPr lang="ru-RU" sz="2400" dirty="0" smtClean="0"/>
              <a:t>высокое эмоциональное напряжение и внутренний контроль, необходимость удерживать свои негативные эмоциональные реакции во время сложных или конфликтных ситуаций в общении с детьми и их родителями.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/>
              <a:t> </a:t>
            </a:r>
            <a:r>
              <a:rPr lang="ru-RU" sz="2400" dirty="0" smtClean="0"/>
              <a:t>повышенная психологическая и юридическая ответственность за жизнь, здоровье и благополучие воспитанников.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/>
              <a:t> </a:t>
            </a:r>
            <a:r>
              <a:rPr lang="ru-RU" sz="2400" dirty="0" smtClean="0"/>
              <a:t>большой объем отчетной документации.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/>
              <a:t> </a:t>
            </a:r>
            <a:r>
              <a:rPr lang="ru-RU" sz="2400" dirty="0" smtClean="0"/>
              <a:t>специфика групп (например, дети с нарушением развития).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/>
              <a:t> </a:t>
            </a:r>
            <a:r>
              <a:rPr lang="ru-RU" sz="2400" dirty="0" smtClean="0"/>
              <a:t>обесценивание профессионального вклада воспитателей не только со стороны «трудных» родителей, вышестоящих органов, но и общества в целом – непрестижность профессии.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6346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259" y="1662545"/>
            <a:ext cx="1155469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Эмоциональное выгорание наступает в результате накопления отрицательных эмоций. </a:t>
            </a:r>
          </a:p>
          <a:p>
            <a:pPr algn="ctr"/>
            <a:endParaRPr lang="ru-RU" sz="3200" dirty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Откуда они могут возникать?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8086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826" y="222690"/>
            <a:ext cx="5367647" cy="6471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66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673" y="93452"/>
            <a:ext cx="11701153" cy="6662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Гнев, злоба, агрессия, которые может испытывать человек -  это эмоции разрушительные, они разрушают человека, его психику, здоровье и взаимоотношения с другими людьми.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Возьмем сосуд, поместим эти эмоции в самой верхней части. Теперь посмотрим, как эти эмоции проявляются во внешнем поведении человека. Это оскорбления, ссоры, разговоры «за спиной», и др. 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Теперь спросим, а отчего возникает гнев?  Я вам отвечу – оказывается гнев, чувство вторичное и происходит он от переживаний совсем другого рода, таких как боль, страх, обида. (</a:t>
            </a:r>
            <a:r>
              <a:rPr lang="ru-RU" sz="2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Например,Мать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выплескивает гнев на ребенка, который пришел домой слишком поздно. Гнев возник в результате страха за ребенка)Мы поместим переживания боли, обиды, страха, досады под чувствами гнева, агрессии, как причины этих разрушительных эмоций. Посмотрите, все чувства второго слоя- страдательные.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Тогда вопрос: отчего же возникают страдательные чувства? Ответ- в неудовлетворении потребностей.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Каждый человек независимо от возраста нуждается в пище, сне, физической безопасности. Это органические потребности. А есть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потребности, которые связаны с общением, а в широком смысле – с жизнью человека среди людей. Человеку нужно чтобы его любили, понимали, чтобы у него был успех в делах, чтобы он мог себя реализовать, развивать свои способности и т.д.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Итак, любая потребность из этого списка может оказаться неудовлетворенной и это может привести к страданию, а возможно и к разрушительным эмоциям. Положительное отношение к себе – основа психологического выживания человека. Мы всегда ждем подтверждений того, что нас любят, что мы может справиться с посильными делами – это базисные стремления человека. Если этот глубокий слой складывается из отрицательных переживаний, расстраиваются многие сферы жизни человека. Он становится «трудным» и для себя и для окружающих.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39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129" y="118753"/>
            <a:ext cx="116971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КОНФЛИКТЫ –  </a:t>
            </a:r>
            <a:r>
              <a:rPr lang="ru-RU" sz="2400" dirty="0" smtClean="0"/>
              <a:t>столкновение противоположно направленных, взаимоисключающих мотивов, потребностей, целей, задач, интересов, взглядов, мнений </a:t>
            </a:r>
            <a:r>
              <a:rPr lang="ru-RU" sz="2400" dirty="0" err="1" smtClean="0"/>
              <a:t>и.т.д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206337" y="2631903"/>
            <a:ext cx="72320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КС+И=КФ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3669475" y="2090057"/>
            <a:ext cx="3491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Формула конфликта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7512" y="4775721"/>
            <a:ext cx="103315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КС-конфликтная ситуация</a:t>
            </a:r>
          </a:p>
          <a:p>
            <a:r>
              <a:rPr lang="ru-RU" sz="2400" dirty="0" smtClean="0"/>
              <a:t>И-инцидент</a:t>
            </a:r>
          </a:p>
          <a:p>
            <a:r>
              <a:rPr lang="ru-RU" sz="2400" dirty="0" smtClean="0"/>
              <a:t>КФ- конфликт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8992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382" y="0"/>
            <a:ext cx="11554691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Иногда мы путаем понятия Конфликтная ситуация и Конфликт.</a:t>
            </a:r>
          </a:p>
          <a:p>
            <a:r>
              <a:rPr lang="ru-RU" sz="2800" dirty="0" smtClean="0"/>
              <a:t>Конфликтная ситуация – это еще не конфликт, это лишь то, что назревает, то что может привести к Конфликту. И для того, чтобы он стал конфликтом, необходим Инцидент.</a:t>
            </a:r>
          </a:p>
          <a:p>
            <a:r>
              <a:rPr lang="ru-RU" sz="2800" dirty="0" smtClean="0"/>
              <a:t>Что здесь Конфликтная ситуация, а что Инцидент? Конфликтная ситуация- это накопившиеся противоречия, содержащие истинную причину Конфликта.  Конфликтная ситуация- это одним </a:t>
            </a:r>
            <a:r>
              <a:rPr lang="ru-RU" sz="2800" dirty="0" err="1" smtClean="0"/>
              <a:t>словом-причина</a:t>
            </a:r>
            <a:r>
              <a:rPr lang="ru-RU" sz="2800" dirty="0" smtClean="0"/>
              <a:t> Конфликта, то из-за чего Конфликт может возникнуть.</a:t>
            </a:r>
          </a:p>
          <a:p>
            <a:r>
              <a:rPr lang="ru-RU" sz="2800" dirty="0" smtClean="0"/>
              <a:t>Что же такое Инцидент? Он играет роль пускового механизма, который и запускает в действие Конфликт. Это стечение обстоятельств , являющихся поводом для Конфликта. Одним словом Инцидент – это повод.  Итак, есть причина и есть повод. И сколько бы долго не назревала причина, пока не будет повода, пока не будет той последней капли, которая переполнит нашу чашу терпения, Конфликт не возникнет. Без Инцидента – Конфликт не возможен.</a:t>
            </a:r>
          </a:p>
          <a:p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8673" y="1891146"/>
            <a:ext cx="4987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Другая формула Конфликта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223654" y="2369128"/>
            <a:ext cx="83958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КС+КС+КС+…=КФ</a:t>
            </a:r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477982" y="5091545"/>
            <a:ext cx="111598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Инцидент-отсутствует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Сумма 2-х и более Конфликтных ситуаций приводит к Конфликту. </a:t>
            </a:r>
          </a:p>
          <a:p>
            <a:r>
              <a:rPr lang="ru-RU" sz="2400" dirty="0" smtClean="0"/>
              <a:t>Здесь, Инцидентом является последняя Конфликтная ситуация.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040091" y="415636"/>
            <a:ext cx="23067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Конфликтогены</a:t>
            </a:r>
            <a:r>
              <a:rPr lang="ru-RU" dirty="0" smtClean="0"/>
              <a:t>:</a:t>
            </a:r>
          </a:p>
          <a:p>
            <a:pPr marL="342900" indent="-342900">
              <a:buAutoNum type="arabicPeriod"/>
            </a:pPr>
            <a:r>
              <a:rPr lang="ru-RU" dirty="0" smtClean="0"/>
              <a:t>Эгоцентризм</a:t>
            </a:r>
          </a:p>
          <a:p>
            <a:pPr marL="342900" indent="-342900">
              <a:buAutoNum type="arabicPeriod"/>
            </a:pPr>
            <a:r>
              <a:rPr lang="ru-RU" dirty="0" smtClean="0"/>
              <a:t>Стремление к превосходству</a:t>
            </a:r>
          </a:p>
          <a:p>
            <a:pPr marL="342900" indent="-342900">
              <a:buAutoNum type="arabicPeriod"/>
            </a:pPr>
            <a:r>
              <a:rPr lang="ru-RU" dirty="0" smtClean="0"/>
              <a:t> проявления агрессивности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лосы">
  <a:themeElements>
    <a:clrScheme name="Полосы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Полосы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олосы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TM03090430[[fn=Окаймление]]</Template>
  <TotalTime>324</TotalTime>
  <Words>1196</Words>
  <Application>Microsoft Office PowerPoint</Application>
  <PresentationFormat>Широкоэкранный</PresentationFormat>
  <Paragraphs>72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Calibri</vt:lpstr>
      <vt:lpstr>Corbel</vt:lpstr>
      <vt:lpstr>Times New Roman</vt:lpstr>
      <vt:lpstr>Wingdings</vt:lpstr>
      <vt:lpstr>Полосы</vt:lpstr>
      <vt:lpstr>ТРЕНИНГ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ТРЕНИНГ </dc:title>
  <dc:creator>Ольга Степанова</dc:creator>
  <cp:lastModifiedBy>Ольга Степанова</cp:lastModifiedBy>
  <cp:revision>18</cp:revision>
  <dcterms:created xsi:type="dcterms:W3CDTF">2016-05-18T06:41:26Z</dcterms:created>
  <dcterms:modified xsi:type="dcterms:W3CDTF">2016-05-19T07:13:17Z</dcterms:modified>
</cp:coreProperties>
</file>