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9" r:id="rId3"/>
    <p:sldId id="258" r:id="rId4"/>
    <p:sldId id="260" r:id="rId5"/>
    <p:sldId id="261" r:id="rId6"/>
    <p:sldId id="263" r:id="rId7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2160" y="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CF117-278E-4FF0-932A-633FD461AFFC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75CD-66EE-4E0F-ADD5-287E1C062A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2148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CF117-278E-4FF0-932A-633FD461AFFC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75CD-66EE-4E0F-ADD5-287E1C062A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565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6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CF117-278E-4FF0-932A-633FD461AFFC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75CD-66EE-4E0F-ADD5-287E1C062A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794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CF117-278E-4FF0-932A-633FD461AFFC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75CD-66EE-4E0F-ADD5-287E1C062A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441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CF117-278E-4FF0-932A-633FD461AFFC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75CD-66EE-4E0F-ADD5-287E1C062A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479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7176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628901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CF117-278E-4FF0-932A-633FD461AFFC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75CD-66EE-4E0F-ADD5-287E1C062A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39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CF117-278E-4FF0-932A-633FD461AFFC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75CD-66EE-4E0F-ADD5-287E1C062A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654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CF117-278E-4FF0-932A-633FD461AFFC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75CD-66EE-4E0F-ADD5-287E1C062A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990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CF117-278E-4FF0-932A-633FD461AFFC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75CD-66EE-4E0F-ADD5-287E1C062A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9825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CF117-278E-4FF0-932A-633FD461AFFC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75CD-66EE-4E0F-ADD5-287E1C062A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1413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CF117-278E-4FF0-932A-633FD461AFFC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575CD-66EE-4E0F-ADD5-287E1C062A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283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CCF117-278E-4FF0-932A-633FD461AFFC}" type="datetimeFigureOut">
              <a:rPr lang="ru-RU" smtClean="0"/>
              <a:pPr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575CD-66EE-4E0F-ADD5-287E1C062A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655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4.wdp"/><Relationship Id="rId5" Type="http://schemas.openxmlformats.org/officeDocument/2006/relationships/image" Target="../media/image6.png"/><Relationship Id="rId4" Type="http://schemas.microsoft.com/office/2007/relationships/hdphoto" Target="../media/hdphoto3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5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7.wdp"/><Relationship Id="rId5" Type="http://schemas.openxmlformats.org/officeDocument/2006/relationships/image" Target="../media/image9.png"/><Relationship Id="rId4" Type="http://schemas.microsoft.com/office/2007/relationships/hdphoto" Target="../media/hdphoto6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8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Проект &quot;Домашние животные&quot;. Обсуждение на LiveInternet - Рос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004" y="102847"/>
            <a:ext cx="6858000" cy="9144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43753" y="323528"/>
            <a:ext cx="6614247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1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Детское </a:t>
            </a:r>
          </a:p>
          <a:p>
            <a:pPr algn="ctr"/>
            <a: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1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</a:t>
            </a:r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1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онструирование- </a:t>
            </a:r>
          </a:p>
          <a:p>
            <a:pPr algn="ctr"/>
            <a: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1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ч</a:t>
            </a:r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1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то это такое?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2">
                  <a:lumMod val="1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7" name="Picture 4" descr="J:\boy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2936" y="3203848"/>
            <a:ext cx="4424336" cy="4447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Проект &quot;Домашние животные&quot;. Обсуждение на LiveInternet - Рос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36712" y="827584"/>
            <a:ext cx="518457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</a:t>
            </a:r>
            <a:r>
              <a:rPr lang="ru-RU" b="1" dirty="0" smtClean="0"/>
              <a:t>Термин «конструирование» </a:t>
            </a:r>
            <a:r>
              <a:rPr lang="ru-RU" dirty="0" smtClean="0"/>
              <a:t>означает, приведение в определенное взаимоположение  различных предметов, частей, элементов, от латинского слова </a:t>
            </a:r>
            <a:r>
              <a:rPr lang="en-US" b="1" dirty="0" err="1" smtClean="0"/>
              <a:t>constructio</a:t>
            </a:r>
            <a:r>
              <a:rPr lang="en-US" b="1" dirty="0" smtClean="0"/>
              <a:t> - </a:t>
            </a:r>
            <a:r>
              <a:rPr lang="ru-RU" b="1" dirty="0" smtClean="0"/>
              <a:t> построение.</a:t>
            </a:r>
          </a:p>
          <a:p>
            <a:r>
              <a:rPr lang="ru-RU" dirty="0" smtClean="0"/>
              <a:t>           Под детским конструированием следует понимать разнообразные постройки из строительного материала, изготовление поделок и игрушек из бумаги, картона, деревянных деталей, природного материала.</a:t>
            </a:r>
          </a:p>
          <a:p>
            <a:r>
              <a:rPr lang="ru-RU" dirty="0" smtClean="0"/>
              <a:t>           По своему характеру оно наиболее сходно с изобразительной деятельностью и игрой – в нем также отражается окружающая действительность.</a:t>
            </a:r>
          </a:p>
          <a:p>
            <a:r>
              <a:rPr lang="ru-RU" dirty="0" smtClean="0"/>
              <a:t>          Постройки и поделки детей служат для практического использования (постройки – для игры, поделки – для украшения елки, подарок маме и т.п.), поэтому должны соответствовать своему назначению.</a:t>
            </a:r>
          </a:p>
          <a:p>
            <a:endParaRPr lang="ru-RU" dirty="0"/>
          </a:p>
        </p:txBody>
      </p:sp>
      <p:pic>
        <p:nvPicPr>
          <p:cNvPr id="2" name="Picture 2" descr="C:\Users\Светлана\Pictures\4627_4_en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664" y="6084168"/>
            <a:ext cx="2592288" cy="216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Светлана\Pictures\5437_1_enl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526" b="94211" l="10000" r="90000">
                        <a14:foregroundMark x1="54286" y1="44474" x2="54286" y2="44474"/>
                        <a14:foregroundMark x1="70179" y1="37632" x2="70179" y2="37632"/>
                        <a14:foregroundMark x1="51786" y1="43158" x2="51786" y2="4315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663" r="22961"/>
          <a:stretch/>
        </p:blipFill>
        <p:spPr bwMode="auto">
          <a:xfrm>
            <a:off x="4221088" y="5544008"/>
            <a:ext cx="2527069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Проект &quot;Домашние животные&quot;. Обсуждение на LiveInternet - Рос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36712" y="611560"/>
            <a:ext cx="518457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Конструирование является одним из наиболее естественных для ребенка любимых  им занятий.</a:t>
            </a:r>
          </a:p>
          <a:p>
            <a:endParaRPr lang="ru-RU" dirty="0" smtClean="0"/>
          </a:p>
          <a:p>
            <a:r>
              <a:rPr lang="ru-RU" dirty="0" smtClean="0"/>
              <a:t>        В процессе конструирования ребенок  легко усваивает многие знания, умения и навыки: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получает представления о форме и размере предметов;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их физических свойствах;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Узнает название цветов и пр.</a:t>
            </a:r>
          </a:p>
          <a:p>
            <a:pPr>
              <a:buFont typeface="Wingdings" pitchFamily="2" charset="2"/>
              <a:buChar char="v"/>
            </a:pPr>
            <a:endParaRPr lang="ru-RU" dirty="0" smtClean="0"/>
          </a:p>
          <a:p>
            <a:r>
              <a:rPr lang="ru-RU" dirty="0" smtClean="0"/>
              <a:t>       Чем же конструирование привлекает ребенка? Прежде всего тем, что оно близко к играм и настоящей трудовой деятельности.</a:t>
            </a:r>
          </a:p>
          <a:p>
            <a:endParaRPr lang="ru-RU" dirty="0" smtClean="0"/>
          </a:p>
          <a:p>
            <a:r>
              <a:rPr lang="ru-RU" dirty="0" smtClean="0"/>
              <a:t>        В нем дети - дошкольники  удовлетворяют свою потребность в игре, в нем находит отражение стремление действовать как взрослый, быть на него похожим.</a:t>
            </a:r>
          </a:p>
          <a:p>
            <a:endParaRPr lang="ru-RU" dirty="0"/>
          </a:p>
        </p:txBody>
      </p:sp>
      <p:pic>
        <p:nvPicPr>
          <p:cNvPr id="6" name="Picture 2" descr="C:\Users\Светлана\Pictures\5245_137996191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812" b="93162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534" t="8353" r="20415" b="8850"/>
          <a:stretch/>
        </p:blipFill>
        <p:spPr bwMode="auto">
          <a:xfrm>
            <a:off x="4581128" y="6466896"/>
            <a:ext cx="1822801" cy="1945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Светлана\Pictures\10573.1.big-700x525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761" b="89805" l="6000" r="94857">
                        <a14:foregroundMark x1="9857" y1="58134" x2="20857" y2="59653"/>
                        <a14:foregroundMark x1="24429" y1="55315" x2="24429" y2="59002"/>
                        <a14:foregroundMark x1="23571" y1="50759" x2="23571" y2="50759"/>
                        <a14:foregroundMark x1="22571" y1="51410" x2="22571" y2="51410"/>
                        <a14:foregroundMark x1="13000" y1="55315" x2="16714" y2="55315"/>
                        <a14:foregroundMark x1="29286" y1="48590" x2="35857" y2="50542"/>
                        <a14:foregroundMark x1="46714" y1="46421" x2="55143" y2="47722"/>
                        <a14:foregroundMark x1="52857" y1="45770" x2="56429" y2="47289"/>
                        <a14:foregroundMark x1="57429" y1="49458" x2="58143" y2="54013"/>
                        <a14:foregroundMark x1="47571" y1="55965" x2="54000" y2="55315"/>
                        <a14:foregroundMark x1="52857" y1="57050" x2="54857" y2="56399"/>
                        <a14:foregroundMark x1="44143" y1="59002" x2="54000" y2="59002"/>
                        <a14:foregroundMark x1="44429" y1="62473" x2="56286" y2="63774"/>
                        <a14:foregroundMark x1="44143" y1="66377" x2="44143" y2="68547"/>
                        <a14:foregroundMark x1="44571" y1="68113" x2="44571" y2="68113"/>
                        <a14:foregroundMark x1="45714" y1="68547" x2="45714" y2="68547"/>
                        <a14:foregroundMark x1="43714" y1="69197" x2="43714" y2="69197"/>
                        <a14:foregroundMark x1="44000" y1="66811" x2="44000" y2="66811"/>
                        <a14:foregroundMark x1="55143" y1="70065" x2="55143" y2="70065"/>
                        <a14:foregroundMark x1="55571" y1="69848" x2="55571" y2="69848"/>
                        <a14:foregroundMark x1="54571" y1="70716" x2="54571" y2="70716"/>
                        <a14:foregroundMark x1="54571" y1="70065" x2="54571" y2="70065"/>
                        <a14:foregroundMark x1="55857" y1="72017" x2="55857" y2="72017"/>
                        <a14:foregroundMark x1="52857" y1="45553" x2="52857" y2="45553"/>
                        <a14:foregroundMark x1="47714" y1="45119" x2="47714" y2="45119"/>
                        <a14:foregroundMark x1="30429" y1="53362" x2="39571" y2="55315"/>
                        <a14:foregroundMark x1="8286" y1="63774" x2="22000" y2="64642"/>
                        <a14:foregroundMark x1="75429" y1="42299" x2="84571" y2="43601"/>
                        <a14:foregroundMark x1="78714" y1="55315" x2="85571" y2="56182"/>
                        <a14:foregroundMark x1="33857" y1="61171" x2="41143" y2="5965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473" b="22366"/>
          <a:stretch/>
        </p:blipFill>
        <p:spPr bwMode="auto">
          <a:xfrm>
            <a:off x="260648" y="6494381"/>
            <a:ext cx="3948143" cy="1890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Проект &quot;Домашние животные&quot;. Обсуждение на LiveInternet - Рос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692696" y="611560"/>
            <a:ext cx="547260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процессе конструктивной деятельности ребенок ощущает себя созида­телем, перевоплощается в конструктора, инженера, рабочего.</a:t>
            </a:r>
          </a:p>
          <a:p>
            <a:r>
              <a:rPr lang="ru-RU" dirty="0"/>
              <a:t>Конструктивная деятельность тесно связана с сюжетно-ролевой игрой, но эта связь имеет особенности. Если в процессе конструирования воспи­татель предлагает добиваться точности изображения, сходства с настоящими предметами, помогает осваивать что-то новое, сложное, планировать свою деятельность, комбинировать детали, сравнивать, делать умозаключения и т. д., то в сюжетно-ролевой игре на первый план выдвигается сюжет игры, постройка должна соответствовать ее развитию; поэтому она может быть условной, а строительный материал помогает развертыванию игры.</a:t>
            </a:r>
          </a:p>
          <a:p>
            <a:r>
              <a:rPr lang="ru-RU" dirty="0"/>
              <a:t>Ценным приемом является коллективное обсуждение будущей постройки. Дети учатся выражать свое мнение, отстаивать точку зрения.</a:t>
            </a:r>
          </a:p>
        </p:txBody>
      </p:sp>
      <p:pic>
        <p:nvPicPr>
          <p:cNvPr id="4" name="Picture 3" descr="C:\Users\Светлана\Pictures\5748_2_enl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422" b="89974" l="5566" r="93750">
                        <a14:foregroundMark x1="61621" y1="26042" x2="73828" y2="30990"/>
                        <a14:foregroundMark x1="75684" y1="29818" x2="74902" y2="34505"/>
                        <a14:foregroundMark x1="76563" y1="29036" x2="78223" y2="31510"/>
                        <a14:foregroundMark x1="78223" y1="34375" x2="79297" y2="33594"/>
                        <a14:foregroundMark x1="56348" y1="29036" x2="65039" y2="31771"/>
                        <a14:foregroundMark x1="57422" y1="33203" x2="62793" y2="36589"/>
                        <a14:foregroundMark x1="85938" y1="46354" x2="70410" y2="51823"/>
                        <a14:foregroundMark x1="83105" y1="59766" x2="82813" y2="62760"/>
                        <a14:foregroundMark x1="59473" y1="27214" x2="59961" y2="26953"/>
                        <a14:foregroundMark x1="65625" y1="25130" x2="65625" y2="25130"/>
                        <a14:foregroundMark x1="66602" y1="26042" x2="74414" y2="28906"/>
                        <a14:foregroundMark x1="76855" y1="29036" x2="76855" y2="2903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824" t="22331" r="10133" b="17329"/>
          <a:stretch/>
        </p:blipFill>
        <p:spPr bwMode="auto">
          <a:xfrm>
            <a:off x="1626833" y="6530471"/>
            <a:ext cx="3624086" cy="2034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Проект &quot;Домашние животные&quot;. Обсуждение на LiveInternet - Рос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548680" y="683568"/>
            <a:ext cx="576064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Воспитатели стремятся расширять представления детей о различных архитектурных сооружениях, о видах транспорта: проводят экскурсии, наблюдения,  рассматривают иллюстрации,  читают художественные произведения.</a:t>
            </a:r>
          </a:p>
          <a:p>
            <a:r>
              <a:rPr lang="ru-RU" dirty="0"/>
              <a:t>Воспитателям следует чаще предлагать детям задания, которые разви­вали бы у них умение предвидеть, решить, придумать, домыслить. Нельзя недооценивать роль индивидуального конструирования; поэтому воспитатель организует уголок, где ребенок мог бы, не отвлекаясь, сосре­доточенно и самостоятельно поработать.</a:t>
            </a:r>
          </a:p>
          <a:p>
            <a:r>
              <a:rPr lang="ru-RU" dirty="0"/>
              <a:t> Педагоги должны учить детей подробно рассказывать о способах сооружения построек, приучают к более точному и обобщенному анализу конструкций.</a:t>
            </a:r>
          </a:p>
          <a:p>
            <a:r>
              <a:rPr lang="ru-RU" dirty="0"/>
              <a:t>Все вышесказанное делает рассмотрение темы «Конструирование в детском саду» актуальным.</a:t>
            </a:r>
          </a:p>
          <a:p>
            <a:endParaRPr lang="ru-RU" dirty="0"/>
          </a:p>
        </p:txBody>
      </p:sp>
      <p:pic>
        <p:nvPicPr>
          <p:cNvPr id="4" name="Рисунок 3" descr="K:\хлам\РАЗБИ СВОЙ ХЛАМ\Мама апрол2\рамки детские 2\P3835.jpg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594" b="89668" l="1000" r="9775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04664" y="5868144"/>
            <a:ext cx="3230688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K:\хлам\РАЗБИ СВОЙ ХЛАМ\Мама апрол2\рамки детские 2\P3836.jpg"/>
          <p:cNvPicPr/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963" b="89668" l="0" r="9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861048" y="5990213"/>
            <a:ext cx="2664296" cy="1980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13822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Проект &quot;Домашние животные&quot;. Обсуждение на LiveInternet - Рос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728700" y="617488"/>
            <a:ext cx="54006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Первый этап становления конструк­тивной деятельности детей младшего дошкольного возраста направлен на обучение их конструированию схемати­ческих образов разных объектов (овла­дение цепочкой действий).</a:t>
            </a:r>
          </a:p>
          <a:p>
            <a:r>
              <a:rPr lang="ru-RU" dirty="0"/>
              <a:t>Следующие этапы обучения побужда­ют детей преобразовывать, детализиро­вать схематические образы и создавать характерные персонажи знакомых ска­зок, используя символические средства.</a:t>
            </a:r>
          </a:p>
          <a:p>
            <a:r>
              <a:rPr lang="ru-RU" dirty="0"/>
              <a:t>Три направления в обучении детей дошкольного возраста  конструированию конкре­тизируются следующими задачами.</a:t>
            </a:r>
          </a:p>
        </p:txBody>
      </p:sp>
      <p:pic>
        <p:nvPicPr>
          <p:cNvPr id="4" name="Picture 9" descr="C:\Users\Светлана\Pictures\130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14203" y1="69112" x2="9130" y2="85907"/>
                        <a14:foregroundMark x1="14493" y1="82819" x2="23478" y2="85521"/>
                        <a14:foregroundMark x1="22464" y1="69112" x2="22464" y2="69112"/>
                        <a14:foregroundMark x1="26667" y1="68726" x2="18551" y2="73938"/>
                        <a14:foregroundMark x1="30290" y1="96911" x2="26667" y2="96911"/>
                        <a14:foregroundMark x1="55652" y1="93243" x2="68551" y2="79730"/>
                        <a14:foregroundMark x1="82464" y1="69691" x2="52754" y2="81274"/>
                        <a14:foregroundMark x1="61014" y1="70270" x2="61014" y2="70270"/>
                        <a14:foregroundMark x1="44493" y1="64479" x2="44493" y2="74517"/>
                        <a14:foregroundMark x1="60290" y1="70849" x2="62029" y2="78571"/>
                        <a14:foregroundMark x1="21739" y1="26255" x2="21739" y2="47683"/>
                        <a14:foregroundMark x1="74928" y1="84363" x2="73768" y2="90734"/>
                        <a14:foregroundMark x1="70290" y1="82819" x2="69855" y2="85521"/>
                        <a14:foregroundMark x1="62754" y1="86486" x2="59855" y2="93822"/>
                        <a14:foregroundMark x1="68551" y1="83398" x2="75652" y2="93243"/>
                        <a14:foregroundMark x1="65217" y1="85521" x2="60290" y2="9440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493" y="5004048"/>
            <a:ext cx="4655011" cy="3388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9031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190</TotalTime>
  <Words>480</Words>
  <Application>Microsoft Office PowerPoint</Application>
  <PresentationFormat>Экран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Светлана</cp:lastModifiedBy>
  <cp:revision>20</cp:revision>
  <dcterms:created xsi:type="dcterms:W3CDTF">2014-10-27T09:44:54Z</dcterms:created>
  <dcterms:modified xsi:type="dcterms:W3CDTF">2018-07-17T09:43:17Z</dcterms:modified>
</cp:coreProperties>
</file>