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4"/>
  </p:notesMasterIdLst>
  <p:sldIdLst>
    <p:sldId id="256" r:id="rId2"/>
    <p:sldId id="258" r:id="rId3"/>
    <p:sldId id="265" r:id="rId4"/>
    <p:sldId id="267" r:id="rId5"/>
    <p:sldId id="266" r:id="rId6"/>
    <p:sldId id="288" r:id="rId7"/>
    <p:sldId id="289" r:id="rId8"/>
    <p:sldId id="282" r:id="rId9"/>
    <p:sldId id="276" r:id="rId10"/>
    <p:sldId id="279" r:id="rId11"/>
    <p:sldId id="290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4"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9918D-4AED-49FD-A37C-4B5B9394DBC1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CCEB9-9F0E-4164-84D1-66E20041F5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9144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CEB9-9F0E-4164-84D1-66E20041F5A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511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BCA3E-2877-4865-AB57-CE098CD68D5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0097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762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8735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89F0FA-FBAD-42FD-A9A5-7DA095FB7F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579201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1428737"/>
            <a:ext cx="550072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Куликовская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битва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4143380"/>
            <a:ext cx="3967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МКОУ СОШ №7 г.-к.Кисловодска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Черныш А.О.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928662" y="500042"/>
            <a:ext cx="7396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Историческое значение битвы: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7391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Битва подорвала военное могущество Золотой 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Орды и ускорила ее распад.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2500306"/>
            <a:ext cx="84418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Поднялся авторитет Руси и Московского княжества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как собирателя русских земель.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714752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Победа способствовала росту и объединению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русского государства.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1" name="Рисунок 10" descr="990777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34633"/>
            <a:ext cx="8712968" cy="65347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0330587"/>
      </p:ext>
    </p:ext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928662" y="2285992"/>
            <a:ext cx="7363042" cy="110799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6600" b="1" cap="none" spc="0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548680"/>
            <a:ext cx="79615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Изучить причины, ход и результат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Куликовской битвы, ее значение для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дальнейшего развития Древнерусского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государства.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564904"/>
            <a:ext cx="83486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Познакомиться с ролью князя  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Дмитрия Ивановича как  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государственного деятеля в борьбе с 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ордынским владычеством.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Показать роль Москвы, как центра  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борьбы с ордынским владычеством.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Установить значение Куликовской  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битвы.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5021841" y="2532433"/>
            <a:ext cx="3448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Князь </a:t>
            </a:r>
          </a:p>
          <a:p>
            <a:r>
              <a:rPr lang="ru-RU" sz="2800" b="1" dirty="0" smtClean="0"/>
              <a:t>Дмитрий Иванович</a:t>
            </a:r>
            <a:endParaRPr lang="ru-RU" sz="2800" b="1" dirty="0"/>
          </a:p>
        </p:txBody>
      </p:sp>
      <p:pic>
        <p:nvPicPr>
          <p:cNvPr id="10" name="Рисунок 9" descr="дм донмской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743" y="515203"/>
            <a:ext cx="4031213" cy="537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мам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9930" y="323507"/>
            <a:ext cx="4593574" cy="621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3504" y="928671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Franklin Gothic Book" panose="020B0503020102020204" pitchFamily="34" charset="0"/>
                <a:cs typeface="Times New Roman" pitchFamily="18" charset="0"/>
              </a:rPr>
              <a:t>Хан</a:t>
            </a:r>
          </a:p>
          <a:p>
            <a:r>
              <a:rPr lang="ru-RU" sz="3600" b="1" dirty="0" smtClean="0">
                <a:latin typeface="Franklin Gothic Book" panose="020B0503020102020204" pitchFamily="34" charset="0"/>
                <a:cs typeface="Times New Roman" pitchFamily="18" charset="0"/>
              </a:rPr>
              <a:t>Мамай</a:t>
            </a:r>
            <a:endParaRPr lang="ru-RU" sz="3600" b="1" dirty="0">
              <a:latin typeface="Franklin Gothic Book" panose="020B050302010202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f0796231d83760c187a60f21396d243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14290"/>
            <a:ext cx="6276975" cy="284797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3214686"/>
          <a:ext cx="7429552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214"/>
                <a:gridCol w="36433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Мамай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Дмитрий Донской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Повторить поход Батыя.</a:t>
                      </a: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Расчленить Русь. </a:t>
                      </a: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Посадить своих наместников. 4. Русских князей истребить, доказав тем самым, что он является продолжателем дела Чингисхана и Батыя и имеет право на ханский титул.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Отстоять самостоятельность Москвы в открытой схватке с 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монголо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татарами, защитить Русь от нового нашествия.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3341763"/>
              </p:ext>
            </p:extLst>
          </p:nvPr>
        </p:nvGraphicFramePr>
        <p:xfrm>
          <a:off x="576234" y="1278431"/>
          <a:ext cx="8143931" cy="5419460"/>
        </p:xfrm>
        <a:graphic>
          <a:graphicData uri="http://schemas.openxmlformats.org/drawingml/2006/table">
            <a:tbl>
              <a:tblPr/>
              <a:tblGrid>
                <a:gridCol w="1857388"/>
                <a:gridCol w="3000396"/>
                <a:gridCol w="3286147"/>
              </a:tblGrid>
              <a:tr h="1132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Линии сравнения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Москва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78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Цели Куликовской битвы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Освобождение от ордынского ига и обязательного выхода. Защита интересов православия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Покорение Руси и возобновление выплаты ордынского выхода. Разгром основных центров силы Русской земли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Союзники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Литовские князья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Ольгердовичи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Русские князья.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Литовский князь Ягайло.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Рязанский князь Олег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войск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 – 70 тысяч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 – 150 тысяч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40461" y="539107"/>
            <a:ext cx="5472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Подготовка к битве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5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5652120" y="1395434"/>
            <a:ext cx="2736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Благословление Дмитрия Ивановича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Сергием Радонежским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Светлана\картинки\Окружающий мир\Благословл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57166"/>
            <a:ext cx="5347320" cy="607220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82358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1" name="Содержимое 4" descr="56688dd92df36bcb67c347d0aecfa98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56894" y="134034"/>
            <a:ext cx="8030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Битва началась-8 сентября 1380 года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38" name="Picture 26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4000" cy="6862763"/>
          </a:xfrm>
          <a:prstGeom prst="rect">
            <a:avLst/>
          </a:prstGeom>
          <a:noFill/>
        </p:spPr>
      </p:pic>
      <p:sp>
        <p:nvSpPr>
          <p:cNvPr id="141317" name="Rectangle 5"/>
          <p:cNvSpPr>
            <a:spLocks noChangeArrowheads="1"/>
          </p:cNvSpPr>
          <p:nvPr/>
        </p:nvSpPr>
        <p:spPr bwMode="auto">
          <a:xfrm rot="-2005067">
            <a:off x="3733800" y="4648200"/>
            <a:ext cx="914400" cy="2286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18" name="Rectangle 6"/>
          <p:cNvSpPr>
            <a:spLocks noChangeArrowheads="1"/>
          </p:cNvSpPr>
          <p:nvPr/>
        </p:nvSpPr>
        <p:spPr bwMode="auto">
          <a:xfrm rot="-2005067">
            <a:off x="3581400" y="4419600"/>
            <a:ext cx="914400" cy="2286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0" y="533400"/>
            <a:ext cx="2015680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Сторожевой полк</a:t>
            </a: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0" y="571480"/>
            <a:ext cx="2060116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Передовой    полк</a:t>
            </a:r>
          </a:p>
        </p:txBody>
      </p:sp>
      <p:sp>
        <p:nvSpPr>
          <p:cNvPr id="141321" name="Rectangle 9"/>
          <p:cNvSpPr>
            <a:spLocks noChangeArrowheads="1"/>
          </p:cNvSpPr>
          <p:nvPr/>
        </p:nvSpPr>
        <p:spPr bwMode="auto">
          <a:xfrm rot="-2005067">
            <a:off x="3048000" y="3581400"/>
            <a:ext cx="1219200" cy="6096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0" y="500042"/>
            <a:ext cx="2023054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Большой       полк</a:t>
            </a:r>
          </a:p>
        </p:txBody>
      </p:sp>
      <p:sp>
        <p:nvSpPr>
          <p:cNvPr id="141323" name="Rectangle 11"/>
          <p:cNvSpPr>
            <a:spLocks noChangeArrowheads="1"/>
          </p:cNvSpPr>
          <p:nvPr/>
        </p:nvSpPr>
        <p:spPr bwMode="auto">
          <a:xfrm rot="-2005067">
            <a:off x="1828800" y="4495800"/>
            <a:ext cx="990600" cy="3810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0" y="571480"/>
            <a:ext cx="2073966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Полк правой руки</a:t>
            </a:r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 rot="-2005067">
            <a:off x="4419600" y="2819400"/>
            <a:ext cx="990600" cy="3810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26" name="Text Box 14"/>
          <p:cNvSpPr txBox="1">
            <a:spLocks noChangeArrowheads="1"/>
          </p:cNvSpPr>
          <p:nvPr/>
        </p:nvSpPr>
        <p:spPr bwMode="auto">
          <a:xfrm>
            <a:off x="214282" y="571480"/>
            <a:ext cx="2105705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Полк   левой  руки</a:t>
            </a:r>
          </a:p>
        </p:txBody>
      </p:sp>
      <p:sp>
        <p:nvSpPr>
          <p:cNvPr id="141327" name="Rectangle 15"/>
          <p:cNvSpPr>
            <a:spLocks noChangeArrowheads="1"/>
          </p:cNvSpPr>
          <p:nvPr/>
        </p:nvSpPr>
        <p:spPr bwMode="auto">
          <a:xfrm rot="-2005067">
            <a:off x="2743200" y="2971800"/>
            <a:ext cx="990600" cy="3810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auto">
          <a:xfrm>
            <a:off x="0" y="500042"/>
            <a:ext cx="2102563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kumimoji="0" lang="ru-RU" dirty="0" smtClean="0">
                <a:ln w="3175"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Резервный  </a:t>
            </a:r>
            <a:r>
              <a:rPr kumimoji="0" lang="ru-RU" dirty="0">
                <a:ln w="3175"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полк </a:t>
            </a:r>
          </a:p>
        </p:txBody>
      </p:sp>
      <p:sp>
        <p:nvSpPr>
          <p:cNvPr id="141329" name="Rectangle 17"/>
          <p:cNvSpPr>
            <a:spLocks noChangeArrowheads="1"/>
          </p:cNvSpPr>
          <p:nvPr/>
        </p:nvSpPr>
        <p:spPr bwMode="auto">
          <a:xfrm rot="-7059931">
            <a:off x="6019800" y="2438400"/>
            <a:ext cx="990600" cy="381000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FFCC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0" y="571480"/>
            <a:ext cx="2101281" cy="369332"/>
          </a:xfrm>
          <a:prstGeom prst="rect">
            <a:avLst/>
          </a:prstGeom>
          <a:solidFill>
            <a:srgbClr val="FFCCFF"/>
          </a:solidFill>
          <a:ln w="38100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kumimoji="0" lang="ru-RU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Засадный      полк </a:t>
            </a:r>
          </a:p>
        </p:txBody>
      </p:sp>
      <p:sp>
        <p:nvSpPr>
          <p:cNvPr id="141332" name="Rectangle 20"/>
          <p:cNvSpPr>
            <a:spLocks noChangeArrowheads="1"/>
          </p:cNvSpPr>
          <p:nvPr/>
        </p:nvSpPr>
        <p:spPr bwMode="auto">
          <a:xfrm rot="-2022421">
            <a:off x="3733800" y="5181600"/>
            <a:ext cx="1570038" cy="339725"/>
          </a:xfrm>
          <a:prstGeom prst="rect">
            <a:avLst/>
          </a:prstGeom>
          <a:solidFill>
            <a:schemeClr val="accent1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34" name="Text Box 22"/>
          <p:cNvSpPr txBox="1">
            <a:spLocks noChangeArrowheads="1"/>
          </p:cNvSpPr>
          <p:nvPr/>
        </p:nvSpPr>
        <p:spPr bwMode="auto">
          <a:xfrm>
            <a:off x="6072198" y="6286520"/>
            <a:ext cx="2060500" cy="369332"/>
          </a:xfrm>
          <a:prstGeom prst="rect">
            <a:avLst/>
          </a:prstGeom>
          <a:solidFill>
            <a:srgbClr val="CCFF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Генуэзская пехота</a:t>
            </a:r>
          </a:p>
        </p:txBody>
      </p:sp>
      <p:sp>
        <p:nvSpPr>
          <p:cNvPr id="141335" name="Rectangle 23"/>
          <p:cNvSpPr>
            <a:spLocks noChangeArrowheads="1"/>
          </p:cNvSpPr>
          <p:nvPr/>
        </p:nvSpPr>
        <p:spPr bwMode="auto">
          <a:xfrm rot="-2022421">
            <a:off x="2819400" y="5410200"/>
            <a:ext cx="879475" cy="533400"/>
          </a:xfrm>
          <a:prstGeom prst="rect">
            <a:avLst/>
          </a:prstGeom>
          <a:solidFill>
            <a:schemeClr val="bg1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36" name="Rectangle 24"/>
          <p:cNvSpPr>
            <a:spLocks noChangeArrowheads="1"/>
          </p:cNvSpPr>
          <p:nvPr/>
        </p:nvSpPr>
        <p:spPr bwMode="auto">
          <a:xfrm rot="-2022421">
            <a:off x="4835525" y="4038600"/>
            <a:ext cx="879475" cy="533400"/>
          </a:xfrm>
          <a:prstGeom prst="rect">
            <a:avLst/>
          </a:prstGeom>
          <a:solidFill>
            <a:schemeClr val="bg1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1337" name="Text Box 25"/>
          <p:cNvSpPr txBox="1">
            <a:spLocks noChangeArrowheads="1"/>
          </p:cNvSpPr>
          <p:nvPr/>
        </p:nvSpPr>
        <p:spPr bwMode="auto">
          <a:xfrm>
            <a:off x="4714876" y="6286520"/>
            <a:ext cx="2512034" cy="369332"/>
          </a:xfrm>
          <a:prstGeom prst="rect">
            <a:avLst/>
          </a:prstGeom>
          <a:solidFill>
            <a:srgbClr val="CCFF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ru-RU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</a:rPr>
              <a:t>Монгольская конница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 animBg="1"/>
      <p:bldP spid="141318" grpId="0" animBg="1"/>
      <p:bldP spid="141319" grpId="0" animBg="1" autoUpdateAnimBg="0"/>
      <p:bldP spid="141320" grpId="0" animBg="1" autoUpdateAnimBg="0"/>
      <p:bldP spid="141321" grpId="0" animBg="1"/>
      <p:bldP spid="141322" grpId="0" animBg="1" autoUpdateAnimBg="0"/>
      <p:bldP spid="141323" grpId="0" animBg="1"/>
      <p:bldP spid="141324" grpId="0" animBg="1" autoUpdateAnimBg="0"/>
      <p:bldP spid="141325" grpId="0" animBg="1"/>
      <p:bldP spid="141326" grpId="0" animBg="1" autoUpdateAnimBg="0"/>
      <p:bldP spid="141327" grpId="0" animBg="1"/>
      <p:bldP spid="141328" grpId="0" animBg="1" autoUpdateAnimBg="0"/>
      <p:bldP spid="141329" grpId="0" animBg="1"/>
      <p:bldP spid="141330" grpId="0" animBg="1" autoUpdateAnimBg="0"/>
      <p:bldP spid="141332" grpId="0" animBg="1"/>
      <p:bldP spid="141334" grpId="0" animBg="1" autoUpdateAnimBg="0"/>
      <p:bldP spid="141335" grpId="0" animBg="1"/>
      <p:bldP spid="141336" grpId="0" animBg="1"/>
      <p:bldP spid="141337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1031</TotalTime>
  <Words>294</Words>
  <Application>Microsoft Office PowerPoint</Application>
  <PresentationFormat>Экран (4:3)</PresentationFormat>
  <Paragraphs>68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директор</cp:lastModifiedBy>
  <cp:revision>101</cp:revision>
  <dcterms:created xsi:type="dcterms:W3CDTF">2016-02-07T12:18:09Z</dcterms:created>
  <dcterms:modified xsi:type="dcterms:W3CDTF">2018-07-17T13:24:52Z</dcterms:modified>
</cp:coreProperties>
</file>