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302" r:id="rId4"/>
    <p:sldId id="303" r:id="rId5"/>
    <p:sldId id="301" r:id="rId6"/>
    <p:sldId id="286" r:id="rId7"/>
    <p:sldId id="287" r:id="rId8"/>
    <p:sldId id="289" r:id="rId9"/>
    <p:sldId id="290" r:id="rId10"/>
    <p:sldId id="291" r:id="rId11"/>
    <p:sldId id="292" r:id="rId12"/>
    <p:sldId id="259" r:id="rId13"/>
    <p:sldId id="293" r:id="rId14"/>
    <p:sldId id="307" r:id="rId15"/>
    <p:sldId id="260" r:id="rId16"/>
    <p:sldId id="295" r:id="rId17"/>
    <p:sldId id="294" r:id="rId18"/>
    <p:sldId id="297" r:id="rId19"/>
    <p:sldId id="298" r:id="rId20"/>
    <p:sldId id="296" r:id="rId21"/>
    <p:sldId id="261" r:id="rId22"/>
    <p:sldId id="299" r:id="rId23"/>
    <p:sldId id="300" r:id="rId24"/>
    <p:sldId id="306" r:id="rId25"/>
    <p:sldId id="30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DF58D"/>
    <a:srgbClr val="808080"/>
    <a:srgbClr val="FCFCFC"/>
    <a:srgbClr val="E8E8E8"/>
    <a:srgbClr val="FFD84B"/>
    <a:srgbClr val="FFFFFF"/>
    <a:srgbClr val="CC3300"/>
    <a:srgbClr val="FFC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C58907-C6F9-4444-8BAF-80B090838E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41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B501E5-E620-4F56-973D-E74B80826E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1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1502A9-08CE-45DD-AA83-76733BAACC02}" type="slidenum">
              <a:rPr lang="en-US"/>
              <a:pPr/>
              <a:t>15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Content Layouts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1502A9-08CE-45DD-AA83-76733BAACC02}" type="slidenum">
              <a:rPr lang="en-US"/>
              <a:pPr/>
              <a:t>16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1502A9-08CE-45DD-AA83-76733BAACC02}" type="slidenum">
              <a:rPr lang="en-US"/>
              <a:pPr/>
              <a:t>20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89F94236-A1D0-4663-AE91-0C3C57E5C1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E62B3-8BC9-4112-A6BC-05C6F62DB2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7EAE9-99D6-48FB-A691-B2DA8C41D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95C530-CEC2-4160-A4D6-AAC47824B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D9265AC-A609-4FAE-AFDD-9CB58C48E0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98934A-7B87-48AE-B747-281479F8A7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10E31-1D56-4B3D-8032-8C15F0150A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71DB9-0076-4D0C-AD55-4A38676CE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995DC-0DAE-4E17-A741-62B2BC711D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D372A-5D88-4657-AFFF-A2E155D74A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E9218-24F0-4031-98F3-D58860FDD6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E8E3C-23D8-47E0-9541-3F02FCFD3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05C5C-EBE7-4943-AE79-BC5F07815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CAEF7-BF00-4DE2-B104-685E2E4BE1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EDEE32-00DB-468A-9EDB-A2E34C3C04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6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arefyeva.ucoz.ru/_si/0/90136.gif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demexp.pspu.ru/uploads/images/0000/2527/Untitled12_width_300.jp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hyperlink" Target="http://upload.wikimedia.org/wikipedia/commons/e/ec/Electroscope_showing_induction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6.wmf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www.phyzika.ru/images/silovieLinii.gi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2;&#1090;&#1077;&#1088;&#1080;&#1072;&#1083;&#1099;%20&#1082;%20&#1091;&#1088;&#1086;&#1082;&#1091;%20&#1069;&#1083;&#1077;&#1082;&#1090;&#1088;&#1080;&#1095;&#1077;&#1089;&#1082;&#1086;&#1077;%20&#1087;&#1086;&#1083;&#1077;/&#1047;&#1072;&#1076;&#1072;&#1095;&#1072;%201-3-5.jpg" TargetMode="External"/><Relationship Id="rId2" Type="http://schemas.openxmlformats.org/officeDocument/2006/relationships/hyperlink" Target="&#1052;&#1072;&#1090;&#1077;&#1088;&#1080;&#1072;&#1083;&#1099;%20&#1082;%20&#1091;&#1088;&#1086;&#1082;&#1091;%20&#1069;&#1083;&#1077;&#1082;&#1090;&#1088;&#1080;&#1095;&#1077;&#1089;&#1082;&#1086;&#1077;%20&#1087;&#1086;&#1083;&#1077;/&#1047;&#1072;&#1076;&#1072;&#1095;&#1072;%201-7.jpg" TargetMode="Externa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2;&#1090;&#1077;&#1088;&#1080;&#1072;&#1083;&#1099;%20&#1082;%20&#1091;&#1088;&#1086;&#1082;&#1091;%20&#1069;&#1083;&#1077;&#1082;&#1090;&#1088;&#1080;&#1095;&#1077;&#1089;&#1082;&#1086;&#1077;%20&#1087;&#1086;&#1083;&#1077;/&#1058;&#1072;&#1073;&#1083;%2005%20&#1045;&#1084;&#1082;&#1086;&#1089;&#1090;&#1100;.jpg" TargetMode="External"/><Relationship Id="rId2" Type="http://schemas.openxmlformats.org/officeDocument/2006/relationships/hyperlink" Target="&#1052;&#1072;&#1090;&#1077;&#1088;&#1080;&#1072;&#1083;&#1099;%20&#1082;%20&#1091;&#1088;&#1086;&#1082;&#1091;%20&#1069;&#1083;&#1077;&#1082;&#1090;&#1088;&#1080;&#1095;&#1077;&#1089;&#1082;&#1086;&#1077;%20&#1087;&#1086;&#1083;&#1077;/&#1058;&#1072;&#1073;&#1083;%2002%20&#1069;&#1083;&#1077;&#1082;&#1090;&#1088;&#1080;&#1095;&#1077;&#1089;&#1082;&#1086;&#1077;%20&#1087;&#1086;&#1083;&#1077;.jpg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&#1052;&#1072;&#1090;&#1077;&#1088;&#1080;&#1072;&#1083;&#1099;%20&#1082;%20&#1091;&#1088;&#1086;&#1082;&#1091;%20&#1069;&#1083;&#1077;&#1082;&#1090;&#1088;&#1080;&#1095;&#1077;&#1089;&#1082;&#1086;&#1077;%20&#1087;&#1086;&#1083;&#1077;/&#1058;&#1072;&#1073;&#1083;%2008%20&#1057;&#1086;&#1077;&#1076;&#1080;&#1085;&#1077;&#1085;&#1080;&#1077;%20&#1082;&#1086;&#1085;&#1076;&#1077;&#1085;&#1089;&#1072;&#1090;&#1086;&#1088;&#1086;&#1074;.jpg" TargetMode="External"/><Relationship Id="rId4" Type="http://schemas.openxmlformats.org/officeDocument/2006/relationships/hyperlink" Target="&#1052;&#1072;&#1090;&#1077;&#1088;&#1080;&#1072;&#1083;&#1099;%20&#1082;%20&#1091;&#1088;&#1086;&#1082;&#1091;%20&#1069;&#1083;&#1077;&#1082;&#1090;&#1088;&#1080;&#1095;&#1077;&#1089;&#1082;&#1086;&#1077;%20&#1087;&#1086;&#1083;&#1077;/&#1058;&#1072;&#1073;&#1083;%2006%20&#1050;&#1086;&#1085;&#1076;&#1077;&#1085;&#1089;&#1072;&#1090;&#1086;&#1088;&#1099;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2.layoutsparks.com/1/190234/red-lightning-light-sky.jpg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a/ad/Cargas_electricas.png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zedomax.com/blog/wp-content/uploads/2007/03/_pause4_1.jp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900igr.net/datai/fizika/Tablitsy-po-fizike/0025-029-Elektrizatsija.jpg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467544" y="1412776"/>
            <a:ext cx="8229600" cy="14700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ru-RU" sz="6000" dirty="0" smtClean="0"/>
              <a:t>Электрическое поле</a:t>
            </a:r>
            <a:endParaRPr lang="en-US" sz="6000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4176464" cy="313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7915" y="856678"/>
            <a:ext cx="7828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Презентация открытого урока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5877272"/>
            <a:ext cx="39533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0" dirty="0"/>
              <a:t>Время </a:t>
            </a:r>
            <a:r>
              <a:rPr lang="ru-RU" sz="2400" b="1" kern="0" dirty="0" smtClean="0"/>
              <a:t>учебного занятия</a:t>
            </a:r>
          </a:p>
          <a:p>
            <a:pPr algn="ctr"/>
            <a:r>
              <a:rPr lang="ru-RU" sz="2400" b="1" kern="0" dirty="0" smtClean="0"/>
              <a:t> </a:t>
            </a:r>
            <a:r>
              <a:rPr lang="ru-RU" sz="2400" b="1" kern="0" dirty="0"/>
              <a:t>1час 20 мин</a:t>
            </a:r>
            <a:endParaRPr lang="en-US" sz="2400" b="1" kern="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F94236-A1D0-4663-AE91-0C3C57E5C17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404664"/>
            <a:ext cx="8928992" cy="79208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Электризация </a:t>
            </a:r>
          </a:p>
          <a:p>
            <a:pPr>
              <a:spcBef>
                <a:spcPct val="0"/>
              </a:spcBef>
              <a:buSzPct val="90000"/>
              <a:buNone/>
            </a:pPr>
            <a:r>
              <a:rPr lang="ru-RU" b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соприкосновением с заряженным телом</a:t>
            </a: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endParaRPr lang="ru-RU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276872"/>
            <a:ext cx="3203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участвуют два тела;</a:t>
            </a:r>
          </a:p>
          <a:p>
            <a:pPr>
              <a:buClr>
                <a:srgbClr val="6600CC"/>
              </a:buClr>
            </a:pPr>
            <a:endParaRPr lang="ru-RU" b="1" dirty="0"/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dirty="0" smtClean="0"/>
              <a:t> заряд с одного тела частично переносится на другое;</a:t>
            </a:r>
          </a:p>
          <a:p>
            <a:pPr>
              <a:buClr>
                <a:srgbClr val="6600CC"/>
              </a:buClr>
            </a:pPr>
            <a:endParaRPr lang="ru-RU" b="1" dirty="0" smtClean="0"/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dirty="0"/>
              <a:t> </a:t>
            </a:r>
            <a:r>
              <a:rPr lang="ru-RU" b="1" dirty="0" smtClean="0"/>
              <a:t>заряды обоих тел имею один и тот же знак.</a:t>
            </a:r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endParaRPr lang="ru-RU" dirty="0">
              <a:solidFill>
                <a:srgbClr val="6600CC"/>
              </a:solidFill>
            </a:endParaRPr>
          </a:p>
          <a:p>
            <a:pPr>
              <a:buClr>
                <a:srgbClr val="6600CC"/>
              </a:buClr>
            </a:pPr>
            <a:endParaRPr lang="ru-RU" dirty="0" smtClean="0">
              <a:solidFill>
                <a:srgbClr val="6600CC"/>
              </a:solidFill>
            </a:endParaRPr>
          </a:p>
        </p:txBody>
      </p:sp>
      <p:pic>
        <p:nvPicPr>
          <p:cNvPr id="1027" name="Picture 3" descr="http://arefyeva.ucoz.ru/_si/0/90136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169063"/>
            <a:ext cx="5509414" cy="4124309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uiExpand="1" build="allAtOnce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16632"/>
            <a:ext cx="5400600" cy="79208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Электризация </a:t>
            </a:r>
            <a:r>
              <a:rPr lang="ru-RU" b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влиянием</a:t>
            </a: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endParaRPr lang="ru-RU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323528" y="764704"/>
            <a:ext cx="424847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  <a:defRPr/>
            </a:pPr>
            <a:r>
              <a:rPr lang="ru-RU" sz="20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(э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лектростатическая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индукция)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6083" name="Picture 3" descr="http://demexp.pspu.ru/uploads/images/0000/2527/Untitled12_width_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456384" cy="3179874"/>
          </a:xfrm>
          <a:prstGeom prst="rect">
            <a:avLst/>
          </a:prstGeom>
          <a:noFill/>
        </p:spPr>
      </p:pic>
      <p:pic>
        <p:nvPicPr>
          <p:cNvPr id="46085" name="Picture 5" descr="http://upload.wikimedia.org/wikipedia/commons/e/ec/Electroscope_showing_induction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340768"/>
            <a:ext cx="3691130" cy="31683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63688" y="4653136"/>
            <a:ext cx="6480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участвуют два тела без соприкосновения;</a:t>
            </a:r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endParaRPr lang="ru-RU" b="1" dirty="0"/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dirty="0" smtClean="0"/>
              <a:t> заряд с одного тела вызывает перераспределение зарядов на другом теле;</a:t>
            </a:r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endParaRPr lang="ru-RU" b="1" dirty="0" smtClean="0"/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dirty="0"/>
              <a:t> </a:t>
            </a:r>
            <a:r>
              <a:rPr lang="ru-RU" b="1" dirty="0" smtClean="0"/>
              <a:t>при закреплении наведенного заряда тела имею заряды разного знака.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341660"/>
            <a:ext cx="8229600" cy="927100"/>
          </a:xfrm>
        </p:spPr>
        <p:txBody>
          <a:bodyPr/>
          <a:lstStyle/>
          <a:p>
            <a:r>
              <a:rPr lang="ru-RU" dirty="0" smtClean="0"/>
              <a:t>Крутильные весы Кулона</a:t>
            </a:r>
            <a:endParaRPr lang="en-US" dirty="0"/>
          </a:p>
        </p:txBody>
      </p:sp>
      <p:sp>
        <p:nvSpPr>
          <p:cNvPr id="59401" name="WordArt 9"/>
          <p:cNvSpPr>
            <a:spLocks noChangeArrowheads="1" noChangeShapeType="1" noTextEdit="1"/>
          </p:cNvSpPr>
          <p:nvPr/>
        </p:nvSpPr>
        <p:spPr bwMode="gray">
          <a:xfrm rot="-24207704">
            <a:off x="917575" y="2700338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109127"/>
              </a:avLst>
            </a:prstTxWarp>
          </a:bodyPr>
          <a:lstStyle/>
          <a:p>
            <a:pPr algn="ctr"/>
            <a:r>
              <a:rPr lang="en-US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Your Text Here</a:t>
            </a:r>
            <a:endParaRPr lang="ru-RU" b="1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9403" name="WordArt 11"/>
          <p:cNvSpPr>
            <a:spLocks noChangeArrowheads="1" noChangeShapeType="1" noTextEdit="1"/>
          </p:cNvSpPr>
          <p:nvPr/>
        </p:nvSpPr>
        <p:spPr bwMode="gray">
          <a:xfrm rot="-18744379">
            <a:off x="911225" y="3897313"/>
            <a:ext cx="2162175" cy="107950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367497"/>
              </a:avLst>
            </a:prstTxWarp>
          </a:bodyPr>
          <a:lstStyle/>
          <a:p>
            <a:pPr algn="ctr"/>
            <a:r>
              <a:rPr lang="en-US" b="1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Your Text Here</a:t>
            </a:r>
            <a:endParaRPr lang="ru-RU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1506" name="Picture 2" descr="http://school.xvatit.com/images/7/76/Ris27_fizika_9kl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5280587" cy="3960440"/>
          </a:xfrm>
          <a:prstGeom prst="rect">
            <a:avLst/>
          </a:prstGeom>
          <a:noFill/>
        </p:spPr>
      </p:pic>
      <p:pic>
        <p:nvPicPr>
          <p:cNvPr id="21508" name="Picture 4" descr="http://vseslova.com.ua/images/bse/0005/53436/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412776"/>
            <a:ext cx="3240900" cy="3672408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1619672" y="5243716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 – тонкая серебряная нить;</a:t>
            </a:r>
          </a:p>
          <a:p>
            <a:r>
              <a:rPr lang="ru-RU" sz="1600" dirty="0" smtClean="0"/>
              <a:t>2 – изолирующая стрелка;</a:t>
            </a:r>
          </a:p>
          <a:p>
            <a:r>
              <a:rPr lang="ru-RU" sz="1600" dirty="0" smtClean="0"/>
              <a:t>3 – подвижный бузинный шарик;</a:t>
            </a:r>
          </a:p>
          <a:p>
            <a:r>
              <a:rPr lang="ru-RU" sz="1600" dirty="0" smtClean="0"/>
              <a:t>3</a:t>
            </a:r>
            <a:r>
              <a:rPr lang="en-US" sz="1600" dirty="0" smtClean="0"/>
              <a:t>’</a:t>
            </a:r>
            <a:r>
              <a:rPr lang="ru-RU" sz="1600" dirty="0" smtClean="0"/>
              <a:t> – противовес; </a:t>
            </a:r>
          </a:p>
          <a:p>
            <a:r>
              <a:rPr lang="ru-RU" sz="1600" dirty="0" smtClean="0"/>
              <a:t>4 – неподвижный бузинный шарик на изолирующей ножке;</a:t>
            </a:r>
          </a:p>
          <a:p>
            <a:r>
              <a:rPr lang="ru-RU" sz="1600" dirty="0" smtClean="0"/>
              <a:t>5 – шкала вращающейся  головки</a:t>
            </a: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65AC-A609-4FAE-AFDD-9CB58C48E09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401" grpId="0"/>
      <p:bldP spid="59403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ChangeArrowheads="1"/>
          </p:cNvSpPr>
          <p:nvPr/>
        </p:nvSpPr>
        <p:spPr bwMode="gray">
          <a:xfrm>
            <a:off x="-36512" y="1340768"/>
            <a:ext cx="88204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Величина силы взаимодействия двух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непод-вижных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точечных заряженных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тел</a:t>
            </a:r>
            <a:r>
              <a:rPr lang="ru-RU" sz="2800" kern="0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прямо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пропор-циональна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произведению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зарядов этих тел</a:t>
            </a:r>
            <a:r>
              <a:rPr lang="ru-RU" sz="2800" kern="0" dirty="0" smtClean="0">
                <a:solidFill>
                  <a:srgbClr val="000066"/>
                </a:solidFill>
                <a:latin typeface="+mn-lt"/>
              </a:rPr>
              <a:t>,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обратно пропорциональна квадрату расстояния между ними и зависит от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среды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	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300788" y="1628775"/>
            <a:ext cx="2843212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5976664" cy="1143000"/>
          </a:xfrm>
        </p:spPr>
        <p:txBody>
          <a:bodyPr/>
          <a:lstStyle/>
          <a:p>
            <a:r>
              <a:rPr lang="ru-RU" dirty="0" smtClean="0"/>
              <a:t>Закон Кулона</a:t>
            </a:r>
            <a:br>
              <a:rPr lang="ru-RU" dirty="0" smtClean="0"/>
            </a:b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(установлен на опытным путем в </a:t>
            </a:r>
            <a:r>
              <a:rPr lang="ru-RU" sz="2000" dirty="0" err="1" smtClean="0">
                <a:solidFill>
                  <a:schemeClr val="bg2">
                    <a:lumMod val="75000"/>
                  </a:schemeClr>
                </a:solidFill>
              </a:rPr>
              <a:t>в</a:t>
            </a:r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 1785 г.)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827088" y="4076700"/>
          <a:ext cx="3427412" cy="147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Формула" r:id="rId6" imgW="1002960" imgH="431640" progId="Equation.3">
                  <p:embed/>
                </p:oleObj>
              </mc:Choice>
              <mc:Fallback>
                <p:oleObj name="Формула" r:id="rId6" imgW="100296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076700"/>
                        <a:ext cx="3427412" cy="1474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5760640" y="3717032"/>
            <a:ext cx="2411760" cy="3022595"/>
            <a:chOff x="5760640" y="3717032"/>
            <a:chExt cx="2411760" cy="3022595"/>
          </a:xfrm>
        </p:grpSpPr>
        <p:pic>
          <p:nvPicPr>
            <p:cNvPr id="8" name="Picture 4" descr="Кулон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850904" y="3717032"/>
              <a:ext cx="2249488" cy="2347913"/>
            </a:xfrm>
            <a:prstGeom prst="rect">
              <a:avLst/>
            </a:prstGeom>
            <a:noFill/>
          </p:spPr>
        </p:pic>
        <p:sp>
          <p:nvSpPr>
            <p:cNvPr id="15" name="Прямоугольник 14"/>
            <p:cNvSpPr/>
            <p:nvPr/>
          </p:nvSpPr>
          <p:spPr>
            <a:xfrm>
              <a:off x="5760640" y="6093296"/>
              <a:ext cx="24117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SzPct val="90000"/>
                <a:buNone/>
              </a:pPr>
              <a:r>
                <a:rPr lang="ru-RU" b="1" dirty="0" smtClean="0"/>
                <a:t>Шарль Кулон</a:t>
              </a:r>
            </a:p>
            <a:p>
              <a:pPr algn="ctr">
                <a:buSzPct val="90000"/>
                <a:buNone/>
              </a:pPr>
              <a:r>
                <a:rPr lang="ru-RU" b="1" dirty="0" smtClean="0"/>
                <a:t>1736 - 1806</a:t>
              </a:r>
              <a:endParaRPr lang="en-US" b="1" dirty="0"/>
            </a:p>
          </p:txBody>
        </p:sp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692696"/>
            <a:ext cx="8352928" cy="115212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Основная часть урока:</a:t>
            </a:r>
            <a:endParaRPr lang="ru-RU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40152" y="5877272"/>
            <a:ext cx="1775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 smtClean="0"/>
              <a:t>:</a:t>
            </a:r>
            <a:r>
              <a:rPr lang="ru-RU" b="1" dirty="0" smtClean="0"/>
              <a:t>30</a:t>
            </a:r>
            <a:r>
              <a:rPr lang="en-US" b="1" dirty="0" smtClean="0"/>
              <a:t> </a:t>
            </a:r>
            <a:r>
              <a:rPr lang="ru-RU" b="1" dirty="0"/>
              <a:t>мин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5640" y="1412776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</a:pPr>
            <a:r>
              <a:rPr lang="ru-RU" sz="2800" b="1" dirty="0" smtClean="0">
                <a:solidFill>
                  <a:srgbClr val="FF0000"/>
                </a:solidFill>
              </a:rPr>
              <a:t>Понятие электрического поля является важным понятием для понимания принципа действия многих электрических устройств, полупроводниковых приборов, которые будут изучаться позже. Учащиеся должны не просто заучить приведенные ниже определения, но и понимать их суть. Для этого материал основной части урока преподносится с подробными комментариями, приводятся примеры, которые связывают теоретические представления с практикой.</a:t>
            </a:r>
            <a:endParaRPr lang="ru-RU" sz="2400" b="1" dirty="0" smtClean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5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2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Электрическое поле -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1268760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90000"/>
              <a:buNone/>
            </a:pPr>
            <a:r>
              <a:rPr lang="ru-RU" sz="3200" b="1" dirty="0" smtClean="0"/>
              <a:t>особый вид материи, существующий в пространстве вокруг электрических зарядов и проявляющий себя силами взаимодействия на другие электрические заряды.</a:t>
            </a:r>
            <a:endParaRPr lang="en-US" sz="3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4005064"/>
            <a:ext cx="56886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CC00FF"/>
              </a:buClr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Свойства электрического поля:</a:t>
            </a:r>
          </a:p>
          <a:p>
            <a:pPr algn="ctr">
              <a:lnSpc>
                <a:spcPct val="90000"/>
              </a:lnSpc>
              <a:buClr>
                <a:srgbClr val="CC00FF"/>
              </a:buClr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rgbClr val="CC00FF"/>
              </a:buClr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порождается электрическими зарядами;</a:t>
            </a:r>
          </a:p>
          <a:p>
            <a:pPr>
              <a:lnSpc>
                <a:spcPct val="90000"/>
              </a:lnSpc>
              <a:buClr>
                <a:srgbClr val="CC00FF"/>
              </a:buClr>
              <a:buFont typeface="Courier New" pitchFamily="49" charset="0"/>
              <a:buChar char="o"/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rgbClr val="CC00FF"/>
              </a:buClr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обнаруживается по действию на заряд;</a:t>
            </a:r>
          </a:p>
          <a:p>
            <a:pPr>
              <a:lnSpc>
                <a:spcPct val="90000"/>
              </a:lnSpc>
              <a:buClr>
                <a:srgbClr val="CC00FF"/>
              </a:buClr>
              <a:buFont typeface="Courier New" pitchFamily="49" charset="0"/>
              <a:buChar char="o"/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rgbClr val="CC00FF"/>
              </a:buClr>
              <a:buFont typeface="Courier New" pitchFamily="49" charset="0"/>
              <a:buChar char="o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действует на заряды с некоторой силой</a:t>
            </a:r>
            <a:r>
              <a:rPr lang="ru-RU" sz="2000" dirty="0" smtClean="0">
                <a:solidFill>
                  <a:srgbClr val="660066"/>
                </a:solidFill>
              </a:rPr>
              <a:t>.</a:t>
            </a:r>
            <a:endParaRPr lang="ru-RU" sz="2000" dirty="0">
              <a:solidFill>
                <a:srgbClr val="660066"/>
              </a:solidFill>
            </a:endParaRPr>
          </a:p>
        </p:txBody>
      </p:sp>
      <p:pic>
        <p:nvPicPr>
          <p:cNvPr id="17" name="Picture 5" descr="картинки для презентации 00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BE8"/>
              </a:clrFrom>
              <a:clrTo>
                <a:srgbClr val="D4DB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140968"/>
            <a:ext cx="3210033" cy="144016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Напряженность</a:t>
            </a:r>
            <a:br>
              <a:rPr lang="ru-RU" sz="4000" dirty="0" smtClean="0"/>
            </a:br>
            <a:r>
              <a:rPr lang="ru-RU" sz="4000" dirty="0" smtClean="0"/>
              <a:t>электрического поля -  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1594535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  <a:buNone/>
            </a:pPr>
            <a:r>
              <a:rPr lang="ru-RU" sz="3200" b="1" dirty="0" smtClean="0"/>
              <a:t>силовая характеристика электрического поля, численно равная отношению силы, действующей на заряд, помещенный в некоторую точку поля к величине этого заряда.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4725144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В/м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16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2339752" y="3861048"/>
                <a:ext cx="2568908" cy="21649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6600" b="0" i="1" smtClean="0">
                          <a:solidFill>
                            <a:srgbClr val="FF0000"/>
                          </a:solidFill>
                        </a:rPr>
                        <m:t>𝐸</m:t>
                      </m:r>
                      <m:r>
                        <a:rPr lang="ru-RU" sz="6600" b="0" i="1" smtClean="0">
                          <a:solidFill>
                            <a:srgbClr val="FF0000"/>
                          </a:solidFill>
                        </a:rPr>
                        <m:t>=</m:t>
                      </m:r>
                      <m:f>
                        <m:fPr>
                          <m:ctrlPr>
                            <a:rPr lang="ru-RU" sz="6600" i="1">
                              <a:solidFill>
                                <a:srgbClr val="FF0000"/>
                              </a:solidFill>
                            </a:rPr>
                          </m:ctrlPr>
                        </m:fPr>
                        <m:num>
                          <m:r>
                            <a:rPr lang="ru-RU" sz="6600" b="0" i="1">
                              <a:solidFill>
                                <a:srgbClr val="FF0000"/>
                              </a:solidFill>
                            </a:rPr>
                            <m:t>𝐹</m:t>
                          </m:r>
                        </m:num>
                        <m:den>
                          <m:r>
                            <a:rPr lang="ru-RU" sz="6600" b="0" i="1">
                              <a:solidFill>
                                <a:srgbClr val="FF0000"/>
                              </a:solidFill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ru-RU" sz="66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3861048"/>
                <a:ext cx="2568908" cy="21649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9512" y="-27384"/>
            <a:ext cx="8229600" cy="927100"/>
          </a:xfrm>
        </p:spPr>
        <p:txBody>
          <a:bodyPr/>
          <a:lstStyle/>
          <a:p>
            <a:pPr algn="ctr"/>
            <a:r>
              <a:rPr lang="ru-RU" sz="3200" dirty="0" smtClean="0"/>
              <a:t>Силовые линии электрического поля</a:t>
            </a:r>
            <a:endParaRPr lang="en-US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653136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Harlow Solid Italic" pitchFamily="82" charset="0"/>
              </a:rPr>
              <a:t>Линии, касательные к которым в каждой точке поля совпадают по направлению с вектором напряженности</a:t>
            </a:r>
            <a:r>
              <a:rPr lang="en-US" sz="2400" b="1" dirty="0" smtClean="0">
                <a:solidFill>
                  <a:srgbClr val="000000"/>
                </a:solidFill>
                <a:latin typeface="Harlow Solid Italic" pitchFamily="82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Harlow Solid Italic" pitchFamily="82" charset="0"/>
              </a:rPr>
              <a:t>поля.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694347"/>
            <a:ext cx="7524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Harlow Solid Italic" pitchFamily="82" charset="0"/>
              </a:rPr>
              <a:t>Направление линий соответствует направлению силы, действующей на положительный заряд</a:t>
            </a:r>
            <a:endParaRPr lang="ru-RU" sz="2400" b="1" dirty="0">
              <a:solidFill>
                <a:srgbClr val="000000"/>
              </a:solidFill>
              <a:latin typeface="Harlow Solid Italic" pitchFamily="82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889964"/>
            <a:ext cx="4824536" cy="361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446856" y="557684"/>
            <a:ext cx="8229600" cy="927100"/>
          </a:xfrm>
        </p:spPr>
        <p:txBody>
          <a:bodyPr/>
          <a:lstStyle/>
          <a:p>
            <a:pPr algn="ctr"/>
            <a:r>
              <a:rPr lang="ru-RU" sz="3200" dirty="0" smtClean="0"/>
              <a:t>Силовые линии электрического поля двух одноименных зарядов</a:t>
            </a:r>
            <a:endParaRPr lang="en-US" sz="3200" dirty="0"/>
          </a:p>
        </p:txBody>
      </p:sp>
      <p:pic>
        <p:nvPicPr>
          <p:cNvPr id="47107" name="Picture 3" descr="http://www.phyzika.ru/images/silovieLinii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556792"/>
            <a:ext cx="6685012" cy="5004353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446856" y="557684"/>
            <a:ext cx="8229600" cy="927100"/>
          </a:xfrm>
        </p:spPr>
        <p:txBody>
          <a:bodyPr/>
          <a:lstStyle/>
          <a:p>
            <a:pPr algn="ctr"/>
            <a:r>
              <a:rPr lang="ru-RU" sz="3200" dirty="0" smtClean="0"/>
              <a:t>Силовые линии электрического поля двух разноименных зарядов</a:t>
            </a:r>
            <a:endParaRPr lang="en-US" sz="3200" dirty="0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961599" cy="482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980728"/>
            <a:ext cx="7378700" cy="115212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Цель урока:</a:t>
            </a:r>
            <a:endParaRPr lang="ru-RU" sz="4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916832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  <a:buNone/>
            </a:pPr>
            <a:r>
              <a:rPr lang="ru-RU" sz="3200" b="1" dirty="0" smtClean="0"/>
              <a:t>Сформировать </a:t>
            </a:r>
            <a:r>
              <a:rPr lang="ru-RU" sz="3200" b="1" dirty="0"/>
              <a:t>представление учащихся об электрическом поле. Объяснить </a:t>
            </a:r>
            <a:r>
              <a:rPr lang="ru-RU" sz="3200" b="1" dirty="0" smtClean="0"/>
              <a:t>фи-</a:t>
            </a:r>
            <a:r>
              <a:rPr lang="ru-RU" sz="3200" b="1" dirty="0" err="1" smtClean="0"/>
              <a:t>зический</a:t>
            </a:r>
            <a:r>
              <a:rPr lang="ru-RU" sz="3200" b="1" dirty="0" smtClean="0"/>
              <a:t> </a:t>
            </a:r>
            <a:r>
              <a:rPr lang="ru-RU" sz="3200" b="1" dirty="0"/>
              <a:t>смысл электрического </a:t>
            </a:r>
            <a:r>
              <a:rPr lang="ru-RU" sz="3200" b="1" dirty="0" err="1" smtClean="0"/>
              <a:t>напря-жения</a:t>
            </a:r>
            <a:r>
              <a:rPr lang="ru-RU" sz="3200" b="1" dirty="0"/>
              <a:t>. Ознакомить учащихся с </a:t>
            </a:r>
            <a:r>
              <a:rPr lang="ru-RU" sz="3200" b="1" dirty="0" err="1" smtClean="0"/>
              <a:t>электри-ческими</a:t>
            </a:r>
            <a:r>
              <a:rPr lang="ru-RU" sz="3200" b="1" dirty="0" smtClean="0"/>
              <a:t> </a:t>
            </a:r>
            <a:r>
              <a:rPr lang="ru-RU" sz="3200" b="1" dirty="0"/>
              <a:t>конденсаторами. </a:t>
            </a:r>
            <a:endParaRPr lang="en-US" sz="32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548680"/>
            <a:ext cx="8686800" cy="927100"/>
          </a:xfrm>
        </p:spPr>
        <p:txBody>
          <a:bodyPr/>
          <a:lstStyle/>
          <a:p>
            <a:pPr algn="ctr"/>
            <a:r>
              <a:rPr lang="ru-RU" sz="2800" dirty="0" smtClean="0"/>
              <a:t>Принцип суперпозиции (наложения) полей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1556792"/>
            <a:ext cx="87129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+mn-lt"/>
                <a:cs typeface="Times New Roman" pitchFamily="18" charset="0"/>
              </a:rPr>
              <a:t>Если в данной точке пространства существуют поля создаваемые несколькими зарядами, то напряжен-</a:t>
            </a:r>
            <a:r>
              <a:rPr lang="ru-RU" sz="2400" b="1" dirty="0" err="1" smtClean="0">
                <a:latin typeface="+mn-lt"/>
                <a:cs typeface="Times New Roman" pitchFamily="18" charset="0"/>
              </a:rPr>
              <a:t>ность</a:t>
            </a:r>
            <a:r>
              <a:rPr lang="ru-RU" sz="2400" b="1" dirty="0">
                <a:latin typeface="+mn-lt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+mn-lt"/>
                <a:cs typeface="Times New Roman" pitchFamily="18" charset="0"/>
              </a:rPr>
              <a:t>в данной точке поля равна векторной сумме напряженностей полей, создаваемых каждым из этих зарядов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417572"/>
              </p:ext>
            </p:extLst>
          </p:nvPr>
        </p:nvGraphicFramePr>
        <p:xfrm>
          <a:off x="2267744" y="3429000"/>
          <a:ext cx="5699127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8" name="Visio" r:id="rId4" imgW="3813977" imgH="2264783" progId="Visio.Drawing.11">
                  <p:embed/>
                </p:oleObj>
              </mc:Choice>
              <mc:Fallback>
                <p:oleObj name="Visio" r:id="rId4" imgW="3813977" imgH="2264783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429000"/>
                        <a:ext cx="5699127" cy="33843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619672" y="5854052"/>
                <a:ext cx="3593997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1" smtClean="0">
                          <a:solidFill>
                            <a:srgbClr val="FF0000"/>
                          </a:solidFill>
                        </a:rPr>
                        <m:t>𝐸</m:t>
                      </m:r>
                      <m:r>
                        <a:rPr lang="ru-RU" sz="4800" i="1" smtClean="0">
                          <a:solidFill>
                            <a:srgbClr val="FF0000"/>
                          </a:solidFill>
                        </a:rPr>
                        <m:t>=</m:t>
                      </m:r>
                      <m:sSub>
                        <m:sSubPr>
                          <m:ctrlPr>
                            <a:rPr lang="ru-RU" sz="4800" i="1">
                              <a:solidFill>
                                <a:srgbClr val="FF0000"/>
                              </a:solidFill>
                            </a:rPr>
                          </m:ctrlPr>
                        </m:sSubPr>
                        <m:e>
                          <m:r>
                            <a:rPr lang="ru-RU" sz="4800" i="1">
                              <a:solidFill>
                                <a:srgbClr val="FF0000"/>
                              </a:solidFill>
                            </a:rPr>
                            <m:t>𝐸</m:t>
                          </m:r>
                        </m:e>
                        <m:sub>
                          <m:r>
                            <a:rPr lang="ru-RU" sz="4800" i="1">
                              <a:solidFill>
                                <a:srgbClr val="FF0000"/>
                              </a:solidFill>
                            </a:rPr>
                            <m:t>1</m:t>
                          </m:r>
                        </m:sub>
                      </m:sSub>
                      <m:r>
                        <a:rPr lang="ru-RU" sz="4800" i="1">
                          <a:solidFill>
                            <a:srgbClr val="FF0000"/>
                          </a:solidFill>
                        </a:rPr>
                        <m:t>+</m:t>
                      </m:r>
                      <m:sSub>
                        <m:sSubPr>
                          <m:ctrlPr>
                            <a:rPr lang="ru-RU" sz="4800" i="1">
                              <a:solidFill>
                                <a:srgbClr val="FF0000"/>
                              </a:solidFill>
                            </a:rPr>
                          </m:ctrlPr>
                        </m:sSubPr>
                        <m:e>
                          <m:r>
                            <a:rPr lang="ru-RU" sz="4800" i="1">
                              <a:solidFill>
                                <a:srgbClr val="FF0000"/>
                              </a:solidFill>
                            </a:rPr>
                            <m:t>𝐸</m:t>
                          </m:r>
                        </m:e>
                        <m:sub>
                          <m:r>
                            <a:rPr lang="ru-RU" sz="4800" i="1">
                              <a:solidFill>
                                <a:srgbClr val="FF0000"/>
                              </a:solidFill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sz="4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854052"/>
                <a:ext cx="3593997" cy="83099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927100"/>
          </a:xfrm>
        </p:spPr>
        <p:txBody>
          <a:bodyPr/>
          <a:lstStyle/>
          <a:p>
            <a:pPr algn="ctr"/>
            <a:r>
              <a:rPr lang="ru-RU" sz="3200" dirty="0" smtClean="0"/>
              <a:t>Силовые линии электрического поля</a:t>
            </a:r>
            <a:endParaRPr lang="en-US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398255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  <a:buNone/>
            </a:pPr>
            <a:r>
              <a:rPr lang="ru-RU" sz="2400" b="1" dirty="0" smtClean="0"/>
              <a:t>     Электрическое поле, во всех точках которого векторы напряженности одинаковы, называется </a:t>
            </a:r>
            <a:r>
              <a:rPr lang="ru-RU" sz="2400" b="1" dirty="0" smtClean="0">
                <a:solidFill>
                  <a:srgbClr val="FF0000"/>
                </a:solidFill>
              </a:rPr>
              <a:t>однородным</a:t>
            </a:r>
            <a:r>
              <a:rPr lang="ru-RU" sz="2400" b="1" dirty="0" smtClean="0"/>
              <a:t>.  Электрические силовые линии такого поля параллельны и расположены с одинаковой плотностью.</a:t>
            </a:r>
            <a:endParaRPr lang="en-US" sz="2400" b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987824" y="3140968"/>
          <a:ext cx="3683000" cy="357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4" name="Visio" r:id="rId3" imgW="3682960" imgH="3580448" progId="Visio.Drawing.11">
                  <p:embed/>
                </p:oleObj>
              </mc:Choice>
              <mc:Fallback>
                <p:oleObj name="Visio" r:id="rId3" imgW="3682960" imgH="3580448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140968"/>
                        <a:ext cx="3683000" cy="3579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927100"/>
          </a:xfrm>
        </p:spPr>
        <p:txBody>
          <a:bodyPr/>
          <a:lstStyle/>
          <a:p>
            <a:pPr algn="ctr"/>
            <a:r>
              <a:rPr lang="ru-RU" sz="3200" dirty="0" smtClean="0"/>
              <a:t>Электрическая ёмкость</a:t>
            </a:r>
            <a:endParaRPr lang="en-US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98255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  <a:buNone/>
            </a:pPr>
            <a:r>
              <a:rPr lang="ru-RU" sz="2400" b="1" dirty="0" smtClean="0"/>
              <a:t>      Электрическая ёмкость уединенного проводника это физическая величина, характеризующая связь электрического потенциала и заряда, численно равная отношению заряда проводника к его потенциалу, при условии, что потенциалы бесконечно удаленных от данного проводника точек приняты равными нулю.</a:t>
            </a:r>
            <a:endParaRPr lang="en-US" sz="2400" b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733079"/>
              </p:ext>
            </p:extLst>
          </p:nvPr>
        </p:nvGraphicFramePr>
        <p:xfrm>
          <a:off x="3779912" y="3645024"/>
          <a:ext cx="1296144" cy="1222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2" name="Формула" r:id="rId3" imgW="444240" imgH="419040" progId="Equation.3">
                  <p:embed/>
                </p:oleObj>
              </mc:Choice>
              <mc:Fallback>
                <p:oleObj name="Формула" r:id="rId3" imgW="44424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645024"/>
                        <a:ext cx="1296144" cy="1222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71600" y="486916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    За единицу ёмкости принята ёмкость такого проводника, увеличение заряда которого на 1 Кл приводит к повышению его потенциала на 1 В. Эта единица носит название 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фарад</a:t>
            </a:r>
            <a:r>
              <a:rPr lang="ru-RU" sz="2400" b="1" dirty="0" smtClean="0"/>
              <a:t> </a:t>
            </a:r>
            <a:r>
              <a:rPr lang="en-US" sz="2400" b="1" dirty="0" smtClean="0"/>
              <a:t>[</a:t>
            </a:r>
            <a:r>
              <a:rPr lang="ru-RU" sz="2400" b="1" dirty="0" smtClean="0"/>
              <a:t>Ф</a:t>
            </a:r>
            <a:r>
              <a:rPr lang="en-US" sz="2400" b="1" dirty="0" smtClean="0"/>
              <a:t>]</a:t>
            </a:r>
            <a:endParaRPr lang="ru-RU" sz="2400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4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115616" y="116632"/>
          <a:ext cx="6950720" cy="4644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1" name="Visio" r:id="rId3" imgW="6124265" imgH="4092511" progId="Visio.Drawing.11">
                  <p:embed/>
                </p:oleObj>
              </mc:Choice>
              <mc:Fallback>
                <p:oleObj name="Visio" r:id="rId3" imgW="6124265" imgH="4092511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16632"/>
                        <a:ext cx="6950720" cy="46446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446856" y="125636"/>
            <a:ext cx="8229600" cy="927100"/>
          </a:xfrm>
        </p:spPr>
        <p:txBody>
          <a:bodyPr/>
          <a:lstStyle/>
          <a:p>
            <a:pPr algn="ctr"/>
            <a:r>
              <a:rPr lang="ru-RU" sz="3200" dirty="0" smtClean="0"/>
              <a:t>Электрическая ёмкость</a:t>
            </a:r>
            <a:endParaRPr lang="en-US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040" y="371703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90000"/>
              <a:buNone/>
            </a:pPr>
            <a:r>
              <a:rPr lang="ru-RU" sz="2400" b="1" dirty="0" smtClean="0"/>
              <a:t>Гидравлическая интерпретация электрической ёмкости уединённого проводника.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259632" y="4654877"/>
            <a:ext cx="7046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Электрической ёмкости</a:t>
            </a:r>
            <a:r>
              <a:rPr lang="en-US" b="1" dirty="0" smtClean="0"/>
              <a:t> </a:t>
            </a:r>
            <a:r>
              <a:rPr lang="ru-RU" b="1" dirty="0" smtClean="0"/>
              <a:t>соответствует площадь дна сосуда</a:t>
            </a:r>
          </a:p>
          <a:p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99592" y="5086925"/>
            <a:ext cx="7596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Электрическому заряду соответствует объём налитой жидкости</a:t>
            </a:r>
          </a:p>
          <a:p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11432" y="5590981"/>
            <a:ext cx="72769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Электрическому потенциалу соответствует уровень жидкости</a:t>
            </a:r>
          </a:p>
          <a:p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0E31-1D56-4B3D-8032-8C15F0150AC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4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5008" y="548680"/>
            <a:ext cx="88214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90000"/>
            </a:pPr>
            <a:r>
              <a:rPr lang="ru-R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Закрепление изложенного 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материала:</a:t>
            </a:r>
            <a:endParaRPr lang="ru-RU" sz="4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SzPct val="90000"/>
            </a:pPr>
            <a:endParaRPr lang="ru-RU" sz="2000" b="1" dirty="0" smtClean="0"/>
          </a:p>
          <a:p>
            <a:pPr algn="just">
              <a:buSzPct val="90000"/>
            </a:pPr>
            <a:r>
              <a:rPr lang="ru-RU" sz="2000" b="1" dirty="0" smtClean="0">
                <a:solidFill>
                  <a:srgbClr val="FF0000"/>
                </a:solidFill>
              </a:rPr>
              <a:t>        Для закрепления изученного материала предлагается решить задачу </a:t>
            </a:r>
            <a:r>
              <a:rPr lang="ru-RU" sz="2000" b="1" dirty="0">
                <a:solidFill>
                  <a:srgbClr val="FF0000"/>
                </a:solidFill>
              </a:rPr>
              <a:t>на нахождение значения напряжения между участками цепи, имеющими различные электрические </a:t>
            </a:r>
            <a:r>
              <a:rPr lang="ru-RU" sz="2000" b="1" dirty="0" smtClean="0">
                <a:solidFill>
                  <a:srgbClr val="FF0000"/>
                </a:solidFill>
              </a:rPr>
              <a:t>потенциалы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и задачу </a:t>
            </a:r>
            <a:r>
              <a:rPr lang="ru-RU" sz="2000" b="1" dirty="0">
                <a:solidFill>
                  <a:srgbClr val="FF0000"/>
                </a:solidFill>
              </a:rPr>
              <a:t>на нахождение емкости и рабочего напряжения батареи конденсаторов</a:t>
            </a:r>
            <a:r>
              <a:rPr lang="ru-RU" sz="2000" b="1" dirty="0" smtClean="0">
                <a:solidFill>
                  <a:srgbClr val="FF0000"/>
                </a:solidFill>
              </a:rPr>
              <a:t>. После самостоятельного решения производиться его коллективный разбор.</a:t>
            </a:r>
          </a:p>
          <a:p>
            <a:pPr>
              <a:buSzPct val="90000"/>
            </a:pPr>
            <a:endParaRPr lang="ru-RU" sz="2400" b="1" dirty="0" smtClean="0"/>
          </a:p>
          <a:p>
            <a:pPr lvl="0">
              <a:buSzPct val="90000"/>
            </a:pPr>
            <a:r>
              <a:rPr lang="ru-RU" sz="2000" dirty="0" smtClean="0">
                <a:hlinkClick r:id="rId2" action="ppaction://hlinkfile"/>
              </a:rPr>
              <a:t>Задача </a:t>
            </a:r>
            <a:r>
              <a:rPr lang="ru-RU" sz="2000" dirty="0">
                <a:hlinkClick r:id="rId2" action="ppaction://hlinkfile"/>
              </a:rPr>
              <a:t>1.7  </a:t>
            </a:r>
            <a:r>
              <a:rPr lang="ru-RU" sz="2000" dirty="0"/>
              <a:t>из учебника Ф.Е. </a:t>
            </a:r>
            <a:r>
              <a:rPr lang="ru-RU" sz="2000" dirty="0" smtClean="0"/>
              <a:t>Евдокимова </a:t>
            </a:r>
            <a:r>
              <a:rPr lang="ru-RU" sz="2000" dirty="0"/>
              <a:t>«</a:t>
            </a:r>
            <a:r>
              <a:rPr lang="ru-RU" sz="2000" dirty="0" smtClean="0"/>
              <a:t>Теоретические основы электротехники».</a:t>
            </a:r>
            <a:endParaRPr lang="ru-RU" sz="2000" b="1" dirty="0"/>
          </a:p>
          <a:p>
            <a:pPr>
              <a:buSzPct val="90000"/>
            </a:pPr>
            <a:endParaRPr lang="ru-RU" sz="2000" b="1" dirty="0" smtClean="0"/>
          </a:p>
          <a:p>
            <a:pPr lvl="0">
              <a:buSzPct val="90000"/>
            </a:pPr>
            <a:r>
              <a:rPr lang="ru-RU" sz="2000" dirty="0" smtClean="0">
                <a:hlinkClick r:id="rId3" action="ppaction://hlinkfile"/>
              </a:rPr>
              <a:t>Задача </a:t>
            </a:r>
            <a:r>
              <a:rPr lang="ru-RU" sz="2000" dirty="0">
                <a:hlinkClick r:id="rId3" action="ppaction://hlinkfile"/>
              </a:rPr>
              <a:t>1.3.5  </a:t>
            </a:r>
            <a:r>
              <a:rPr lang="ru-RU" sz="2000" dirty="0" smtClean="0"/>
              <a:t>из </a:t>
            </a:r>
            <a:r>
              <a:rPr lang="ru-RU" sz="2000" dirty="0"/>
              <a:t> р</a:t>
            </a:r>
            <a:r>
              <a:rPr lang="ru-RU" sz="2000" dirty="0" smtClean="0"/>
              <a:t>абочей тетради </a:t>
            </a:r>
            <a:r>
              <a:rPr lang="ru-RU" sz="2000" dirty="0"/>
              <a:t>по </a:t>
            </a:r>
            <a:r>
              <a:rPr lang="ru-RU" sz="2000" dirty="0" smtClean="0"/>
              <a:t>электротехнике</a:t>
            </a:r>
          </a:p>
          <a:p>
            <a:pPr lvl="0">
              <a:buSzPct val="90000"/>
            </a:pPr>
            <a:r>
              <a:rPr lang="ru-RU" sz="2000" dirty="0" smtClean="0"/>
              <a:t> </a:t>
            </a:r>
            <a:r>
              <a:rPr lang="ru-RU" sz="2000" dirty="0"/>
              <a:t>Г.В. </a:t>
            </a:r>
            <a:r>
              <a:rPr lang="ru-RU" sz="2000" dirty="0" err="1"/>
              <a:t>Ярочкина</a:t>
            </a:r>
            <a:r>
              <a:rPr lang="ru-RU" sz="2000" dirty="0"/>
              <a:t>, АА. Володарская </a:t>
            </a:r>
            <a:r>
              <a:rPr lang="ru-RU" sz="2000" dirty="0" smtClean="0"/>
              <a:t>.</a:t>
            </a:r>
            <a:endParaRPr lang="ru-RU" sz="2000" dirty="0"/>
          </a:p>
          <a:p>
            <a:pPr>
              <a:buSzPct val="90000"/>
            </a:pPr>
            <a:endParaRPr lang="ru-RU" sz="2400" b="1" dirty="0" smtClean="0"/>
          </a:p>
          <a:p>
            <a:pPr>
              <a:buSzPct val="90000"/>
            </a:pPr>
            <a:endParaRPr lang="ru-RU" sz="2400" b="1" dirty="0" smtClean="0"/>
          </a:p>
          <a:p>
            <a:pPr>
              <a:buSzPct val="90000"/>
            </a:pPr>
            <a:endParaRPr lang="ru-RU" sz="24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3645024"/>
            <a:ext cx="1839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/>
              <a:t>: </a:t>
            </a:r>
            <a:r>
              <a:rPr lang="ru-RU" b="1" dirty="0" smtClean="0"/>
              <a:t>33</a:t>
            </a:r>
            <a:r>
              <a:rPr lang="en-US" b="1" dirty="0" smtClean="0"/>
              <a:t> </a:t>
            </a:r>
            <a:r>
              <a:rPr lang="ru-RU" b="1" dirty="0"/>
              <a:t>мин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3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692696"/>
            <a:ext cx="8352928" cy="1152128"/>
          </a:xfrm>
        </p:spPr>
        <p:txBody>
          <a:bodyPr/>
          <a:lstStyle/>
          <a:p>
            <a:pPr algn="ctr">
              <a:spcBef>
                <a:spcPct val="0"/>
              </a:spcBef>
              <a:buSzPct val="90000"/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Домашнее задание:</a:t>
            </a:r>
            <a:endParaRPr lang="ru-RU" sz="4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2512" y="2204864"/>
            <a:ext cx="8821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SzPct val="90000"/>
              <a:buFont typeface="+mj-lt"/>
              <a:buAutoNum type="arabicPeriod"/>
            </a:pPr>
            <a:r>
              <a:rPr lang="ru-RU" sz="2000" b="1" dirty="0" smtClean="0"/>
              <a:t>Выучить</a:t>
            </a:r>
            <a:r>
              <a:rPr lang="ru-RU" sz="2000" b="1" i="1" dirty="0" smtClean="0"/>
              <a:t> </a:t>
            </a:r>
            <a:r>
              <a:rPr lang="ru-RU" sz="2000" b="1" dirty="0" smtClean="0"/>
              <a:t>определения:</a:t>
            </a:r>
          </a:p>
          <a:p>
            <a:pPr lvl="0">
              <a:buSzPct val="90000"/>
            </a:pPr>
            <a:endParaRPr lang="ru-RU" sz="2000" b="1" dirty="0" smtClean="0"/>
          </a:p>
          <a:p>
            <a:pPr marL="457200" lvl="0" indent="-457200">
              <a:buSzPct val="90000"/>
              <a:buFont typeface="Arial" panose="020B0604020202020204" pitchFamily="34" charset="0"/>
              <a:buChar char="•"/>
            </a:pPr>
            <a:r>
              <a:rPr lang="ru-RU" sz="2000" b="1" dirty="0" smtClean="0"/>
              <a:t>электрического поля; </a:t>
            </a:r>
            <a:r>
              <a:rPr lang="ru-RU" sz="2000" b="1" dirty="0"/>
              <a:t>электрического </a:t>
            </a:r>
            <a:r>
              <a:rPr lang="ru-RU" sz="2000" b="1" dirty="0" smtClean="0"/>
              <a:t>потенциала;</a:t>
            </a:r>
          </a:p>
          <a:p>
            <a:pPr marL="457200" lvl="0" indent="-457200">
              <a:buSzPct val="90000"/>
              <a:buFont typeface="Arial" panose="020B0604020202020204" pitchFamily="34" charset="0"/>
              <a:buChar char="•"/>
            </a:pPr>
            <a:r>
              <a:rPr lang="ru-RU" sz="2000" b="1" dirty="0" smtClean="0"/>
              <a:t>электрического напряжения;</a:t>
            </a:r>
          </a:p>
          <a:p>
            <a:pPr marL="457200" lvl="0" indent="-457200">
              <a:buSzPct val="90000"/>
              <a:buFont typeface="Arial" panose="020B0604020202020204" pitchFamily="34" charset="0"/>
              <a:buChar char="•"/>
            </a:pPr>
            <a:r>
              <a:rPr lang="ru-RU" sz="2000" b="1" dirty="0" smtClean="0"/>
              <a:t>конденсатора </a:t>
            </a:r>
            <a:r>
              <a:rPr lang="ru-RU" sz="2000" b="1" dirty="0"/>
              <a:t>и электрической емкости</a:t>
            </a:r>
            <a:r>
              <a:rPr lang="ru-RU" sz="2000" b="1" dirty="0" smtClean="0"/>
              <a:t>.</a:t>
            </a:r>
          </a:p>
          <a:p>
            <a:pPr lvl="0">
              <a:buSzPct val="90000"/>
            </a:pPr>
            <a:endParaRPr lang="ru-RU" sz="2000" b="1" dirty="0" smtClean="0"/>
          </a:p>
          <a:p>
            <a:pPr marL="457200" lvl="0" indent="-457200">
              <a:buSzPct val="90000"/>
              <a:buFont typeface="+mj-lt"/>
              <a:buAutoNum type="arabicPeriod" startAt="2"/>
            </a:pPr>
            <a:r>
              <a:rPr lang="ru-RU" sz="2000" b="1" dirty="0" smtClean="0"/>
              <a:t>По </a:t>
            </a:r>
            <a:r>
              <a:rPr lang="ru-RU" sz="2000" b="1" dirty="0"/>
              <a:t>учебнику М.В. Немцов, М.Л. Немцова «Электротехника и электроника</a:t>
            </a:r>
            <a:r>
              <a:rPr lang="ru-RU" sz="2000" b="1" dirty="0" smtClean="0"/>
              <a:t>»:</a:t>
            </a:r>
          </a:p>
          <a:p>
            <a:pPr lvl="0">
              <a:buSzPct val="90000"/>
            </a:pPr>
            <a:endParaRPr lang="ru-RU" sz="2000" b="1" dirty="0" smtClean="0"/>
          </a:p>
          <a:p>
            <a:pPr marL="457200" lvl="0" indent="-457200">
              <a:buSzPct val="90000"/>
              <a:buFont typeface="Arial" panose="020B0604020202020204" pitchFamily="34" charset="0"/>
              <a:buChar char="•"/>
            </a:pPr>
            <a:r>
              <a:rPr lang="ru-RU" sz="2000" b="1" dirty="0" smtClean="0"/>
              <a:t>повторить </a:t>
            </a:r>
            <a:r>
              <a:rPr lang="ru-RU" sz="2000" b="1" dirty="0"/>
              <a:t>материал к следующему уроку ( §1.1, §1.3, §1.4 </a:t>
            </a:r>
            <a:r>
              <a:rPr lang="ru-RU" sz="2000" b="1" dirty="0" smtClean="0"/>
              <a:t>);</a:t>
            </a:r>
          </a:p>
          <a:p>
            <a:pPr marL="457200" lvl="0" indent="-457200">
              <a:buSzPct val="90000"/>
              <a:buFont typeface="Arial" panose="020B0604020202020204" pitchFamily="34" charset="0"/>
              <a:buChar char="•"/>
            </a:pPr>
            <a:r>
              <a:rPr lang="ru-RU" sz="2000" b="1" dirty="0" smtClean="0"/>
              <a:t>решить </a:t>
            </a:r>
            <a:r>
              <a:rPr lang="ru-RU" sz="2000" b="1" dirty="0"/>
              <a:t>задания для самопроверки ( 1.4, 1.7, 1.8).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692696"/>
            <a:ext cx="8352928" cy="115212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Оборудование урока:</a:t>
            </a:r>
            <a:endParaRPr lang="ru-RU" sz="4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700808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SzPct val="90000"/>
              <a:buFont typeface="+mj-lt"/>
              <a:buAutoNum type="arabicPeriod"/>
            </a:pPr>
            <a:r>
              <a:rPr lang="ru-RU" sz="2400" b="1" dirty="0" smtClean="0"/>
              <a:t>Образцы </a:t>
            </a:r>
            <a:r>
              <a:rPr lang="ru-RU" sz="2400" b="1" dirty="0"/>
              <a:t>электрических </a:t>
            </a:r>
            <a:r>
              <a:rPr lang="ru-RU" sz="2400" b="1" dirty="0" smtClean="0"/>
              <a:t>конденсаторов;</a:t>
            </a:r>
          </a:p>
          <a:p>
            <a:pPr marL="457200" indent="-457200">
              <a:buSzPct val="90000"/>
              <a:buFont typeface="+mj-lt"/>
              <a:buAutoNum type="arabicPeriod"/>
            </a:pPr>
            <a:endParaRPr lang="ru-RU" sz="2400" b="1" dirty="0" smtClean="0"/>
          </a:p>
          <a:p>
            <a:pPr marL="457200" indent="-457200">
              <a:buSzPct val="90000"/>
              <a:buFont typeface="+mj-lt"/>
              <a:buAutoNum type="arabicPeriod"/>
            </a:pPr>
            <a:r>
              <a:rPr lang="ru-RU" sz="2400" b="1" dirty="0" smtClean="0"/>
              <a:t>Графические </a:t>
            </a:r>
            <a:r>
              <a:rPr lang="ru-RU" sz="2400" b="1" dirty="0"/>
              <a:t>файлы </a:t>
            </a:r>
            <a:r>
              <a:rPr lang="ru-RU" sz="2400" b="1" dirty="0" smtClean="0"/>
              <a:t>для </a:t>
            </a:r>
            <a:r>
              <a:rPr lang="ru-RU" sz="2400" b="1" dirty="0" err="1" smtClean="0"/>
              <a:t>мультимедиапроектора</a:t>
            </a:r>
            <a:r>
              <a:rPr lang="ru-RU" sz="2400" b="1" dirty="0" smtClean="0"/>
              <a:t>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hlinkClick r:id="rId2" action="ppaction://hlinkfile"/>
              </a:rPr>
              <a:t>Электрическое поле.jpg</a:t>
            </a:r>
            <a:endParaRPr lang="ru-RU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hlinkClick r:id="rId3" action="ppaction://hlinkfile"/>
              </a:rPr>
              <a:t>Емкость.jpg</a:t>
            </a:r>
            <a:endParaRPr lang="ru-RU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hlinkClick r:id="rId4" action="ppaction://hlinkfile"/>
              </a:rPr>
              <a:t>Конденсаторы.jpg</a:t>
            </a:r>
            <a:endParaRPr lang="ru-RU" sz="24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dirty="0">
                <a:hlinkClick r:id="rId5" action="ppaction://hlinkfile"/>
              </a:rPr>
              <a:t>Соединение конденсаторов.jpg</a:t>
            </a:r>
            <a:endParaRPr lang="ru-RU" sz="2400" dirty="0"/>
          </a:p>
          <a:p>
            <a:pPr marL="457200" indent="-457200">
              <a:buSzPct val="90000"/>
              <a:buFont typeface="+mj-lt"/>
              <a:buAutoNum type="arabicPeriod"/>
            </a:pPr>
            <a:endParaRPr lang="ru-RU" sz="2400" b="1" dirty="0"/>
          </a:p>
          <a:p>
            <a:pPr marL="457200" indent="-457200">
              <a:buSzPct val="90000"/>
              <a:buFont typeface="+mj-lt"/>
              <a:buAutoNum type="arabicPeriod" startAt="3"/>
            </a:pPr>
            <a:r>
              <a:rPr lang="ru-RU" sz="2400" b="1" dirty="0"/>
              <a:t>Презентация выполненная в </a:t>
            </a:r>
            <a:r>
              <a:rPr lang="en-US" sz="2400" b="1" dirty="0"/>
              <a:t>Microsoft PowerPoint</a:t>
            </a:r>
            <a:r>
              <a:rPr lang="ru-RU" sz="2400" b="1" dirty="0"/>
              <a:t>;</a:t>
            </a:r>
          </a:p>
          <a:p>
            <a:pPr marL="457200" indent="-457200">
              <a:buSzPct val="90000"/>
              <a:buFont typeface="+mj-lt"/>
              <a:buAutoNum type="arabicPeriod" startAt="3"/>
            </a:pPr>
            <a:endParaRPr lang="ru-RU" sz="2400" b="1" dirty="0"/>
          </a:p>
          <a:p>
            <a:pPr marL="457200" indent="-457200">
              <a:buSzPct val="90000"/>
              <a:buFont typeface="+mj-lt"/>
              <a:buAutoNum type="arabicPeriod" startAt="3"/>
            </a:pPr>
            <a:r>
              <a:rPr lang="ru-RU" sz="2400" b="1" dirty="0"/>
              <a:t>Набор задач по теме.</a:t>
            </a:r>
            <a:endParaRPr lang="en-US" sz="2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15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692696"/>
            <a:ext cx="8352928" cy="115212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Организационная часть урока:</a:t>
            </a:r>
            <a:endParaRPr lang="ru-RU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7693" y="170080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SzPct val="90000"/>
              <a:buFont typeface="+mj-lt"/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</a:rPr>
              <a:t>Проверка посещаемости группы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</a:rPr>
              <a:t>Объявление темы урока</a:t>
            </a:r>
          </a:p>
          <a:p>
            <a:pPr>
              <a:buSzPct val="90000"/>
            </a:pPr>
            <a:endParaRPr lang="ru-RU" sz="24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7092280" y="2177861"/>
            <a:ext cx="1710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/>
              <a:t>: 2 </a:t>
            </a:r>
            <a:r>
              <a:rPr lang="ru-RU" b="1" dirty="0"/>
              <a:t>мин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539552" y="2924944"/>
            <a:ext cx="83529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SzPct val="90000"/>
              <a:buFontTx/>
              <a:buNone/>
            </a:pPr>
            <a:r>
              <a:rPr lang="ru-RU" sz="40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Вводная часть урока:</a:t>
            </a:r>
            <a:endParaRPr lang="ru-RU" sz="40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933056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</a:pPr>
            <a:r>
              <a:rPr lang="ru-RU" sz="2800" b="1" dirty="0" smtClean="0">
                <a:solidFill>
                  <a:srgbClr val="FF0000"/>
                </a:solidFill>
              </a:rPr>
              <a:t>Даются основные определения и понятия из курса школьного физики, позволяющие уча-</a:t>
            </a:r>
            <a:r>
              <a:rPr lang="ru-RU" sz="2800" b="1" dirty="0" err="1" smtClean="0">
                <a:solidFill>
                  <a:srgbClr val="FF0000"/>
                </a:solidFill>
              </a:rPr>
              <a:t>щимся</a:t>
            </a:r>
            <a:r>
              <a:rPr lang="ru-RU" sz="2800" b="1" dirty="0" smtClean="0">
                <a:solidFill>
                  <a:srgbClr val="FF0000"/>
                </a:solidFill>
              </a:rPr>
              <a:t> вспомнить то, что они изучали ранее в разделе «Электростатика»: электрический заряд, электризация, закон Кулона.</a:t>
            </a:r>
            <a:endParaRPr lang="ru-RU" sz="2400" b="1" dirty="0" smtClean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8264" y="5795972"/>
            <a:ext cx="1839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/>
              <a:t>: </a:t>
            </a:r>
            <a:r>
              <a:rPr lang="ru-RU" b="1" dirty="0" smtClean="0"/>
              <a:t>15</a:t>
            </a:r>
            <a:r>
              <a:rPr lang="en-US" b="1" dirty="0" smtClean="0"/>
              <a:t> </a:t>
            </a:r>
            <a:r>
              <a:rPr lang="ru-RU" b="1" dirty="0"/>
              <a:t>мин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8" grpId="0"/>
      <p:bldP spid="2" grpId="0"/>
      <p:bldP spid="5" grpId="0" build="p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980728"/>
            <a:ext cx="7378700" cy="115212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sz="4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Электрический заряд –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916832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90000"/>
              <a:buNone/>
            </a:pPr>
            <a:r>
              <a:rPr lang="ru-RU" sz="3200" b="1" dirty="0" smtClean="0"/>
              <a:t>это физическая скалярная величина, характеризующая свойство частиц или тел вступать в электромагнитные </a:t>
            </a:r>
            <a:r>
              <a:rPr lang="ru-RU" sz="3200" b="1" dirty="0" err="1" smtClean="0"/>
              <a:t>сило</a:t>
            </a:r>
            <a:r>
              <a:rPr lang="ru-RU" sz="3200" b="1" dirty="0" smtClean="0"/>
              <a:t>-вые взаимодействия.</a:t>
            </a:r>
            <a:endParaRPr lang="en-US" sz="3200" b="1" dirty="0"/>
          </a:p>
        </p:txBody>
      </p:sp>
      <p:pic>
        <p:nvPicPr>
          <p:cNvPr id="58376" name="Picture 8" descr="http://images2.layoutsparks.com/1/190234/red-lightning-light-sk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1145" y="4221088"/>
            <a:ext cx="3441255" cy="23049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9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692696"/>
            <a:ext cx="7378700" cy="1512168"/>
          </a:xfrm>
        </p:spPr>
        <p:txBody>
          <a:bodyPr/>
          <a:lstStyle/>
          <a:p>
            <a:pPr algn="ctr">
              <a:spcBef>
                <a:spcPct val="0"/>
              </a:spcBef>
              <a:buSzPct val="90000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Существуют два вида электрических зарядов:</a:t>
            </a:r>
            <a:endParaRPr lang="ru-RU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348880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90000"/>
              <a:buNone/>
            </a:pPr>
            <a:r>
              <a:rPr lang="ru-RU" sz="3600" b="1" dirty="0" smtClean="0"/>
              <a:t>положительные</a:t>
            </a:r>
            <a:endParaRPr lang="en-US" sz="3600" b="1" dirty="0"/>
          </a:p>
        </p:txBody>
      </p:sp>
      <p:pic>
        <p:nvPicPr>
          <p:cNvPr id="58374" name="Picture 6" descr="http://upload.wikimedia.org/wikipedia/commons/a/ad/Cargas_electrica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068960"/>
            <a:ext cx="5008612" cy="35775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788024" y="2348880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90000"/>
              <a:buNone/>
            </a:pPr>
            <a:r>
              <a:rPr lang="ru-RU" sz="3600" b="1" dirty="0" smtClean="0"/>
              <a:t>отрицательные</a:t>
            </a:r>
            <a:endParaRPr lang="en-US" sz="36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8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572000" y="2564904"/>
            <a:ext cx="468052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Ввёл общепринятое теперь обозначение электрически заряженных состояний «+» и «−».</a:t>
            </a:r>
          </a:p>
          <a:p>
            <a:endParaRPr lang="ru-RU" sz="2000" dirty="0" smtClean="0"/>
          </a:p>
          <a:p>
            <a:r>
              <a:rPr lang="ru-RU" sz="2000" b="1" dirty="0" smtClean="0"/>
              <a:t>Установил </a:t>
            </a:r>
            <a:r>
              <a:rPr lang="ru-RU" sz="2000" b="1" dirty="0"/>
              <a:t>тождество атмосферного  и получаемого с помощью трения электричества и привел доказательство электрической природы </a:t>
            </a:r>
            <a:r>
              <a:rPr lang="ru-RU" sz="2000" b="1" dirty="0" smtClean="0"/>
              <a:t>молнии</a:t>
            </a:r>
            <a:r>
              <a:rPr lang="ru-RU" sz="2000" b="1" dirty="0"/>
              <a:t>.</a:t>
            </a:r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Выдвинул </a:t>
            </a:r>
            <a:r>
              <a:rPr lang="ru-RU" sz="2000" b="1" dirty="0"/>
              <a:t>идею электрического </a:t>
            </a:r>
            <a:r>
              <a:rPr lang="ru-RU" sz="2000" b="1" dirty="0" smtClean="0"/>
              <a:t>двигателя.</a:t>
            </a:r>
            <a:endParaRPr lang="ru-RU" sz="2000" b="1" dirty="0"/>
          </a:p>
          <a:p>
            <a:pPr>
              <a:buSzPct val="90000"/>
              <a:buNone/>
            </a:pPr>
            <a:endParaRPr lang="en-US" sz="1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5961474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90000"/>
              <a:buNone/>
            </a:pPr>
            <a:r>
              <a:rPr lang="ru-RU" sz="2000" b="1" dirty="0" err="1" smtClean="0"/>
              <a:t>Бенджамин</a:t>
            </a:r>
            <a:r>
              <a:rPr lang="ru-RU" sz="2000" b="1" dirty="0" smtClean="0"/>
              <a:t> Франклин</a:t>
            </a:r>
          </a:p>
          <a:p>
            <a:pPr algn="ctr">
              <a:buSzPct val="90000"/>
              <a:buNone/>
            </a:pPr>
            <a:r>
              <a:rPr lang="ru-RU" sz="2000" b="1" dirty="0" smtClean="0"/>
              <a:t>1706 - 1790</a:t>
            </a:r>
            <a:endParaRPr lang="en-US" sz="2000" b="1" dirty="0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104456" cy="517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788024" y="908720"/>
            <a:ext cx="3888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90000"/>
              <a:buNone/>
            </a:pPr>
            <a:r>
              <a:rPr lang="ru-RU" sz="2000" b="1" dirty="0" smtClean="0"/>
              <a:t>Политический деятель, дипломат, ученый, изобретатель, журналист, издатель, масон.</a:t>
            </a:r>
            <a:endParaRPr lang="en-US" sz="20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404664"/>
            <a:ext cx="7378700" cy="115212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Электризация – </a:t>
            </a:r>
            <a:endParaRPr lang="ru-RU" sz="4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340768"/>
            <a:ext cx="84969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+mn-lt"/>
              </a:rPr>
              <a:t>процесс получения электрически заряженных тел из </a:t>
            </a:r>
            <a:r>
              <a:rPr lang="ru-RU" sz="4400" b="1" dirty="0" smtClean="0">
                <a:latin typeface="+mn-lt"/>
              </a:rPr>
              <a:t>электрически нейтральных.</a:t>
            </a:r>
            <a:endParaRPr lang="ru-RU" sz="4400" b="1" dirty="0">
              <a:latin typeface="+mn-lt"/>
            </a:endParaRPr>
          </a:p>
        </p:txBody>
      </p:sp>
      <p:pic>
        <p:nvPicPr>
          <p:cNvPr id="107523" name="Picture 3" descr="http://zedomax.com/blog/wp-content/uploads/2007/03/_pause4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009" y="3573016"/>
            <a:ext cx="3922407" cy="29418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404664"/>
            <a:ext cx="5400600" cy="792088"/>
          </a:xfrm>
        </p:spPr>
        <p:txBody>
          <a:bodyPr/>
          <a:lstStyle/>
          <a:p>
            <a:pPr>
              <a:spcBef>
                <a:spcPct val="0"/>
              </a:spcBef>
              <a:buSzPct val="90000"/>
              <a:buNone/>
            </a:pP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Электризация </a:t>
            </a:r>
            <a:r>
              <a:rPr lang="ru-RU" b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трением</a:t>
            </a: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endParaRPr lang="ru-RU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276872"/>
            <a:ext cx="3203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участвуют два тела;</a:t>
            </a:r>
          </a:p>
          <a:p>
            <a:pPr>
              <a:buClr>
                <a:srgbClr val="6600CC"/>
              </a:buClr>
            </a:pPr>
            <a:endParaRPr lang="ru-RU" b="1" dirty="0"/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dirty="0" smtClean="0"/>
              <a:t> оба заряжаются,</a:t>
            </a:r>
          </a:p>
          <a:p>
            <a:pPr>
              <a:buClr>
                <a:srgbClr val="6600CC"/>
              </a:buClr>
            </a:pPr>
            <a:r>
              <a:rPr lang="ru-RU" b="1" dirty="0" smtClean="0"/>
              <a:t> но разными знаками;</a:t>
            </a:r>
          </a:p>
          <a:p>
            <a:pPr>
              <a:buClr>
                <a:srgbClr val="6600CC"/>
              </a:buClr>
            </a:pPr>
            <a:endParaRPr lang="ru-RU" b="1" dirty="0" smtClean="0"/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r>
              <a:rPr lang="ru-RU" b="1" dirty="0"/>
              <a:t> </a:t>
            </a:r>
            <a:r>
              <a:rPr lang="ru-RU" b="1" dirty="0" smtClean="0"/>
              <a:t>заряды обоих тел одинаковы по величине.</a:t>
            </a:r>
          </a:p>
          <a:p>
            <a:pPr>
              <a:buClr>
                <a:srgbClr val="6600CC"/>
              </a:buClr>
              <a:buFont typeface="Courier New" pitchFamily="49" charset="0"/>
              <a:buChar char="o"/>
            </a:pPr>
            <a:endParaRPr lang="ru-RU" dirty="0">
              <a:solidFill>
                <a:srgbClr val="6600CC"/>
              </a:solidFill>
            </a:endParaRPr>
          </a:p>
          <a:p>
            <a:pPr>
              <a:buClr>
                <a:srgbClr val="6600CC"/>
              </a:buClr>
            </a:pPr>
            <a:endParaRPr lang="ru-RU" dirty="0" smtClean="0">
              <a:solidFill>
                <a:srgbClr val="6600CC"/>
              </a:solidFill>
            </a:endParaRPr>
          </a:p>
        </p:txBody>
      </p:sp>
      <p:pic>
        <p:nvPicPr>
          <p:cNvPr id="106499" name="Picture 3" descr="http://900igr.net/datai/fizika/Tablitsy-po-fizike/0025-029-Elektrizatsij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45568"/>
            <a:ext cx="5486650" cy="51517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5C530-CEC2-4160-A4D6-AAC47824BEE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  <p:bldP spid="6" grpId="0"/>
    </p:bldLst>
  </p:timing>
</p:sld>
</file>

<file path=ppt/theme/theme1.xml><?xml version="1.0" encoding="utf-8"?>
<a:theme xmlns:a="http://schemas.openxmlformats.org/drawingml/2006/main" name="580TGp_general_light">
  <a:themeElements>
    <a:clrScheme name="Default Design 3">
      <a:dk1>
        <a:srgbClr val="000000"/>
      </a:dk1>
      <a:lt1>
        <a:srgbClr val="FEE9DE"/>
      </a:lt1>
      <a:dk2>
        <a:srgbClr val="000066"/>
      </a:dk2>
      <a:lt2>
        <a:srgbClr val="808080"/>
      </a:lt2>
      <a:accent1>
        <a:srgbClr val="5CB1FE"/>
      </a:accent1>
      <a:accent2>
        <a:srgbClr val="FF7575"/>
      </a:accent2>
      <a:accent3>
        <a:srgbClr val="FEF2EC"/>
      </a:accent3>
      <a:accent4>
        <a:srgbClr val="000000"/>
      </a:accent4>
      <a:accent5>
        <a:srgbClr val="B5D5FE"/>
      </a:accent5>
      <a:accent6>
        <a:srgbClr val="E76969"/>
      </a:accent6>
      <a:hlink>
        <a:srgbClr val="FFC319"/>
      </a:hlink>
      <a:folHlink>
        <a:srgbClr val="A8D02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580TGp_general_light</Template>
  <TotalTime>871</TotalTime>
  <Words>916</Words>
  <Application>Microsoft Office PowerPoint</Application>
  <PresentationFormat>Экран (4:3)</PresentationFormat>
  <Paragraphs>160</Paragraphs>
  <Slides>25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580TGp_general_light</vt:lpstr>
      <vt:lpstr>Формула</vt:lpstr>
      <vt:lpstr>Visio</vt:lpstr>
      <vt:lpstr> Электрическое поле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Крутильные весы Кулона</vt:lpstr>
      <vt:lpstr>Закон Кулона (установлен на опытным путем в в 1785 г.)</vt:lpstr>
      <vt:lpstr>Презентация PowerPoint</vt:lpstr>
      <vt:lpstr>Электрическое поле - </vt:lpstr>
      <vt:lpstr>Напряженность электрического поля -  </vt:lpstr>
      <vt:lpstr>Силовые линии электрического поля</vt:lpstr>
      <vt:lpstr>Силовые линии электрического поля двух одноименных зарядов</vt:lpstr>
      <vt:lpstr>Силовые линии электрического поля двух разноименных зарядов</vt:lpstr>
      <vt:lpstr>Принцип суперпозиции (наложения) полей</vt:lpstr>
      <vt:lpstr>Силовые линии электрического поля</vt:lpstr>
      <vt:lpstr>Электрическая ёмкость</vt:lpstr>
      <vt:lpstr>Электрическая ёмкость</vt:lpstr>
      <vt:lpstr>Презентация PowerPoint</vt:lpstr>
      <vt:lpstr>Презентация PowerPoint</vt:lpstr>
    </vt:vector>
  </TitlesOfParts>
  <Company>CPK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Электрическое поле</dc:title>
  <dc:creator>Стукалов</dc:creator>
  <cp:lastModifiedBy>Пользователь Windows</cp:lastModifiedBy>
  <cp:revision>120</cp:revision>
  <dcterms:created xsi:type="dcterms:W3CDTF">2013-01-09T09:27:24Z</dcterms:created>
  <dcterms:modified xsi:type="dcterms:W3CDTF">2018-07-17T16:47:55Z</dcterms:modified>
</cp:coreProperties>
</file>