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0" r:id="rId2"/>
    <p:sldId id="270" r:id="rId3"/>
    <p:sldId id="271" r:id="rId4"/>
    <p:sldId id="272" r:id="rId5"/>
    <p:sldId id="273" r:id="rId6"/>
    <p:sldId id="278" r:id="rId7"/>
    <p:sldId id="279" r:id="rId8"/>
    <p:sldId id="261" r:id="rId9"/>
    <p:sldId id="264" r:id="rId10"/>
    <p:sldId id="274" r:id="rId11"/>
    <p:sldId id="259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>
        <p:scale>
          <a:sx n="70" d="100"/>
          <a:sy n="70" d="100"/>
        </p:scale>
        <p:origin x="-147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A45CD-7297-4307-9E63-D453CDDA36B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8CA3A-0E32-4B7B-B50B-A75C9CB177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0632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8CA3A-0E32-4B7B-B50B-A75C9CB177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1944216"/>
          </a:xfrm>
        </p:spPr>
        <p:txBody>
          <a:bodyPr/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Особенности </a:t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игровой   деятельности </a:t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современных мальчиков и девочек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5733256"/>
            <a:ext cx="3960440" cy="792088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воспитатель Карташова Н.В</a:t>
            </a:r>
            <a:endParaRPr lang="ru-RU" sz="1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933056"/>
            <a:ext cx="6264696" cy="1728192"/>
          </a:xfrm>
          <a:prstGeom prst="rect">
            <a:avLst/>
          </a:prstGeom>
          <a:noFill/>
        </p:spPr>
      </p:pic>
      <p:pic>
        <p:nvPicPr>
          <p:cNvPr id="5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88640"/>
            <a:ext cx="2232248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49006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Игровая деятельность детей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152128" cy="12162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0532">
            <a:off x="245095" y="708298"/>
            <a:ext cx="3776005" cy="3155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F:\вся старшая гр №8 2016-2017г\консультации\особенности игровой деятельностим современных мальчиков и девочек\CIMG19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61387">
            <a:off x="4431615" y="801229"/>
            <a:ext cx="3599216" cy="3003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DSCN30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85452">
            <a:off x="69328" y="3699849"/>
            <a:ext cx="4141481" cy="31814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IMAG23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573016"/>
            <a:ext cx="4283968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allforchildren.ru/pictures/sun2/sun1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3600400" cy="3312368"/>
          </a:xfrm>
          <a:prstGeom prst="rect">
            <a:avLst/>
          </a:prstGeom>
          <a:noFill/>
        </p:spPr>
      </p:pic>
      <p:pic>
        <p:nvPicPr>
          <p:cNvPr id="4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157192"/>
            <a:ext cx="6624736" cy="15525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Условия для развития игры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современных дошкольников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За последние десятилетия социо - культурные условия жизни </a:t>
            </a:r>
            <a:r>
              <a:rPr lang="ru-RU" sz="2000" dirty="0" smtClean="0">
                <a:solidFill>
                  <a:srgbClr val="002060"/>
                </a:solidFill>
              </a:rPr>
              <a:t>ребенка значительно изменились. В последнее время наблюдается разрыв между поколениями детей и родителей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Повышенная занятость родителей </a:t>
            </a:r>
            <a:r>
              <a:rPr lang="ru-RU" sz="2000" dirty="0" smtClean="0">
                <a:solidFill>
                  <a:srgbClr val="002060"/>
                </a:solidFill>
              </a:rPr>
              <a:t>снижает их участие в воспитании детей, что приводит к отчуждению детей и взрослых.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Наблюдается явный дефицит эмоциональных и содержательных отношений с родителями </a:t>
            </a:r>
            <a:r>
              <a:rPr lang="ru-RU" sz="2000" dirty="0" smtClean="0">
                <a:solidFill>
                  <a:srgbClr val="002060"/>
                </a:solidFill>
              </a:rPr>
              <a:t>и положительных контактов со сверстниками </a:t>
            </a:r>
          </a:p>
          <a:p>
            <a:endParaRPr lang="ru-RU" sz="2000" dirty="0"/>
          </a:p>
        </p:txBody>
      </p:sp>
      <p:pic>
        <p:nvPicPr>
          <p:cNvPr id="4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32656"/>
            <a:ext cx="1152128" cy="1216224"/>
          </a:xfrm>
          <a:prstGeom prst="rect">
            <a:avLst/>
          </a:prstGeom>
          <a:noFill/>
        </p:spPr>
      </p:pic>
      <p:pic>
        <p:nvPicPr>
          <p:cNvPr id="5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941168"/>
            <a:ext cx="5760640" cy="15525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С другой стороны появились новые профессии, суть которых закрыта для ребенка </a:t>
            </a:r>
            <a:r>
              <a:rPr lang="ru-RU" sz="1800" dirty="0" smtClean="0">
                <a:solidFill>
                  <a:srgbClr val="002060"/>
                </a:solidFill>
              </a:rPr>
              <a:t>(программист, менеджер, дизайнер, стилист и пр.). Характер поведения взрослого в этих случаях не может быть смоделирован в игре.  Мир взрослых стал еще более закрыт для детского понимания, и еще более сузилась сфера возможного участия детей в труде взрослых.  В связи с этим утрачивается представление  идеального образа взрослости, совместная жизнь с взрослым не дает содержания для игровой деятельности ребенка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В современных условиях сокращается также реальная возможность включения дошкольника в совместную деятельность</a:t>
            </a:r>
            <a:r>
              <a:rPr lang="ru-RU" sz="1800" dirty="0" smtClean="0">
                <a:solidFill>
                  <a:srgbClr val="002060"/>
                </a:solidFill>
              </a:rPr>
              <a:t> и общение со старшими детьми. Дети разного возраста разобщены, дворовое и соседское общение становится редкостью , затрудняет естественную трансляцию игровой деятельности от одного поколения детей к другому.</a:t>
            </a:r>
          </a:p>
          <a:p>
            <a:endParaRPr lang="ru-RU" dirty="0"/>
          </a:p>
        </p:txBody>
      </p:sp>
      <p:pic>
        <p:nvPicPr>
          <p:cNvPr id="4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1152128" cy="1216224"/>
          </a:xfrm>
          <a:prstGeom prst="rect">
            <a:avLst/>
          </a:prstGeom>
          <a:noFill/>
        </p:spPr>
      </p:pic>
      <p:pic>
        <p:nvPicPr>
          <p:cNvPr id="5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373216"/>
            <a:ext cx="5760640" cy="1264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824536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 В современное детство активно внедряются новые информационные технологии. </a:t>
            </a:r>
            <a:r>
              <a:rPr lang="ru-RU" sz="1800" dirty="0" smtClean="0">
                <a:solidFill>
                  <a:srgbClr val="002060"/>
                </a:solidFill>
              </a:rPr>
              <a:t>Современный ребенок в возрасте от 3 до 5 лет в среднем 28 часов в неделю смотрит на экран. Просмотр телевидения, видеофильмов, компьютерные игры становятся привычной формой досуга и основным источником впечатлений для ребенка. Постепенно игра подменяется просмотром телевизора.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Активное внедрение информационных технологий в повседневную жизнь детей и взрослых ведет к повышению ценности интеллекта. </a:t>
            </a:r>
            <a:r>
              <a:rPr lang="ru-RU" sz="1800" dirty="0" smtClean="0">
                <a:solidFill>
                  <a:srgbClr val="002060"/>
                </a:solidFill>
              </a:rPr>
              <a:t>Повышенные требования к знаниям ребенка приводят к сдвигам сроков начала обучения . Родители хотят, чтобы дети учились с самого раннего возраста.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1440160" cy="1412776"/>
          </a:xfrm>
          <a:prstGeom prst="rect">
            <a:avLst/>
          </a:prstGeom>
          <a:noFill/>
        </p:spPr>
      </p:pic>
      <p:pic>
        <p:nvPicPr>
          <p:cNvPr id="5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941168"/>
            <a:ext cx="5760640" cy="12645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Особенности игры дошкольников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Игра не возникает сама собой, </a:t>
            </a:r>
            <a:r>
              <a:rPr lang="ru-RU" sz="1800" dirty="0" smtClean="0">
                <a:solidFill>
                  <a:srgbClr val="002060"/>
                </a:solidFill>
              </a:rPr>
              <a:t>она передается от одного поколения детей к другому – от старших к младшим. Но в настоящее время эта связь прервана. Дети растут среди взрослых, а взрослым некогда играть. В результате игра уходит из жизни ребенка, а вместе с ней и само детство. Весьма печально.</a:t>
            </a:r>
          </a:p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Современные дошкольники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не умеют организовывать свою деятельность, наполнить ее смыслом. У большинства детей не развито воображение, они творчески безынициативны, не умеют самостоятельно мыслить. Дошкольный период – оптимальный период для формирования личности, поэтому не стоит питать иллюзий, что способности эти разовьются сами по себе в более зрелом возрасте. 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085184"/>
            <a:ext cx="5472608" cy="136815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223224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какие игрушки играют наши дети?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1944217" cy="1936304"/>
          </a:xfrm>
          <a:prstGeom prst="rect">
            <a:avLst/>
          </a:prstGeom>
          <a:noFill/>
        </p:spPr>
      </p:pic>
      <p:pic>
        <p:nvPicPr>
          <p:cNvPr id="5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653136"/>
            <a:ext cx="6019436" cy="1552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Современные игрушки.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gongoll-shop.de/media/image/thumbnail/cdf712c63e3cf263c169126a71534de9_72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98776"/>
            <a:ext cx="2688233" cy="3168352"/>
          </a:xfrm>
          <a:prstGeom prst="rect">
            <a:avLst/>
          </a:prstGeom>
          <a:noFill/>
        </p:spPr>
      </p:pic>
      <p:pic>
        <p:nvPicPr>
          <p:cNvPr id="6" name="Рисунок 5" descr="http://www.megamama.com.ua/images/detailed/15/7135728960250e6988200e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001020"/>
            <a:ext cx="27363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cs403926.userapi.com/v403926878/2702/TCHseYJovC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808" y="4363068"/>
            <a:ext cx="1872208" cy="2160241"/>
          </a:xfrm>
          <a:prstGeom prst="rect">
            <a:avLst/>
          </a:prstGeom>
          <a:noFill/>
        </p:spPr>
      </p:pic>
      <p:pic>
        <p:nvPicPr>
          <p:cNvPr id="8" name="Picture 2" descr="http://www.shop-toys.ru/products_pictures/large_89167-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219052"/>
            <a:ext cx="2448272" cy="2448272"/>
          </a:xfrm>
          <a:prstGeom prst="rect">
            <a:avLst/>
          </a:prstGeom>
          <a:noFill/>
        </p:spPr>
      </p:pic>
      <p:pic>
        <p:nvPicPr>
          <p:cNvPr id="9" name="Picture 12" descr="http://www.bigbadtoystore.com/images/products/out/large/TBD100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7258" y="900912"/>
            <a:ext cx="2594164" cy="2691557"/>
          </a:xfrm>
          <a:prstGeom prst="rect">
            <a:avLst/>
          </a:prstGeom>
          <a:noFill/>
        </p:spPr>
      </p:pic>
      <p:pic>
        <p:nvPicPr>
          <p:cNvPr id="10" name="Picture 8" descr="http://www.nafanya-express.ru/data/2012/03/27/1238158325/75e189505b1994e3d725a2fb928c2e8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3433" y="1053604"/>
            <a:ext cx="1940583" cy="25814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920880" cy="5462067"/>
          </a:xfrm>
        </p:spPr>
        <p:txBody>
          <a:bodyPr/>
          <a:lstStyle/>
          <a:p>
            <a:pPr lvl="0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Профессиональные сюжеты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встречаются редко. Чаще, это  игры в ресторан, кафе, суши-бар, больницу, магазин и парикмахерскую. Остальные сюжеты встречались в единичных случаях и имели самый разнообразный характер (свадьба, спорт, цирк, ГАИ, самолёт, полёт на луну, танцы и т.п.).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Профессиональные сюжеты"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(т.е. игры в повара, шофера, доктора, космонавта и пр.), которые были весьма популярны 10-20 лет назад, практически отсутствуют в игровой деятельности современных дошкольников. По всей вероятности, это связано с тем, что дошкольники все более отдаляются от взрослых: не видят и не понимают профессиональной деятельности родителей </a:t>
            </a:r>
          </a:p>
          <a:p>
            <a:pPr lvl="0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Между тем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такие игры и такие "профессиональные" роли в наибольшей мере способствуют вхождению ребенка в мир взрослых..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На смену им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приходят достаточно оторванные от реальной детской жизни сюжеты, заимствованные из телевизионных сериалов, видео- и мультипликационных фильмов, совсем иные, не те, что предполагала отечественная психологическая концепция детской игры.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229200"/>
            <a:ext cx="5760640" cy="1120528"/>
          </a:xfrm>
          <a:prstGeom prst="rect">
            <a:avLst/>
          </a:prstGeom>
          <a:noFill/>
        </p:spPr>
      </p:pic>
      <p:pic>
        <p:nvPicPr>
          <p:cNvPr id="5" name="Picture 6" descr="http://stat20.privet.ru/lr/0b211930d6f089474b0d6ff45e81ac1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1152128" cy="12162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256584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Отношение современных дошкольников к игре </a:t>
            </a:r>
            <a:r>
              <a:rPr lang="ru-RU" sz="1800" dirty="0" smtClean="0">
                <a:solidFill>
                  <a:srgbClr val="002060"/>
                </a:solidFill>
              </a:rPr>
              <a:t>(а значит и сама игровая деятельность) существенно изменились. Несмотря на сохранение и популярность некоторых игровых сюжетов (прятки, салочки, дочки-матери), из игры уходит  осознанность и ответственность за  свое поведение. Дети перестают соотносить свое поведение и свои желания с "идеей" - с образом идеального взрослого или образом правильного поведения. А ведь именно это самостоятельное регулирование своих действий превращает поведение ребенка  в волевое.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Вместе с тем, игра остается привлекательной </a:t>
            </a:r>
            <a:r>
              <a:rPr lang="ru-RU" sz="1800" dirty="0" smtClean="0">
                <a:solidFill>
                  <a:srgbClr val="002060"/>
                </a:solidFill>
              </a:rPr>
              <a:t>и наиболее распространенной формой активности современных дошкольников. Но уже не ролевая игра, а игра с правилом. Как известно, в этих играх действия детей регулируются именно правилами, и поэтому знание правил является совершенно необходимым условием игры.</a:t>
            </a:r>
          </a:p>
          <a:p>
            <a:endParaRPr lang="ru-RU" sz="1800" dirty="0" smtClean="0"/>
          </a:p>
          <a:p>
            <a:endParaRPr lang="ru-RU" sz="1800" dirty="0" smtClean="0"/>
          </a:p>
        </p:txBody>
      </p:sp>
      <p:pic>
        <p:nvPicPr>
          <p:cNvPr id="4" name="Picture 2" descr="Сценарий летнего праздника в детском са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085184"/>
            <a:ext cx="5760640" cy="155257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666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 Особенности    игровой   деятельности  современных мальчиков и девочек </vt:lpstr>
      <vt:lpstr> Условия для развития игры  современных дошкольников </vt:lpstr>
      <vt:lpstr>Слайд 3</vt:lpstr>
      <vt:lpstr>Слайд 4</vt:lpstr>
      <vt:lpstr>Особенности игры дошкольников</vt:lpstr>
      <vt:lpstr>В какие игрушки играют наши дети?</vt:lpstr>
      <vt:lpstr>Современные игрушки.</vt:lpstr>
      <vt:lpstr>Слайд 8</vt:lpstr>
      <vt:lpstr>Слайд 9</vt:lpstr>
      <vt:lpstr>      Игровая деятельность детей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187</cp:revision>
  <dcterms:created xsi:type="dcterms:W3CDTF">2010-05-23T14:28:12Z</dcterms:created>
  <dcterms:modified xsi:type="dcterms:W3CDTF">2016-11-10T06:21:39Z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