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86" r:id="rId4"/>
    <p:sldId id="259" r:id="rId5"/>
    <p:sldId id="261" r:id="rId6"/>
    <p:sldId id="262" r:id="rId7"/>
    <p:sldId id="263" r:id="rId8"/>
    <p:sldId id="264" r:id="rId9"/>
    <p:sldId id="265" r:id="rId10"/>
    <p:sldId id="268" r:id="rId11"/>
    <p:sldId id="269" r:id="rId12"/>
    <p:sldId id="270" r:id="rId13"/>
    <p:sldId id="271" r:id="rId14"/>
    <p:sldId id="273" r:id="rId15"/>
    <p:sldId id="274" r:id="rId16"/>
    <p:sldId id="275" r:id="rId17"/>
    <p:sldId id="277" r:id="rId18"/>
    <p:sldId id="278" r:id="rId19"/>
    <p:sldId id="279" r:id="rId20"/>
    <p:sldId id="280" r:id="rId21"/>
    <p:sldId id="281" r:id="rId22"/>
    <p:sldId id="284" r:id="rId23"/>
    <p:sldId id="283" r:id="rId24"/>
    <p:sldId id="288" r:id="rId25"/>
    <p:sldId id="285"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164" y="-7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6D411D-87FD-4E26-8ABD-80102C24044D}" type="doc">
      <dgm:prSet loTypeId="urn:microsoft.com/office/officeart/2005/8/layout/list1" loCatId="list" qsTypeId="urn:microsoft.com/office/officeart/2005/8/quickstyle/simple1" qsCatId="simple" csTypeId="urn:microsoft.com/office/officeart/2005/8/colors/accent3_1" csCatId="accent3" phldr="1"/>
      <dgm:spPr/>
      <dgm:t>
        <a:bodyPr/>
        <a:lstStyle/>
        <a:p>
          <a:endParaRPr lang="ru-RU"/>
        </a:p>
      </dgm:t>
    </dgm:pt>
    <dgm:pt modelId="{FAE9CF46-FC6A-468F-8736-E93D9D3E666C}">
      <dgm:prSet phldrT="[Текст]" custT="1">
        <dgm:style>
          <a:lnRef idx="1">
            <a:schemeClr val="accent1"/>
          </a:lnRef>
          <a:fillRef idx="2">
            <a:schemeClr val="accent1"/>
          </a:fillRef>
          <a:effectRef idx="1">
            <a:schemeClr val="accent1"/>
          </a:effectRef>
          <a:fontRef idx="minor">
            <a:schemeClr val="dk1"/>
          </a:fontRef>
        </dgm:style>
      </dgm:prSet>
      <dgm:spPr/>
      <dgm:t>
        <a:bodyPr/>
        <a:lstStyle/>
        <a:p>
          <a:pPr algn="ctr"/>
          <a:r>
            <a:rPr lang="ru-RU" sz="2400" b="1" dirty="0" smtClean="0">
              <a:solidFill>
                <a:srgbClr val="002060"/>
              </a:solidFill>
              <a:latin typeface="Times New Roman" pitchFamily="18" charset="0"/>
              <a:cs typeface="Times New Roman" pitchFamily="18" charset="0"/>
            </a:rPr>
            <a:t>Индивидуальная форма организации обучения</a:t>
          </a:r>
          <a:endParaRPr lang="ru-RU" sz="2400" b="1" dirty="0">
            <a:solidFill>
              <a:srgbClr val="002060"/>
            </a:solidFill>
            <a:latin typeface="Times New Roman" pitchFamily="18" charset="0"/>
            <a:cs typeface="Times New Roman" pitchFamily="18" charset="0"/>
          </a:endParaRPr>
        </a:p>
      </dgm:t>
    </dgm:pt>
    <dgm:pt modelId="{5C1AF7C6-B442-4EE3-BE8A-CE91B13A71FC}" type="parTrans" cxnId="{7E1617DD-9440-46CA-AADA-1A1EA29EDF36}">
      <dgm:prSet/>
      <dgm:spPr/>
      <dgm:t>
        <a:bodyPr/>
        <a:lstStyle/>
        <a:p>
          <a:endParaRPr lang="ru-RU"/>
        </a:p>
      </dgm:t>
    </dgm:pt>
    <dgm:pt modelId="{114F113A-F742-40FE-BE72-D2B8BA546D41}" type="sibTrans" cxnId="{7E1617DD-9440-46CA-AADA-1A1EA29EDF36}">
      <dgm:prSet/>
      <dgm:spPr/>
      <dgm:t>
        <a:bodyPr/>
        <a:lstStyle/>
        <a:p>
          <a:endParaRPr lang="ru-RU"/>
        </a:p>
      </dgm:t>
    </dgm:pt>
    <dgm:pt modelId="{9A082135-544F-4D6A-B084-B64E95027896}">
      <dgm:prSet phldrT="[Текст]" custT="1">
        <dgm:style>
          <a:lnRef idx="1">
            <a:schemeClr val="accent1"/>
          </a:lnRef>
          <a:fillRef idx="2">
            <a:schemeClr val="accent1"/>
          </a:fillRef>
          <a:effectRef idx="1">
            <a:schemeClr val="accent1"/>
          </a:effectRef>
          <a:fontRef idx="minor">
            <a:schemeClr val="dk1"/>
          </a:fontRef>
        </dgm:style>
      </dgm:prSet>
      <dgm:spPr/>
      <dgm:t>
        <a:bodyPr/>
        <a:lstStyle/>
        <a:p>
          <a:pPr algn="ctr"/>
          <a:r>
            <a:rPr lang="ru-RU" sz="2400" b="1" dirty="0" smtClean="0">
              <a:solidFill>
                <a:srgbClr val="002060"/>
              </a:solidFill>
              <a:latin typeface="Times New Roman" pitchFamily="18" charset="0"/>
              <a:cs typeface="Times New Roman" pitchFamily="18" charset="0"/>
            </a:rPr>
            <a:t>Подгрупповая форма организации обучения</a:t>
          </a:r>
          <a:endParaRPr lang="ru-RU" sz="2400" b="1" dirty="0">
            <a:solidFill>
              <a:srgbClr val="002060"/>
            </a:solidFill>
            <a:latin typeface="Times New Roman" pitchFamily="18" charset="0"/>
            <a:cs typeface="Times New Roman" pitchFamily="18" charset="0"/>
          </a:endParaRPr>
        </a:p>
      </dgm:t>
    </dgm:pt>
    <dgm:pt modelId="{49531CFB-B8DE-41BA-A9B3-DA072C1A009C}" type="parTrans" cxnId="{B6F7D0F5-C9D6-4289-AC11-694824F9529D}">
      <dgm:prSet/>
      <dgm:spPr/>
      <dgm:t>
        <a:bodyPr/>
        <a:lstStyle/>
        <a:p>
          <a:endParaRPr lang="ru-RU"/>
        </a:p>
      </dgm:t>
    </dgm:pt>
    <dgm:pt modelId="{8986C979-1970-4835-AF12-5E9EA187A023}" type="sibTrans" cxnId="{B6F7D0F5-C9D6-4289-AC11-694824F9529D}">
      <dgm:prSet/>
      <dgm:spPr/>
      <dgm:t>
        <a:bodyPr/>
        <a:lstStyle/>
        <a:p>
          <a:endParaRPr lang="ru-RU"/>
        </a:p>
      </dgm:t>
    </dgm:pt>
    <dgm:pt modelId="{3A82BD04-963A-4DB3-8F29-C7E3CC9B0042}">
      <dgm:prSet phldrT="[Текст]" custT="1">
        <dgm:style>
          <a:lnRef idx="1">
            <a:schemeClr val="accent1"/>
          </a:lnRef>
          <a:fillRef idx="2">
            <a:schemeClr val="accent1"/>
          </a:fillRef>
          <a:effectRef idx="1">
            <a:schemeClr val="accent1"/>
          </a:effectRef>
          <a:fontRef idx="minor">
            <a:schemeClr val="dk1"/>
          </a:fontRef>
        </dgm:style>
      </dgm:prSet>
      <dgm:spPr/>
      <dgm:t>
        <a:bodyPr/>
        <a:lstStyle/>
        <a:p>
          <a:pPr algn="ctr"/>
          <a:r>
            <a:rPr lang="ru-RU" sz="2400" b="1" dirty="0" smtClean="0">
              <a:solidFill>
                <a:srgbClr val="002060"/>
              </a:solidFill>
              <a:latin typeface="Times New Roman" pitchFamily="18" charset="0"/>
              <a:cs typeface="Times New Roman" pitchFamily="18" charset="0"/>
            </a:rPr>
            <a:t>Фронтальная форма организации обучения</a:t>
          </a:r>
          <a:endParaRPr lang="ru-RU" sz="2400" b="1" dirty="0">
            <a:solidFill>
              <a:srgbClr val="002060"/>
            </a:solidFill>
            <a:latin typeface="Times New Roman" pitchFamily="18" charset="0"/>
            <a:cs typeface="Times New Roman" pitchFamily="18" charset="0"/>
          </a:endParaRPr>
        </a:p>
      </dgm:t>
    </dgm:pt>
    <dgm:pt modelId="{64ED8551-AFB8-4A3D-9EFC-88BD44962DC2}" type="parTrans" cxnId="{4CD48329-9483-4A64-8586-6273093AA7BE}">
      <dgm:prSet/>
      <dgm:spPr/>
      <dgm:t>
        <a:bodyPr/>
        <a:lstStyle/>
        <a:p>
          <a:endParaRPr lang="ru-RU"/>
        </a:p>
      </dgm:t>
    </dgm:pt>
    <dgm:pt modelId="{C3B2ECD7-032A-408D-A974-A1F124F05352}" type="sibTrans" cxnId="{4CD48329-9483-4A64-8586-6273093AA7BE}">
      <dgm:prSet/>
      <dgm:spPr/>
      <dgm:t>
        <a:bodyPr/>
        <a:lstStyle/>
        <a:p>
          <a:endParaRPr lang="ru-RU"/>
        </a:p>
      </dgm:t>
    </dgm:pt>
    <dgm:pt modelId="{73B29879-5B24-4D36-B502-184DF1A4102E}" type="pres">
      <dgm:prSet presAssocID="{EF6D411D-87FD-4E26-8ABD-80102C24044D}" presName="linear" presStyleCnt="0">
        <dgm:presLayoutVars>
          <dgm:dir/>
          <dgm:animLvl val="lvl"/>
          <dgm:resizeHandles val="exact"/>
        </dgm:presLayoutVars>
      </dgm:prSet>
      <dgm:spPr/>
      <dgm:t>
        <a:bodyPr/>
        <a:lstStyle/>
        <a:p>
          <a:endParaRPr lang="ru-RU"/>
        </a:p>
      </dgm:t>
    </dgm:pt>
    <dgm:pt modelId="{543AB391-BBCC-444F-876B-8BBCBBA89C23}" type="pres">
      <dgm:prSet presAssocID="{FAE9CF46-FC6A-468F-8736-E93D9D3E666C}" presName="parentLin" presStyleCnt="0"/>
      <dgm:spPr/>
    </dgm:pt>
    <dgm:pt modelId="{5F8DF811-B80C-473C-A9DB-FC715BD325FA}" type="pres">
      <dgm:prSet presAssocID="{FAE9CF46-FC6A-468F-8736-E93D9D3E666C}" presName="parentLeftMargin" presStyleLbl="node1" presStyleIdx="0" presStyleCnt="3"/>
      <dgm:spPr/>
      <dgm:t>
        <a:bodyPr/>
        <a:lstStyle/>
        <a:p>
          <a:endParaRPr lang="ru-RU"/>
        </a:p>
      </dgm:t>
    </dgm:pt>
    <dgm:pt modelId="{B6004B9F-1D12-4914-9CF1-BD78CA342760}" type="pres">
      <dgm:prSet presAssocID="{FAE9CF46-FC6A-468F-8736-E93D9D3E666C}" presName="parentText" presStyleLbl="node1" presStyleIdx="0" presStyleCnt="3" custScaleX="125270" custLinFactX="-5143" custLinFactNeighborX="-100000" custLinFactNeighborY="-3484">
        <dgm:presLayoutVars>
          <dgm:chMax val="0"/>
          <dgm:bulletEnabled val="1"/>
        </dgm:presLayoutVars>
      </dgm:prSet>
      <dgm:spPr/>
      <dgm:t>
        <a:bodyPr/>
        <a:lstStyle/>
        <a:p>
          <a:endParaRPr lang="ru-RU"/>
        </a:p>
      </dgm:t>
    </dgm:pt>
    <dgm:pt modelId="{C0739BE8-FE3D-48C1-BA14-963387E2FF70}" type="pres">
      <dgm:prSet presAssocID="{FAE9CF46-FC6A-468F-8736-E93D9D3E666C}" presName="negativeSpace" presStyleCnt="0"/>
      <dgm:spPr/>
    </dgm:pt>
    <dgm:pt modelId="{B7DE4B4D-605F-4C11-BA1F-259A5C4A9993}" type="pres">
      <dgm:prSet presAssocID="{FAE9CF46-FC6A-468F-8736-E93D9D3E666C}" presName="childText" presStyleLbl="conFgAcc1" presStyleIdx="0" presStyleCnt="3">
        <dgm:presLayoutVars>
          <dgm:bulletEnabled val="1"/>
        </dgm:presLayoutVars>
      </dgm:prSet>
      <dgm:spPr/>
    </dgm:pt>
    <dgm:pt modelId="{5F3216E3-8C4D-4280-ADEF-C666E56546C7}" type="pres">
      <dgm:prSet presAssocID="{114F113A-F742-40FE-BE72-D2B8BA546D41}" presName="spaceBetweenRectangles" presStyleCnt="0"/>
      <dgm:spPr/>
    </dgm:pt>
    <dgm:pt modelId="{C109D5BB-D9AA-4C0E-80C4-75455C5C930F}" type="pres">
      <dgm:prSet presAssocID="{9A082135-544F-4D6A-B084-B64E95027896}" presName="parentLin" presStyleCnt="0"/>
      <dgm:spPr/>
    </dgm:pt>
    <dgm:pt modelId="{252057CE-256D-40F7-9138-309B1868378F}" type="pres">
      <dgm:prSet presAssocID="{9A082135-544F-4D6A-B084-B64E95027896}" presName="parentLeftMargin" presStyleLbl="node1" presStyleIdx="0" presStyleCnt="3"/>
      <dgm:spPr/>
      <dgm:t>
        <a:bodyPr/>
        <a:lstStyle/>
        <a:p>
          <a:endParaRPr lang="ru-RU"/>
        </a:p>
      </dgm:t>
    </dgm:pt>
    <dgm:pt modelId="{94ABADDD-2A06-4B81-BF57-2A60E16D565A}" type="pres">
      <dgm:prSet presAssocID="{9A082135-544F-4D6A-B084-B64E95027896}" presName="parentText" presStyleLbl="node1" presStyleIdx="1" presStyleCnt="3" custScaleX="124141" custLinFactNeighborX="-88733" custLinFactNeighborY="-2411">
        <dgm:presLayoutVars>
          <dgm:chMax val="0"/>
          <dgm:bulletEnabled val="1"/>
        </dgm:presLayoutVars>
      </dgm:prSet>
      <dgm:spPr/>
      <dgm:t>
        <a:bodyPr/>
        <a:lstStyle/>
        <a:p>
          <a:endParaRPr lang="ru-RU"/>
        </a:p>
      </dgm:t>
    </dgm:pt>
    <dgm:pt modelId="{17ACDE8B-113C-49AF-9029-9B101CA6BA37}" type="pres">
      <dgm:prSet presAssocID="{9A082135-544F-4D6A-B084-B64E95027896}" presName="negativeSpace" presStyleCnt="0"/>
      <dgm:spPr/>
    </dgm:pt>
    <dgm:pt modelId="{FC332A08-2765-4E1E-85D1-3C03E21AD920}" type="pres">
      <dgm:prSet presAssocID="{9A082135-544F-4D6A-B084-B64E95027896}" presName="childText" presStyleLbl="conFgAcc1" presStyleIdx="1" presStyleCnt="3">
        <dgm:presLayoutVars>
          <dgm:bulletEnabled val="1"/>
        </dgm:presLayoutVars>
      </dgm:prSet>
      <dgm:spPr/>
    </dgm:pt>
    <dgm:pt modelId="{5D12F7BB-B6C0-4086-B0B8-D6C787DA79B0}" type="pres">
      <dgm:prSet presAssocID="{8986C979-1970-4835-AF12-5E9EA187A023}" presName="spaceBetweenRectangles" presStyleCnt="0"/>
      <dgm:spPr/>
    </dgm:pt>
    <dgm:pt modelId="{EC5EB7ED-AF03-4F23-8B10-E78DA4E741BC}" type="pres">
      <dgm:prSet presAssocID="{3A82BD04-963A-4DB3-8F29-C7E3CC9B0042}" presName="parentLin" presStyleCnt="0"/>
      <dgm:spPr/>
    </dgm:pt>
    <dgm:pt modelId="{207F0780-1DA8-40D1-A986-6935F6161057}" type="pres">
      <dgm:prSet presAssocID="{3A82BD04-963A-4DB3-8F29-C7E3CC9B0042}" presName="parentLeftMargin" presStyleLbl="node1" presStyleIdx="1" presStyleCnt="3"/>
      <dgm:spPr/>
      <dgm:t>
        <a:bodyPr/>
        <a:lstStyle/>
        <a:p>
          <a:endParaRPr lang="ru-RU"/>
        </a:p>
      </dgm:t>
    </dgm:pt>
    <dgm:pt modelId="{4E91E4FA-7A98-4EF3-BDCA-C05C451740C6}" type="pres">
      <dgm:prSet presAssocID="{3A82BD04-963A-4DB3-8F29-C7E3CC9B0042}" presName="parentText" presStyleLbl="node1" presStyleIdx="2" presStyleCnt="3" custScaleX="126173" custLinFactX="-1508" custLinFactNeighborX="-100000" custLinFactNeighborY="296">
        <dgm:presLayoutVars>
          <dgm:chMax val="0"/>
          <dgm:bulletEnabled val="1"/>
        </dgm:presLayoutVars>
      </dgm:prSet>
      <dgm:spPr/>
      <dgm:t>
        <a:bodyPr/>
        <a:lstStyle/>
        <a:p>
          <a:endParaRPr lang="ru-RU"/>
        </a:p>
      </dgm:t>
    </dgm:pt>
    <dgm:pt modelId="{AE122647-E184-4D01-9BFF-D93B1E49A7BE}" type="pres">
      <dgm:prSet presAssocID="{3A82BD04-963A-4DB3-8F29-C7E3CC9B0042}" presName="negativeSpace" presStyleCnt="0"/>
      <dgm:spPr/>
    </dgm:pt>
    <dgm:pt modelId="{7EC4A89A-D74F-4D2D-943A-55545905423D}" type="pres">
      <dgm:prSet presAssocID="{3A82BD04-963A-4DB3-8F29-C7E3CC9B0042}" presName="childText" presStyleLbl="conFgAcc1" presStyleIdx="2" presStyleCnt="3">
        <dgm:presLayoutVars>
          <dgm:bulletEnabled val="1"/>
        </dgm:presLayoutVars>
      </dgm:prSet>
      <dgm:spPr/>
    </dgm:pt>
  </dgm:ptLst>
  <dgm:cxnLst>
    <dgm:cxn modelId="{1D4A1416-5036-4365-9153-D487D07A4F21}" type="presOf" srcId="{3A82BD04-963A-4DB3-8F29-C7E3CC9B0042}" destId="{207F0780-1DA8-40D1-A986-6935F6161057}" srcOrd="0" destOrd="0" presId="urn:microsoft.com/office/officeart/2005/8/layout/list1"/>
    <dgm:cxn modelId="{B6F7D0F5-C9D6-4289-AC11-694824F9529D}" srcId="{EF6D411D-87FD-4E26-8ABD-80102C24044D}" destId="{9A082135-544F-4D6A-B084-B64E95027896}" srcOrd="1" destOrd="0" parTransId="{49531CFB-B8DE-41BA-A9B3-DA072C1A009C}" sibTransId="{8986C979-1970-4835-AF12-5E9EA187A023}"/>
    <dgm:cxn modelId="{4A8E7B17-6544-42A8-8423-07DFF4C43398}" type="presOf" srcId="{9A082135-544F-4D6A-B084-B64E95027896}" destId="{94ABADDD-2A06-4B81-BF57-2A60E16D565A}" srcOrd="1" destOrd="0" presId="urn:microsoft.com/office/officeart/2005/8/layout/list1"/>
    <dgm:cxn modelId="{4CD48329-9483-4A64-8586-6273093AA7BE}" srcId="{EF6D411D-87FD-4E26-8ABD-80102C24044D}" destId="{3A82BD04-963A-4DB3-8F29-C7E3CC9B0042}" srcOrd="2" destOrd="0" parTransId="{64ED8551-AFB8-4A3D-9EFC-88BD44962DC2}" sibTransId="{C3B2ECD7-032A-408D-A974-A1F124F05352}"/>
    <dgm:cxn modelId="{B08C9E6F-2763-4CAE-B548-16C5E6042213}" type="presOf" srcId="{9A082135-544F-4D6A-B084-B64E95027896}" destId="{252057CE-256D-40F7-9138-309B1868378F}" srcOrd="0" destOrd="0" presId="urn:microsoft.com/office/officeart/2005/8/layout/list1"/>
    <dgm:cxn modelId="{7E1617DD-9440-46CA-AADA-1A1EA29EDF36}" srcId="{EF6D411D-87FD-4E26-8ABD-80102C24044D}" destId="{FAE9CF46-FC6A-468F-8736-E93D9D3E666C}" srcOrd="0" destOrd="0" parTransId="{5C1AF7C6-B442-4EE3-BE8A-CE91B13A71FC}" sibTransId="{114F113A-F742-40FE-BE72-D2B8BA546D41}"/>
    <dgm:cxn modelId="{D47A4934-2B18-47E8-9B70-0F1F66CE62E7}" type="presOf" srcId="{EF6D411D-87FD-4E26-8ABD-80102C24044D}" destId="{73B29879-5B24-4D36-B502-184DF1A4102E}" srcOrd="0" destOrd="0" presId="urn:microsoft.com/office/officeart/2005/8/layout/list1"/>
    <dgm:cxn modelId="{EC7F7842-004E-4C3E-8130-027C5AF40929}" type="presOf" srcId="{FAE9CF46-FC6A-468F-8736-E93D9D3E666C}" destId="{B6004B9F-1D12-4914-9CF1-BD78CA342760}" srcOrd="1" destOrd="0" presId="urn:microsoft.com/office/officeart/2005/8/layout/list1"/>
    <dgm:cxn modelId="{AC8E322A-144F-446D-B6CD-9E1B132AA727}" type="presOf" srcId="{FAE9CF46-FC6A-468F-8736-E93D9D3E666C}" destId="{5F8DF811-B80C-473C-A9DB-FC715BD325FA}" srcOrd="0" destOrd="0" presId="urn:microsoft.com/office/officeart/2005/8/layout/list1"/>
    <dgm:cxn modelId="{F47AC7B7-287F-42BC-B0E3-CB8E28486EF4}" type="presOf" srcId="{3A82BD04-963A-4DB3-8F29-C7E3CC9B0042}" destId="{4E91E4FA-7A98-4EF3-BDCA-C05C451740C6}" srcOrd="1" destOrd="0" presId="urn:microsoft.com/office/officeart/2005/8/layout/list1"/>
    <dgm:cxn modelId="{8F8999E7-39C0-4CF4-B651-8385C73C2A20}" type="presParOf" srcId="{73B29879-5B24-4D36-B502-184DF1A4102E}" destId="{543AB391-BBCC-444F-876B-8BBCBBA89C23}" srcOrd="0" destOrd="0" presId="urn:microsoft.com/office/officeart/2005/8/layout/list1"/>
    <dgm:cxn modelId="{2FF4057D-B2DD-4868-B374-26C874266B6A}" type="presParOf" srcId="{543AB391-BBCC-444F-876B-8BBCBBA89C23}" destId="{5F8DF811-B80C-473C-A9DB-FC715BD325FA}" srcOrd="0" destOrd="0" presId="urn:microsoft.com/office/officeart/2005/8/layout/list1"/>
    <dgm:cxn modelId="{D6EE9C62-2949-40D6-BA24-84B235C13CAB}" type="presParOf" srcId="{543AB391-BBCC-444F-876B-8BBCBBA89C23}" destId="{B6004B9F-1D12-4914-9CF1-BD78CA342760}" srcOrd="1" destOrd="0" presId="urn:microsoft.com/office/officeart/2005/8/layout/list1"/>
    <dgm:cxn modelId="{437DC6ED-5A93-4E11-A82A-F40B320044AF}" type="presParOf" srcId="{73B29879-5B24-4D36-B502-184DF1A4102E}" destId="{C0739BE8-FE3D-48C1-BA14-963387E2FF70}" srcOrd="1" destOrd="0" presId="urn:microsoft.com/office/officeart/2005/8/layout/list1"/>
    <dgm:cxn modelId="{1773A27B-D912-4E52-A177-D56F135E147F}" type="presParOf" srcId="{73B29879-5B24-4D36-B502-184DF1A4102E}" destId="{B7DE4B4D-605F-4C11-BA1F-259A5C4A9993}" srcOrd="2" destOrd="0" presId="urn:microsoft.com/office/officeart/2005/8/layout/list1"/>
    <dgm:cxn modelId="{D3327155-B1BE-4B05-B804-FCD1631BC3B1}" type="presParOf" srcId="{73B29879-5B24-4D36-B502-184DF1A4102E}" destId="{5F3216E3-8C4D-4280-ADEF-C666E56546C7}" srcOrd="3" destOrd="0" presId="urn:microsoft.com/office/officeart/2005/8/layout/list1"/>
    <dgm:cxn modelId="{08FAA96E-F1DE-4C92-9ECB-DF69D898177E}" type="presParOf" srcId="{73B29879-5B24-4D36-B502-184DF1A4102E}" destId="{C109D5BB-D9AA-4C0E-80C4-75455C5C930F}" srcOrd="4" destOrd="0" presId="urn:microsoft.com/office/officeart/2005/8/layout/list1"/>
    <dgm:cxn modelId="{EF6A2915-7091-4B98-9A4E-0D7B63D70574}" type="presParOf" srcId="{C109D5BB-D9AA-4C0E-80C4-75455C5C930F}" destId="{252057CE-256D-40F7-9138-309B1868378F}" srcOrd="0" destOrd="0" presId="urn:microsoft.com/office/officeart/2005/8/layout/list1"/>
    <dgm:cxn modelId="{D4950274-FBD4-4415-8ED4-597951D859A8}" type="presParOf" srcId="{C109D5BB-D9AA-4C0E-80C4-75455C5C930F}" destId="{94ABADDD-2A06-4B81-BF57-2A60E16D565A}" srcOrd="1" destOrd="0" presId="urn:microsoft.com/office/officeart/2005/8/layout/list1"/>
    <dgm:cxn modelId="{4BD60F15-EBD6-498F-BB3C-301D36CB1D9F}" type="presParOf" srcId="{73B29879-5B24-4D36-B502-184DF1A4102E}" destId="{17ACDE8B-113C-49AF-9029-9B101CA6BA37}" srcOrd="5" destOrd="0" presId="urn:microsoft.com/office/officeart/2005/8/layout/list1"/>
    <dgm:cxn modelId="{50946FF0-1711-49C3-AFEC-0DA344C56B22}" type="presParOf" srcId="{73B29879-5B24-4D36-B502-184DF1A4102E}" destId="{FC332A08-2765-4E1E-85D1-3C03E21AD920}" srcOrd="6" destOrd="0" presId="urn:microsoft.com/office/officeart/2005/8/layout/list1"/>
    <dgm:cxn modelId="{8819BED8-A727-450F-B33A-40FF7D55293C}" type="presParOf" srcId="{73B29879-5B24-4D36-B502-184DF1A4102E}" destId="{5D12F7BB-B6C0-4086-B0B8-D6C787DA79B0}" srcOrd="7" destOrd="0" presId="urn:microsoft.com/office/officeart/2005/8/layout/list1"/>
    <dgm:cxn modelId="{7A3E2D3A-4E7B-40CF-BF39-3AAD5FD89772}" type="presParOf" srcId="{73B29879-5B24-4D36-B502-184DF1A4102E}" destId="{EC5EB7ED-AF03-4F23-8B10-E78DA4E741BC}" srcOrd="8" destOrd="0" presId="urn:microsoft.com/office/officeart/2005/8/layout/list1"/>
    <dgm:cxn modelId="{ED48EAB7-77D5-432C-9B31-CC6CE0CF5FAC}" type="presParOf" srcId="{EC5EB7ED-AF03-4F23-8B10-E78DA4E741BC}" destId="{207F0780-1DA8-40D1-A986-6935F6161057}" srcOrd="0" destOrd="0" presId="urn:microsoft.com/office/officeart/2005/8/layout/list1"/>
    <dgm:cxn modelId="{E921478F-51D8-4DA4-B1A6-BE855A731F60}" type="presParOf" srcId="{EC5EB7ED-AF03-4F23-8B10-E78DA4E741BC}" destId="{4E91E4FA-7A98-4EF3-BDCA-C05C451740C6}" srcOrd="1" destOrd="0" presId="urn:microsoft.com/office/officeart/2005/8/layout/list1"/>
    <dgm:cxn modelId="{8D5B2CB4-8741-4C53-8300-15E040BAA3B1}" type="presParOf" srcId="{73B29879-5B24-4D36-B502-184DF1A4102E}" destId="{AE122647-E184-4D01-9BFF-D93B1E49A7BE}" srcOrd="9" destOrd="0" presId="urn:microsoft.com/office/officeart/2005/8/layout/list1"/>
    <dgm:cxn modelId="{DFADE231-0DA9-4E82-A1BB-CF633745BBEC}" type="presParOf" srcId="{73B29879-5B24-4D36-B502-184DF1A4102E}" destId="{7EC4A89A-D74F-4D2D-943A-55545905423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731D55-3D53-4624-BB84-F3CFDFC7ABE1}"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ru-RU"/>
        </a:p>
      </dgm:t>
    </dgm:pt>
    <dgm:pt modelId="{5F73F979-0C46-4E58-83C2-708BF9311700}">
      <dgm:prSet phldrT="[Текст]">
        <dgm:style>
          <a:lnRef idx="1">
            <a:schemeClr val="accent1"/>
          </a:lnRef>
          <a:fillRef idx="3">
            <a:schemeClr val="accent1"/>
          </a:fillRef>
          <a:effectRef idx="2">
            <a:schemeClr val="accent1"/>
          </a:effectRef>
          <a:fontRef idx="minor">
            <a:schemeClr val="lt1"/>
          </a:fontRef>
        </dgm:style>
      </dgm:prSet>
      <dgm:spPr/>
      <dgm:t>
        <a:bodyPr/>
        <a:lstStyle/>
        <a:p>
          <a:r>
            <a:rPr lang="ru-RU" b="1" dirty="0" smtClean="0">
              <a:solidFill>
                <a:srgbClr val="002060"/>
              </a:solidFill>
              <a:latin typeface="Times New Roman" pitchFamily="18" charset="0"/>
              <a:cs typeface="Times New Roman" pitchFamily="18" charset="0"/>
            </a:rPr>
            <a:t>1.</a:t>
          </a:r>
          <a:endParaRPr lang="ru-RU" b="1" dirty="0">
            <a:solidFill>
              <a:srgbClr val="002060"/>
            </a:solidFill>
            <a:latin typeface="Times New Roman" pitchFamily="18" charset="0"/>
            <a:cs typeface="Times New Roman" pitchFamily="18" charset="0"/>
          </a:endParaRPr>
        </a:p>
      </dgm:t>
    </dgm:pt>
    <dgm:pt modelId="{129CA534-4E5E-484B-9F53-125510D08C41}" type="parTrans" cxnId="{96C27C31-4588-463E-AFEF-4104CE2F4A79}">
      <dgm:prSet/>
      <dgm:spPr/>
      <dgm:t>
        <a:bodyPr/>
        <a:lstStyle/>
        <a:p>
          <a:endParaRPr lang="ru-RU"/>
        </a:p>
      </dgm:t>
    </dgm:pt>
    <dgm:pt modelId="{5C4BBA9E-A1F0-4C7E-9497-718C0095517C}" type="sibTrans" cxnId="{96C27C31-4588-463E-AFEF-4104CE2F4A79}">
      <dgm:prSet/>
      <dgm:spPr/>
      <dgm:t>
        <a:bodyPr/>
        <a:lstStyle/>
        <a:p>
          <a:endParaRPr lang="ru-RU"/>
        </a:p>
      </dgm:t>
    </dgm:pt>
    <dgm:pt modelId="{DFAE7362-D3DA-418E-ACCE-274D692E30F4}">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ru-RU" dirty="0" smtClean="0">
              <a:latin typeface="Times New Roman" pitchFamily="18" charset="0"/>
              <a:cs typeface="Times New Roman" pitchFamily="18" charset="0"/>
            </a:rPr>
            <a:t>Соблюдение гигиенических условий организации пространства группы, размещения оборудования и материала</a:t>
          </a:r>
          <a:endParaRPr lang="ru-RU" dirty="0">
            <a:latin typeface="Times New Roman" pitchFamily="18" charset="0"/>
            <a:cs typeface="Times New Roman" pitchFamily="18" charset="0"/>
          </a:endParaRPr>
        </a:p>
      </dgm:t>
    </dgm:pt>
    <dgm:pt modelId="{00E4719C-C2E2-45A8-B902-E197EEAF9C73}" type="parTrans" cxnId="{373D989F-39C0-4B07-A6EA-A11B6AA640AF}">
      <dgm:prSet/>
      <dgm:spPr/>
      <dgm:t>
        <a:bodyPr/>
        <a:lstStyle/>
        <a:p>
          <a:endParaRPr lang="ru-RU"/>
        </a:p>
      </dgm:t>
    </dgm:pt>
    <dgm:pt modelId="{4A52FF6C-B325-4461-9FE6-4D409568765E}" type="sibTrans" cxnId="{373D989F-39C0-4B07-A6EA-A11B6AA640AF}">
      <dgm:prSet/>
      <dgm:spPr/>
      <dgm:t>
        <a:bodyPr/>
        <a:lstStyle/>
        <a:p>
          <a:endParaRPr lang="ru-RU"/>
        </a:p>
      </dgm:t>
    </dgm:pt>
    <dgm:pt modelId="{00965A32-ABDD-4333-A558-A35974B815FB}">
      <dgm:prSet phldrT="[Текст]">
        <dgm:style>
          <a:lnRef idx="1">
            <a:schemeClr val="accent1"/>
          </a:lnRef>
          <a:fillRef idx="3">
            <a:schemeClr val="accent1"/>
          </a:fillRef>
          <a:effectRef idx="2">
            <a:schemeClr val="accent1"/>
          </a:effectRef>
          <a:fontRef idx="minor">
            <a:schemeClr val="lt1"/>
          </a:fontRef>
        </dgm:style>
      </dgm:prSet>
      <dgm:spPr/>
      <dgm:t>
        <a:bodyPr/>
        <a:lstStyle/>
        <a:p>
          <a:r>
            <a:rPr lang="ru-RU" b="1" dirty="0" smtClean="0">
              <a:solidFill>
                <a:srgbClr val="002060"/>
              </a:solidFill>
              <a:latin typeface="Times New Roman" pitchFamily="18" charset="0"/>
              <a:cs typeface="Times New Roman" pitchFamily="18" charset="0"/>
            </a:rPr>
            <a:t>4. </a:t>
          </a:r>
          <a:endParaRPr lang="ru-RU" b="1" dirty="0">
            <a:solidFill>
              <a:srgbClr val="002060"/>
            </a:solidFill>
            <a:latin typeface="Times New Roman" pitchFamily="18" charset="0"/>
            <a:cs typeface="Times New Roman" pitchFamily="18" charset="0"/>
          </a:endParaRPr>
        </a:p>
      </dgm:t>
    </dgm:pt>
    <dgm:pt modelId="{32648176-99AE-4F52-88B2-4CB5EC55AEF3}" type="parTrans" cxnId="{F91FF3C2-C7BC-4BAB-9020-7200D51CC5C8}">
      <dgm:prSet/>
      <dgm:spPr/>
      <dgm:t>
        <a:bodyPr/>
        <a:lstStyle/>
        <a:p>
          <a:endParaRPr lang="ru-RU"/>
        </a:p>
      </dgm:t>
    </dgm:pt>
    <dgm:pt modelId="{B53E4C24-1050-4614-AA6E-D60C010F825B}" type="sibTrans" cxnId="{F91FF3C2-C7BC-4BAB-9020-7200D51CC5C8}">
      <dgm:prSet/>
      <dgm:spPr/>
      <dgm:t>
        <a:bodyPr/>
        <a:lstStyle/>
        <a:p>
          <a:endParaRPr lang="ru-RU"/>
        </a:p>
      </dgm:t>
    </dgm:pt>
    <dgm:pt modelId="{1F00B5A4-E77E-4DDD-BE17-D73B91427D6A}">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ru-RU" dirty="0" smtClean="0">
              <a:latin typeface="Times New Roman" pitchFamily="18" charset="0"/>
              <a:cs typeface="Times New Roman" pitchFamily="18" charset="0"/>
            </a:rPr>
            <a:t>Взаимодействие педагога и ребенка как равноправных партнеров</a:t>
          </a:r>
          <a:endParaRPr lang="ru-RU" dirty="0">
            <a:latin typeface="Times New Roman" pitchFamily="18" charset="0"/>
            <a:cs typeface="Times New Roman" pitchFamily="18" charset="0"/>
          </a:endParaRPr>
        </a:p>
      </dgm:t>
    </dgm:pt>
    <dgm:pt modelId="{EC43E7A5-FEC7-4E22-B86F-7BB41BFE6506}" type="parTrans" cxnId="{4ECAEA13-7FD4-4F9D-B637-4D1AFD32E84F}">
      <dgm:prSet/>
      <dgm:spPr/>
      <dgm:t>
        <a:bodyPr/>
        <a:lstStyle/>
        <a:p>
          <a:endParaRPr lang="ru-RU"/>
        </a:p>
      </dgm:t>
    </dgm:pt>
    <dgm:pt modelId="{393AE7C3-C3ED-4FD3-8F4D-E2E2A19FDA01}" type="sibTrans" cxnId="{4ECAEA13-7FD4-4F9D-B637-4D1AFD32E84F}">
      <dgm:prSet/>
      <dgm:spPr/>
      <dgm:t>
        <a:bodyPr/>
        <a:lstStyle/>
        <a:p>
          <a:endParaRPr lang="ru-RU"/>
        </a:p>
      </dgm:t>
    </dgm:pt>
    <dgm:pt modelId="{0E3FC9F1-EF8F-4071-9749-F56B41C79C69}">
      <dgm:prSet phldrT="[Текст]">
        <dgm:style>
          <a:lnRef idx="1">
            <a:schemeClr val="accent1"/>
          </a:lnRef>
          <a:fillRef idx="3">
            <a:schemeClr val="accent1"/>
          </a:fillRef>
          <a:effectRef idx="2">
            <a:schemeClr val="accent1"/>
          </a:effectRef>
          <a:fontRef idx="minor">
            <a:schemeClr val="lt1"/>
          </a:fontRef>
        </dgm:style>
      </dgm:prSet>
      <dgm:spPr/>
      <dgm:t>
        <a:bodyPr/>
        <a:lstStyle/>
        <a:p>
          <a:r>
            <a:rPr lang="ru-RU" b="1" dirty="0" smtClean="0">
              <a:solidFill>
                <a:srgbClr val="002060"/>
              </a:solidFill>
              <a:latin typeface="Times New Roman" pitchFamily="18" charset="0"/>
              <a:cs typeface="Times New Roman" pitchFamily="18" charset="0"/>
            </a:rPr>
            <a:t>5. </a:t>
          </a:r>
          <a:endParaRPr lang="ru-RU" b="1" dirty="0">
            <a:solidFill>
              <a:srgbClr val="002060"/>
            </a:solidFill>
            <a:latin typeface="Times New Roman" pitchFamily="18" charset="0"/>
            <a:cs typeface="Times New Roman" pitchFamily="18" charset="0"/>
          </a:endParaRPr>
        </a:p>
      </dgm:t>
    </dgm:pt>
    <dgm:pt modelId="{57B696BA-0145-429F-9F24-76EC1E6747A5}" type="parTrans" cxnId="{754758B3-A0B6-4C1D-B4F0-6747D4F04638}">
      <dgm:prSet/>
      <dgm:spPr/>
      <dgm:t>
        <a:bodyPr/>
        <a:lstStyle/>
        <a:p>
          <a:endParaRPr lang="ru-RU"/>
        </a:p>
      </dgm:t>
    </dgm:pt>
    <dgm:pt modelId="{5A7B9810-C586-45B7-B7BC-D95F06C9DD7D}" type="sibTrans" cxnId="{754758B3-A0B6-4C1D-B4F0-6747D4F04638}">
      <dgm:prSet/>
      <dgm:spPr/>
      <dgm:t>
        <a:bodyPr/>
        <a:lstStyle/>
        <a:p>
          <a:endParaRPr lang="ru-RU"/>
        </a:p>
      </dgm:t>
    </dgm:pt>
    <dgm:pt modelId="{4C6866A9-9E25-4980-873B-E65C5BFCD257}">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ru-RU" dirty="0" smtClean="0">
              <a:latin typeface="Times New Roman" pitchFamily="18" charset="0"/>
              <a:cs typeface="Times New Roman" pitchFamily="18" charset="0"/>
            </a:rPr>
            <a:t>Организация пространства НОД</a:t>
          </a:r>
          <a:endParaRPr lang="ru-RU" dirty="0">
            <a:latin typeface="Times New Roman" pitchFamily="18" charset="0"/>
            <a:cs typeface="Times New Roman" pitchFamily="18" charset="0"/>
          </a:endParaRPr>
        </a:p>
      </dgm:t>
    </dgm:pt>
    <dgm:pt modelId="{7E166A92-8A25-473E-A179-7A60028043C1}" type="parTrans" cxnId="{4829DAD3-2923-4C34-8BC2-ED2001B78732}">
      <dgm:prSet/>
      <dgm:spPr/>
      <dgm:t>
        <a:bodyPr/>
        <a:lstStyle/>
        <a:p>
          <a:endParaRPr lang="ru-RU"/>
        </a:p>
      </dgm:t>
    </dgm:pt>
    <dgm:pt modelId="{4A114D00-7301-414A-B025-C602E403E0A9}" type="sibTrans" cxnId="{4829DAD3-2923-4C34-8BC2-ED2001B78732}">
      <dgm:prSet/>
      <dgm:spPr/>
      <dgm:t>
        <a:bodyPr/>
        <a:lstStyle/>
        <a:p>
          <a:endParaRPr lang="ru-RU"/>
        </a:p>
      </dgm:t>
    </dgm:pt>
    <dgm:pt modelId="{90E66079-73DE-402F-816C-67BBBACA2E23}">
      <dgm:prSet>
        <dgm:style>
          <a:lnRef idx="1">
            <a:schemeClr val="accent1"/>
          </a:lnRef>
          <a:fillRef idx="3">
            <a:schemeClr val="accent1"/>
          </a:fillRef>
          <a:effectRef idx="2">
            <a:schemeClr val="accent1"/>
          </a:effectRef>
          <a:fontRef idx="minor">
            <a:schemeClr val="lt1"/>
          </a:fontRef>
        </dgm:style>
      </dgm:prSet>
      <dgm:spPr/>
      <dgm:t>
        <a:bodyPr/>
        <a:lstStyle/>
        <a:p>
          <a:r>
            <a:rPr lang="ru-RU" b="1" dirty="0" smtClean="0">
              <a:solidFill>
                <a:srgbClr val="002060"/>
              </a:solidFill>
              <a:latin typeface="Times New Roman" pitchFamily="18" charset="0"/>
              <a:cs typeface="Times New Roman" pitchFamily="18" charset="0"/>
            </a:rPr>
            <a:t>3</a:t>
          </a:r>
          <a:r>
            <a:rPr lang="ru-RU" dirty="0" smtClean="0">
              <a:solidFill>
                <a:srgbClr val="002060"/>
              </a:solidFill>
            </a:rPr>
            <a:t>.</a:t>
          </a:r>
          <a:endParaRPr lang="ru-RU" dirty="0">
            <a:solidFill>
              <a:srgbClr val="002060"/>
            </a:solidFill>
          </a:endParaRPr>
        </a:p>
      </dgm:t>
    </dgm:pt>
    <dgm:pt modelId="{CDEA0C95-AE75-447C-9795-F6B95956DF2C}" type="parTrans" cxnId="{95700F83-5A50-41C4-94E8-4BD9FADE7D93}">
      <dgm:prSet/>
      <dgm:spPr/>
      <dgm:t>
        <a:bodyPr/>
        <a:lstStyle/>
        <a:p>
          <a:endParaRPr lang="ru-RU"/>
        </a:p>
      </dgm:t>
    </dgm:pt>
    <dgm:pt modelId="{8548404B-3067-45AD-A7D9-27618607F376}" type="sibTrans" cxnId="{95700F83-5A50-41C4-94E8-4BD9FADE7D93}">
      <dgm:prSet/>
      <dgm:spPr/>
      <dgm:t>
        <a:bodyPr/>
        <a:lstStyle/>
        <a:p>
          <a:endParaRPr lang="ru-RU"/>
        </a:p>
      </dgm:t>
    </dgm:pt>
    <dgm:pt modelId="{71A51260-BA89-4BD6-9FA1-D896A74A7BDE}">
      <dgm:prSet>
        <dgm:style>
          <a:lnRef idx="1">
            <a:schemeClr val="accent1"/>
          </a:lnRef>
          <a:fillRef idx="3">
            <a:schemeClr val="accent1"/>
          </a:fillRef>
          <a:effectRef idx="2">
            <a:schemeClr val="accent1"/>
          </a:effectRef>
          <a:fontRef idx="minor">
            <a:schemeClr val="lt1"/>
          </a:fontRef>
        </dgm:style>
      </dgm:prSet>
      <dgm:spPr/>
      <dgm:t>
        <a:bodyPr/>
        <a:lstStyle/>
        <a:p>
          <a:r>
            <a:rPr lang="ru-RU" b="1" dirty="0" smtClean="0">
              <a:solidFill>
                <a:srgbClr val="002060"/>
              </a:solidFill>
              <a:latin typeface="Times New Roman" pitchFamily="18" charset="0"/>
              <a:cs typeface="Times New Roman" pitchFamily="18" charset="0"/>
            </a:rPr>
            <a:t>2.</a:t>
          </a:r>
          <a:endParaRPr lang="ru-RU" b="1" dirty="0">
            <a:solidFill>
              <a:srgbClr val="002060"/>
            </a:solidFill>
            <a:latin typeface="Times New Roman" pitchFamily="18" charset="0"/>
            <a:cs typeface="Times New Roman" pitchFamily="18" charset="0"/>
          </a:endParaRPr>
        </a:p>
      </dgm:t>
    </dgm:pt>
    <dgm:pt modelId="{541CB207-9AE5-4276-BC8D-1A1EB2270022}" type="parTrans" cxnId="{425904CC-49B1-4558-9257-FD27C4FC4F2D}">
      <dgm:prSet/>
      <dgm:spPr/>
      <dgm:t>
        <a:bodyPr/>
        <a:lstStyle/>
        <a:p>
          <a:endParaRPr lang="ru-RU"/>
        </a:p>
      </dgm:t>
    </dgm:pt>
    <dgm:pt modelId="{3586042B-0811-4119-9A1C-F727CB5BB0E8}" type="sibTrans" cxnId="{425904CC-49B1-4558-9257-FD27C4FC4F2D}">
      <dgm:prSet/>
      <dgm:spPr/>
      <dgm:t>
        <a:bodyPr/>
        <a:lstStyle/>
        <a:p>
          <a:endParaRPr lang="ru-RU"/>
        </a:p>
      </dgm:t>
    </dgm:pt>
    <dgm:pt modelId="{B802A677-8592-4B76-8111-B8D871D3C9B2}">
      <dgm:prSet>
        <dgm:style>
          <a:lnRef idx="1">
            <a:schemeClr val="accent2"/>
          </a:lnRef>
          <a:fillRef idx="2">
            <a:schemeClr val="accent2"/>
          </a:fillRef>
          <a:effectRef idx="1">
            <a:schemeClr val="accent2"/>
          </a:effectRef>
          <a:fontRef idx="minor">
            <a:schemeClr val="dk1"/>
          </a:fontRef>
        </dgm:style>
      </dgm:prSet>
      <dgm:spPr/>
      <dgm:t>
        <a:bodyPr/>
        <a:lstStyle/>
        <a:p>
          <a:r>
            <a:rPr lang="ru-RU" dirty="0" smtClean="0"/>
            <a:t> </a:t>
          </a:r>
          <a:r>
            <a:rPr lang="ru-RU" dirty="0" smtClean="0">
              <a:latin typeface="Times New Roman" pitchFamily="18" charset="0"/>
              <a:cs typeface="Times New Roman" pitchFamily="18" charset="0"/>
            </a:rPr>
            <a:t>Раскрытие индивидуального опыта ребенка</a:t>
          </a:r>
          <a:endParaRPr lang="ru-RU" dirty="0">
            <a:latin typeface="Times New Roman" pitchFamily="18" charset="0"/>
            <a:cs typeface="Times New Roman" pitchFamily="18" charset="0"/>
          </a:endParaRPr>
        </a:p>
      </dgm:t>
    </dgm:pt>
    <dgm:pt modelId="{39621B2B-E340-4002-A9AB-295B382E15B9}" type="parTrans" cxnId="{51C7A287-C75A-419B-9F01-D3FEE211251B}">
      <dgm:prSet/>
      <dgm:spPr/>
      <dgm:t>
        <a:bodyPr/>
        <a:lstStyle/>
        <a:p>
          <a:endParaRPr lang="ru-RU"/>
        </a:p>
      </dgm:t>
    </dgm:pt>
    <dgm:pt modelId="{F5101287-36D4-4679-97F7-4DAD9FAB9C5C}" type="sibTrans" cxnId="{51C7A287-C75A-419B-9F01-D3FEE211251B}">
      <dgm:prSet/>
      <dgm:spPr/>
      <dgm:t>
        <a:bodyPr/>
        <a:lstStyle/>
        <a:p>
          <a:endParaRPr lang="ru-RU"/>
        </a:p>
      </dgm:t>
    </dgm:pt>
    <dgm:pt modelId="{193666A3-C228-429D-B2C6-D5705C2EFD0F}">
      <dgm:prSet>
        <dgm:style>
          <a:lnRef idx="1">
            <a:schemeClr val="accent2"/>
          </a:lnRef>
          <a:fillRef idx="2">
            <a:schemeClr val="accent2"/>
          </a:fillRef>
          <a:effectRef idx="1">
            <a:schemeClr val="accent2"/>
          </a:effectRef>
          <a:fontRef idx="minor">
            <a:schemeClr val="dk1"/>
          </a:fontRef>
        </dgm:style>
      </dgm:prSet>
      <dgm:spPr/>
      <dgm:t>
        <a:bodyPr/>
        <a:lstStyle/>
        <a:p>
          <a:r>
            <a:rPr lang="ru-RU" dirty="0" smtClean="0">
              <a:latin typeface="Times New Roman" pitchFamily="18" charset="0"/>
              <a:cs typeface="Times New Roman" pitchFamily="18" charset="0"/>
            </a:rPr>
            <a:t>Мотивация и эмоциональность</a:t>
          </a:r>
          <a:endParaRPr lang="ru-RU" dirty="0">
            <a:latin typeface="Times New Roman" pitchFamily="18" charset="0"/>
            <a:cs typeface="Times New Roman" pitchFamily="18" charset="0"/>
          </a:endParaRPr>
        </a:p>
      </dgm:t>
    </dgm:pt>
    <dgm:pt modelId="{F9F8B0F4-BC44-4534-9597-E5F80C918619}" type="parTrans" cxnId="{22B8A8BD-3AAD-49A0-B751-40CDD025A2D7}">
      <dgm:prSet/>
      <dgm:spPr/>
      <dgm:t>
        <a:bodyPr/>
        <a:lstStyle/>
        <a:p>
          <a:endParaRPr lang="ru-RU"/>
        </a:p>
      </dgm:t>
    </dgm:pt>
    <dgm:pt modelId="{3028504A-6F68-4CBC-98D8-B73236B1ECFE}" type="sibTrans" cxnId="{22B8A8BD-3AAD-49A0-B751-40CDD025A2D7}">
      <dgm:prSet/>
      <dgm:spPr/>
      <dgm:t>
        <a:bodyPr/>
        <a:lstStyle/>
        <a:p>
          <a:endParaRPr lang="ru-RU"/>
        </a:p>
      </dgm:t>
    </dgm:pt>
    <dgm:pt modelId="{A1DB4CAB-49A6-4A13-9CF6-944E412B7B8F}" type="pres">
      <dgm:prSet presAssocID="{E5731D55-3D53-4624-BB84-F3CFDFC7ABE1}" presName="linearFlow" presStyleCnt="0">
        <dgm:presLayoutVars>
          <dgm:dir/>
          <dgm:animLvl val="lvl"/>
          <dgm:resizeHandles val="exact"/>
        </dgm:presLayoutVars>
      </dgm:prSet>
      <dgm:spPr/>
      <dgm:t>
        <a:bodyPr/>
        <a:lstStyle/>
        <a:p>
          <a:endParaRPr lang="ru-RU"/>
        </a:p>
      </dgm:t>
    </dgm:pt>
    <dgm:pt modelId="{D4D053C7-AAB0-40BA-982B-B2A84680C8C1}" type="pres">
      <dgm:prSet presAssocID="{5F73F979-0C46-4E58-83C2-708BF9311700}" presName="composite" presStyleCnt="0"/>
      <dgm:spPr/>
    </dgm:pt>
    <dgm:pt modelId="{36B65125-3F7B-410A-91CE-22678DEE98E3}" type="pres">
      <dgm:prSet presAssocID="{5F73F979-0C46-4E58-83C2-708BF9311700}" presName="parentText" presStyleLbl="alignNode1" presStyleIdx="0" presStyleCnt="5" custScaleY="98992">
        <dgm:presLayoutVars>
          <dgm:chMax val="1"/>
          <dgm:bulletEnabled val="1"/>
        </dgm:presLayoutVars>
      </dgm:prSet>
      <dgm:spPr/>
      <dgm:t>
        <a:bodyPr/>
        <a:lstStyle/>
        <a:p>
          <a:endParaRPr lang="ru-RU"/>
        </a:p>
      </dgm:t>
    </dgm:pt>
    <dgm:pt modelId="{6AC41258-7696-46C4-957E-CF0815476C2D}" type="pres">
      <dgm:prSet presAssocID="{5F73F979-0C46-4E58-83C2-708BF9311700}" presName="descendantText" presStyleLbl="alignAcc1" presStyleIdx="0" presStyleCnt="5">
        <dgm:presLayoutVars>
          <dgm:bulletEnabled val="1"/>
        </dgm:presLayoutVars>
      </dgm:prSet>
      <dgm:spPr/>
      <dgm:t>
        <a:bodyPr/>
        <a:lstStyle/>
        <a:p>
          <a:endParaRPr lang="ru-RU"/>
        </a:p>
      </dgm:t>
    </dgm:pt>
    <dgm:pt modelId="{29CAFC34-8B6E-43A9-86F4-00D8E160043A}" type="pres">
      <dgm:prSet presAssocID="{5C4BBA9E-A1F0-4C7E-9497-718C0095517C}" presName="sp" presStyleCnt="0"/>
      <dgm:spPr/>
    </dgm:pt>
    <dgm:pt modelId="{15B267A2-C52C-4E48-B33A-65EE6D441443}" type="pres">
      <dgm:prSet presAssocID="{71A51260-BA89-4BD6-9FA1-D896A74A7BDE}" presName="composite" presStyleCnt="0"/>
      <dgm:spPr/>
    </dgm:pt>
    <dgm:pt modelId="{A8C1B795-0D98-493D-86E8-5A3774B2C738}" type="pres">
      <dgm:prSet presAssocID="{71A51260-BA89-4BD6-9FA1-D896A74A7BDE}" presName="parentText" presStyleLbl="alignNode1" presStyleIdx="1" presStyleCnt="5">
        <dgm:presLayoutVars>
          <dgm:chMax val="1"/>
          <dgm:bulletEnabled val="1"/>
        </dgm:presLayoutVars>
      </dgm:prSet>
      <dgm:spPr/>
      <dgm:t>
        <a:bodyPr/>
        <a:lstStyle/>
        <a:p>
          <a:endParaRPr lang="ru-RU"/>
        </a:p>
      </dgm:t>
    </dgm:pt>
    <dgm:pt modelId="{6D1993B8-8FAA-4273-AC29-BDFE6AC0297B}" type="pres">
      <dgm:prSet presAssocID="{71A51260-BA89-4BD6-9FA1-D896A74A7BDE}" presName="descendantText" presStyleLbl="alignAcc1" presStyleIdx="1" presStyleCnt="5">
        <dgm:presLayoutVars>
          <dgm:bulletEnabled val="1"/>
        </dgm:presLayoutVars>
      </dgm:prSet>
      <dgm:spPr/>
      <dgm:t>
        <a:bodyPr/>
        <a:lstStyle/>
        <a:p>
          <a:endParaRPr lang="ru-RU"/>
        </a:p>
      </dgm:t>
    </dgm:pt>
    <dgm:pt modelId="{0B785C68-5570-4342-962F-6D70C42814FF}" type="pres">
      <dgm:prSet presAssocID="{3586042B-0811-4119-9A1C-F727CB5BB0E8}" presName="sp" presStyleCnt="0"/>
      <dgm:spPr/>
    </dgm:pt>
    <dgm:pt modelId="{8091A176-CFEC-4467-B57C-43B659E3E96F}" type="pres">
      <dgm:prSet presAssocID="{90E66079-73DE-402F-816C-67BBBACA2E23}" presName="composite" presStyleCnt="0"/>
      <dgm:spPr/>
    </dgm:pt>
    <dgm:pt modelId="{1B0BE136-063D-4991-9B7F-C0F713DC173B}" type="pres">
      <dgm:prSet presAssocID="{90E66079-73DE-402F-816C-67BBBACA2E23}" presName="parentText" presStyleLbl="alignNode1" presStyleIdx="2" presStyleCnt="5">
        <dgm:presLayoutVars>
          <dgm:chMax val="1"/>
          <dgm:bulletEnabled val="1"/>
        </dgm:presLayoutVars>
      </dgm:prSet>
      <dgm:spPr/>
      <dgm:t>
        <a:bodyPr/>
        <a:lstStyle/>
        <a:p>
          <a:endParaRPr lang="ru-RU"/>
        </a:p>
      </dgm:t>
    </dgm:pt>
    <dgm:pt modelId="{F4C760ED-B4CC-4C2D-86BA-786F0421685B}" type="pres">
      <dgm:prSet presAssocID="{90E66079-73DE-402F-816C-67BBBACA2E23}" presName="descendantText" presStyleLbl="alignAcc1" presStyleIdx="2" presStyleCnt="5">
        <dgm:presLayoutVars>
          <dgm:bulletEnabled val="1"/>
        </dgm:presLayoutVars>
      </dgm:prSet>
      <dgm:spPr/>
      <dgm:t>
        <a:bodyPr/>
        <a:lstStyle/>
        <a:p>
          <a:endParaRPr lang="ru-RU"/>
        </a:p>
      </dgm:t>
    </dgm:pt>
    <dgm:pt modelId="{7D9D3CB2-187A-4990-A5DB-3789EDAA70B0}" type="pres">
      <dgm:prSet presAssocID="{8548404B-3067-45AD-A7D9-27618607F376}" presName="sp" presStyleCnt="0"/>
      <dgm:spPr/>
    </dgm:pt>
    <dgm:pt modelId="{4D1E9211-8B99-44C9-A7EA-E8F4EADA2530}" type="pres">
      <dgm:prSet presAssocID="{00965A32-ABDD-4333-A558-A35974B815FB}" presName="composite" presStyleCnt="0"/>
      <dgm:spPr/>
    </dgm:pt>
    <dgm:pt modelId="{BA61386D-702B-4D75-9BE0-198E31F7AE8E}" type="pres">
      <dgm:prSet presAssocID="{00965A32-ABDD-4333-A558-A35974B815FB}" presName="parentText" presStyleLbl="alignNode1" presStyleIdx="3" presStyleCnt="5">
        <dgm:presLayoutVars>
          <dgm:chMax val="1"/>
          <dgm:bulletEnabled val="1"/>
        </dgm:presLayoutVars>
      </dgm:prSet>
      <dgm:spPr/>
      <dgm:t>
        <a:bodyPr/>
        <a:lstStyle/>
        <a:p>
          <a:endParaRPr lang="ru-RU"/>
        </a:p>
      </dgm:t>
    </dgm:pt>
    <dgm:pt modelId="{32A77411-2A64-4E7A-884C-D5A1AB0DCC58}" type="pres">
      <dgm:prSet presAssocID="{00965A32-ABDD-4333-A558-A35974B815FB}" presName="descendantText" presStyleLbl="alignAcc1" presStyleIdx="3" presStyleCnt="5">
        <dgm:presLayoutVars>
          <dgm:bulletEnabled val="1"/>
        </dgm:presLayoutVars>
      </dgm:prSet>
      <dgm:spPr/>
      <dgm:t>
        <a:bodyPr/>
        <a:lstStyle/>
        <a:p>
          <a:endParaRPr lang="ru-RU"/>
        </a:p>
      </dgm:t>
    </dgm:pt>
    <dgm:pt modelId="{F70265EA-D959-4DB3-9B97-C3C8540152B1}" type="pres">
      <dgm:prSet presAssocID="{B53E4C24-1050-4614-AA6E-D60C010F825B}" presName="sp" presStyleCnt="0"/>
      <dgm:spPr/>
    </dgm:pt>
    <dgm:pt modelId="{896EEE1E-782D-4EB2-8133-7F5412FAF6AB}" type="pres">
      <dgm:prSet presAssocID="{0E3FC9F1-EF8F-4071-9749-F56B41C79C69}" presName="composite" presStyleCnt="0"/>
      <dgm:spPr/>
    </dgm:pt>
    <dgm:pt modelId="{E049D404-B1BB-41CA-B618-8E84E3911BD5}" type="pres">
      <dgm:prSet presAssocID="{0E3FC9F1-EF8F-4071-9749-F56B41C79C69}" presName="parentText" presStyleLbl="alignNode1" presStyleIdx="4" presStyleCnt="5">
        <dgm:presLayoutVars>
          <dgm:chMax val="1"/>
          <dgm:bulletEnabled val="1"/>
        </dgm:presLayoutVars>
      </dgm:prSet>
      <dgm:spPr/>
      <dgm:t>
        <a:bodyPr/>
        <a:lstStyle/>
        <a:p>
          <a:endParaRPr lang="ru-RU"/>
        </a:p>
      </dgm:t>
    </dgm:pt>
    <dgm:pt modelId="{3EAFD5E4-5DAA-4E4A-B663-8D6D0955307B}" type="pres">
      <dgm:prSet presAssocID="{0E3FC9F1-EF8F-4071-9749-F56B41C79C69}" presName="descendantText" presStyleLbl="alignAcc1" presStyleIdx="4" presStyleCnt="5">
        <dgm:presLayoutVars>
          <dgm:bulletEnabled val="1"/>
        </dgm:presLayoutVars>
      </dgm:prSet>
      <dgm:spPr/>
      <dgm:t>
        <a:bodyPr/>
        <a:lstStyle/>
        <a:p>
          <a:endParaRPr lang="ru-RU"/>
        </a:p>
      </dgm:t>
    </dgm:pt>
  </dgm:ptLst>
  <dgm:cxnLst>
    <dgm:cxn modelId="{1D470833-9DF7-4E0D-944F-8041B45591E1}" type="presOf" srcId="{E5731D55-3D53-4624-BB84-F3CFDFC7ABE1}" destId="{A1DB4CAB-49A6-4A13-9CF6-944E412B7B8F}" srcOrd="0" destOrd="0" presId="urn:microsoft.com/office/officeart/2005/8/layout/chevron2"/>
    <dgm:cxn modelId="{95700F83-5A50-41C4-94E8-4BD9FADE7D93}" srcId="{E5731D55-3D53-4624-BB84-F3CFDFC7ABE1}" destId="{90E66079-73DE-402F-816C-67BBBACA2E23}" srcOrd="2" destOrd="0" parTransId="{CDEA0C95-AE75-447C-9795-F6B95956DF2C}" sibTransId="{8548404B-3067-45AD-A7D9-27618607F376}"/>
    <dgm:cxn modelId="{51C7A287-C75A-419B-9F01-D3FEE211251B}" srcId="{71A51260-BA89-4BD6-9FA1-D896A74A7BDE}" destId="{B802A677-8592-4B76-8111-B8D871D3C9B2}" srcOrd="0" destOrd="0" parTransId="{39621B2B-E340-4002-A9AB-295B382E15B9}" sibTransId="{F5101287-36D4-4679-97F7-4DAD9FAB9C5C}"/>
    <dgm:cxn modelId="{29C47FE7-276E-41EA-A60D-9F7A780C8ABE}" type="presOf" srcId="{193666A3-C228-429D-B2C6-D5705C2EFD0F}" destId="{F4C760ED-B4CC-4C2D-86BA-786F0421685B}" srcOrd="0" destOrd="0" presId="urn:microsoft.com/office/officeart/2005/8/layout/chevron2"/>
    <dgm:cxn modelId="{373D989F-39C0-4B07-A6EA-A11B6AA640AF}" srcId="{5F73F979-0C46-4E58-83C2-708BF9311700}" destId="{DFAE7362-D3DA-418E-ACCE-274D692E30F4}" srcOrd="0" destOrd="0" parTransId="{00E4719C-C2E2-45A8-B902-E197EEAF9C73}" sibTransId="{4A52FF6C-B325-4461-9FE6-4D409568765E}"/>
    <dgm:cxn modelId="{EA1621DC-BD12-47F1-999C-A1709DE18659}" type="presOf" srcId="{5F73F979-0C46-4E58-83C2-708BF9311700}" destId="{36B65125-3F7B-410A-91CE-22678DEE98E3}" srcOrd="0" destOrd="0" presId="urn:microsoft.com/office/officeart/2005/8/layout/chevron2"/>
    <dgm:cxn modelId="{D0234017-BD18-46CA-95FE-9076FE73E2FA}" type="presOf" srcId="{B802A677-8592-4B76-8111-B8D871D3C9B2}" destId="{6D1993B8-8FAA-4273-AC29-BDFE6AC0297B}" srcOrd="0" destOrd="0" presId="urn:microsoft.com/office/officeart/2005/8/layout/chevron2"/>
    <dgm:cxn modelId="{A19070A8-9588-4FD7-8BF9-AFA2D95F9787}" type="presOf" srcId="{90E66079-73DE-402F-816C-67BBBACA2E23}" destId="{1B0BE136-063D-4991-9B7F-C0F713DC173B}" srcOrd="0" destOrd="0" presId="urn:microsoft.com/office/officeart/2005/8/layout/chevron2"/>
    <dgm:cxn modelId="{2161DEC6-1F6D-484A-8596-E307FC8889DE}" type="presOf" srcId="{1F00B5A4-E77E-4DDD-BE17-D73B91427D6A}" destId="{32A77411-2A64-4E7A-884C-D5A1AB0DCC58}" srcOrd="0" destOrd="0" presId="urn:microsoft.com/office/officeart/2005/8/layout/chevron2"/>
    <dgm:cxn modelId="{4829DAD3-2923-4C34-8BC2-ED2001B78732}" srcId="{0E3FC9F1-EF8F-4071-9749-F56B41C79C69}" destId="{4C6866A9-9E25-4980-873B-E65C5BFCD257}" srcOrd="0" destOrd="0" parTransId="{7E166A92-8A25-473E-A179-7A60028043C1}" sibTransId="{4A114D00-7301-414A-B025-C602E403E0A9}"/>
    <dgm:cxn modelId="{2E5C9BEB-32D0-4314-8027-B849306C374B}" type="presOf" srcId="{4C6866A9-9E25-4980-873B-E65C5BFCD257}" destId="{3EAFD5E4-5DAA-4E4A-B663-8D6D0955307B}" srcOrd="0" destOrd="0" presId="urn:microsoft.com/office/officeart/2005/8/layout/chevron2"/>
    <dgm:cxn modelId="{22B8A8BD-3AAD-49A0-B751-40CDD025A2D7}" srcId="{90E66079-73DE-402F-816C-67BBBACA2E23}" destId="{193666A3-C228-429D-B2C6-D5705C2EFD0F}" srcOrd="0" destOrd="0" parTransId="{F9F8B0F4-BC44-4534-9597-E5F80C918619}" sibTransId="{3028504A-6F68-4CBC-98D8-B73236B1ECFE}"/>
    <dgm:cxn modelId="{6DA85759-C906-4892-805A-79851DF1867D}" type="presOf" srcId="{0E3FC9F1-EF8F-4071-9749-F56B41C79C69}" destId="{E049D404-B1BB-41CA-B618-8E84E3911BD5}" srcOrd="0" destOrd="0" presId="urn:microsoft.com/office/officeart/2005/8/layout/chevron2"/>
    <dgm:cxn modelId="{D93F753A-0BB2-4C44-92A2-417A4B55A4DD}" type="presOf" srcId="{71A51260-BA89-4BD6-9FA1-D896A74A7BDE}" destId="{A8C1B795-0D98-493D-86E8-5A3774B2C738}" srcOrd="0" destOrd="0" presId="urn:microsoft.com/office/officeart/2005/8/layout/chevron2"/>
    <dgm:cxn modelId="{96C27C31-4588-463E-AFEF-4104CE2F4A79}" srcId="{E5731D55-3D53-4624-BB84-F3CFDFC7ABE1}" destId="{5F73F979-0C46-4E58-83C2-708BF9311700}" srcOrd="0" destOrd="0" parTransId="{129CA534-4E5E-484B-9F53-125510D08C41}" sibTransId="{5C4BBA9E-A1F0-4C7E-9497-718C0095517C}"/>
    <dgm:cxn modelId="{425904CC-49B1-4558-9257-FD27C4FC4F2D}" srcId="{E5731D55-3D53-4624-BB84-F3CFDFC7ABE1}" destId="{71A51260-BA89-4BD6-9FA1-D896A74A7BDE}" srcOrd="1" destOrd="0" parTransId="{541CB207-9AE5-4276-BC8D-1A1EB2270022}" sibTransId="{3586042B-0811-4119-9A1C-F727CB5BB0E8}"/>
    <dgm:cxn modelId="{DB0A41C0-7316-44AE-A239-9D7707208233}" type="presOf" srcId="{DFAE7362-D3DA-418E-ACCE-274D692E30F4}" destId="{6AC41258-7696-46C4-957E-CF0815476C2D}" srcOrd="0" destOrd="0" presId="urn:microsoft.com/office/officeart/2005/8/layout/chevron2"/>
    <dgm:cxn modelId="{F91FF3C2-C7BC-4BAB-9020-7200D51CC5C8}" srcId="{E5731D55-3D53-4624-BB84-F3CFDFC7ABE1}" destId="{00965A32-ABDD-4333-A558-A35974B815FB}" srcOrd="3" destOrd="0" parTransId="{32648176-99AE-4F52-88B2-4CB5EC55AEF3}" sibTransId="{B53E4C24-1050-4614-AA6E-D60C010F825B}"/>
    <dgm:cxn modelId="{817D394E-1227-40EA-9241-8962EC84F259}" type="presOf" srcId="{00965A32-ABDD-4333-A558-A35974B815FB}" destId="{BA61386D-702B-4D75-9BE0-198E31F7AE8E}" srcOrd="0" destOrd="0" presId="urn:microsoft.com/office/officeart/2005/8/layout/chevron2"/>
    <dgm:cxn modelId="{4ECAEA13-7FD4-4F9D-B637-4D1AFD32E84F}" srcId="{00965A32-ABDD-4333-A558-A35974B815FB}" destId="{1F00B5A4-E77E-4DDD-BE17-D73B91427D6A}" srcOrd="0" destOrd="0" parTransId="{EC43E7A5-FEC7-4E22-B86F-7BB41BFE6506}" sibTransId="{393AE7C3-C3ED-4FD3-8F4D-E2E2A19FDA01}"/>
    <dgm:cxn modelId="{754758B3-A0B6-4C1D-B4F0-6747D4F04638}" srcId="{E5731D55-3D53-4624-BB84-F3CFDFC7ABE1}" destId="{0E3FC9F1-EF8F-4071-9749-F56B41C79C69}" srcOrd="4" destOrd="0" parTransId="{57B696BA-0145-429F-9F24-76EC1E6747A5}" sibTransId="{5A7B9810-C586-45B7-B7BC-D95F06C9DD7D}"/>
    <dgm:cxn modelId="{3609EC05-0E30-4339-B17A-A22E16312A9C}" type="presParOf" srcId="{A1DB4CAB-49A6-4A13-9CF6-944E412B7B8F}" destId="{D4D053C7-AAB0-40BA-982B-B2A84680C8C1}" srcOrd="0" destOrd="0" presId="urn:microsoft.com/office/officeart/2005/8/layout/chevron2"/>
    <dgm:cxn modelId="{F5991404-1C77-413F-9D28-EB5F1CCAA3B5}" type="presParOf" srcId="{D4D053C7-AAB0-40BA-982B-B2A84680C8C1}" destId="{36B65125-3F7B-410A-91CE-22678DEE98E3}" srcOrd="0" destOrd="0" presId="urn:microsoft.com/office/officeart/2005/8/layout/chevron2"/>
    <dgm:cxn modelId="{9857C0D9-44EE-4FA7-9697-DFC48A8CE1EC}" type="presParOf" srcId="{D4D053C7-AAB0-40BA-982B-B2A84680C8C1}" destId="{6AC41258-7696-46C4-957E-CF0815476C2D}" srcOrd="1" destOrd="0" presId="urn:microsoft.com/office/officeart/2005/8/layout/chevron2"/>
    <dgm:cxn modelId="{E3CBACC6-F289-403F-9A2B-C8778D0F3FDE}" type="presParOf" srcId="{A1DB4CAB-49A6-4A13-9CF6-944E412B7B8F}" destId="{29CAFC34-8B6E-43A9-86F4-00D8E160043A}" srcOrd="1" destOrd="0" presId="urn:microsoft.com/office/officeart/2005/8/layout/chevron2"/>
    <dgm:cxn modelId="{D3D35197-2014-46D1-8E6C-14F93E999CFB}" type="presParOf" srcId="{A1DB4CAB-49A6-4A13-9CF6-944E412B7B8F}" destId="{15B267A2-C52C-4E48-B33A-65EE6D441443}" srcOrd="2" destOrd="0" presId="urn:microsoft.com/office/officeart/2005/8/layout/chevron2"/>
    <dgm:cxn modelId="{3D4D887E-7164-4CB8-AFF7-F500899A0E34}" type="presParOf" srcId="{15B267A2-C52C-4E48-B33A-65EE6D441443}" destId="{A8C1B795-0D98-493D-86E8-5A3774B2C738}" srcOrd="0" destOrd="0" presId="urn:microsoft.com/office/officeart/2005/8/layout/chevron2"/>
    <dgm:cxn modelId="{3677FD37-0173-49C7-8E3E-97DCB65D1AEF}" type="presParOf" srcId="{15B267A2-C52C-4E48-B33A-65EE6D441443}" destId="{6D1993B8-8FAA-4273-AC29-BDFE6AC0297B}" srcOrd="1" destOrd="0" presId="urn:microsoft.com/office/officeart/2005/8/layout/chevron2"/>
    <dgm:cxn modelId="{9DA7AEFD-509C-427E-9559-3A3615182191}" type="presParOf" srcId="{A1DB4CAB-49A6-4A13-9CF6-944E412B7B8F}" destId="{0B785C68-5570-4342-962F-6D70C42814FF}" srcOrd="3" destOrd="0" presId="urn:microsoft.com/office/officeart/2005/8/layout/chevron2"/>
    <dgm:cxn modelId="{C10F059A-05CF-4621-873C-ED66087D27F4}" type="presParOf" srcId="{A1DB4CAB-49A6-4A13-9CF6-944E412B7B8F}" destId="{8091A176-CFEC-4467-B57C-43B659E3E96F}" srcOrd="4" destOrd="0" presId="urn:microsoft.com/office/officeart/2005/8/layout/chevron2"/>
    <dgm:cxn modelId="{DD23157D-7601-404E-9B1C-BDA14588729B}" type="presParOf" srcId="{8091A176-CFEC-4467-B57C-43B659E3E96F}" destId="{1B0BE136-063D-4991-9B7F-C0F713DC173B}" srcOrd="0" destOrd="0" presId="urn:microsoft.com/office/officeart/2005/8/layout/chevron2"/>
    <dgm:cxn modelId="{249DF0AF-859C-479E-8904-993880162D94}" type="presParOf" srcId="{8091A176-CFEC-4467-B57C-43B659E3E96F}" destId="{F4C760ED-B4CC-4C2D-86BA-786F0421685B}" srcOrd="1" destOrd="0" presId="urn:microsoft.com/office/officeart/2005/8/layout/chevron2"/>
    <dgm:cxn modelId="{7627AD8A-EFB3-400D-83E5-72BC43688024}" type="presParOf" srcId="{A1DB4CAB-49A6-4A13-9CF6-944E412B7B8F}" destId="{7D9D3CB2-187A-4990-A5DB-3789EDAA70B0}" srcOrd="5" destOrd="0" presId="urn:microsoft.com/office/officeart/2005/8/layout/chevron2"/>
    <dgm:cxn modelId="{9CCEED6D-AF11-4BBC-8037-23B4B16ED4DA}" type="presParOf" srcId="{A1DB4CAB-49A6-4A13-9CF6-944E412B7B8F}" destId="{4D1E9211-8B99-44C9-A7EA-E8F4EADA2530}" srcOrd="6" destOrd="0" presId="urn:microsoft.com/office/officeart/2005/8/layout/chevron2"/>
    <dgm:cxn modelId="{DC42D1D2-84DC-4F55-AFEA-146EA7C50163}" type="presParOf" srcId="{4D1E9211-8B99-44C9-A7EA-E8F4EADA2530}" destId="{BA61386D-702B-4D75-9BE0-198E31F7AE8E}" srcOrd="0" destOrd="0" presId="urn:microsoft.com/office/officeart/2005/8/layout/chevron2"/>
    <dgm:cxn modelId="{1708E6C6-818D-400A-8886-3437C15F3368}" type="presParOf" srcId="{4D1E9211-8B99-44C9-A7EA-E8F4EADA2530}" destId="{32A77411-2A64-4E7A-884C-D5A1AB0DCC58}" srcOrd="1" destOrd="0" presId="urn:microsoft.com/office/officeart/2005/8/layout/chevron2"/>
    <dgm:cxn modelId="{B13356C1-40F0-4A0F-84CE-975894F5930F}" type="presParOf" srcId="{A1DB4CAB-49A6-4A13-9CF6-944E412B7B8F}" destId="{F70265EA-D959-4DB3-9B97-C3C8540152B1}" srcOrd="7" destOrd="0" presId="urn:microsoft.com/office/officeart/2005/8/layout/chevron2"/>
    <dgm:cxn modelId="{783FBAFB-A5DD-4823-BD1D-A07B3B187F8B}" type="presParOf" srcId="{A1DB4CAB-49A6-4A13-9CF6-944E412B7B8F}" destId="{896EEE1E-782D-4EB2-8133-7F5412FAF6AB}" srcOrd="8" destOrd="0" presId="urn:microsoft.com/office/officeart/2005/8/layout/chevron2"/>
    <dgm:cxn modelId="{2D898C1C-EAA7-40FE-913D-05E3384A8068}" type="presParOf" srcId="{896EEE1E-782D-4EB2-8133-7F5412FAF6AB}" destId="{E049D404-B1BB-41CA-B618-8E84E3911BD5}" srcOrd="0" destOrd="0" presId="urn:microsoft.com/office/officeart/2005/8/layout/chevron2"/>
    <dgm:cxn modelId="{FD8893C4-B8AA-4AB5-AB86-897A685210B3}" type="presParOf" srcId="{896EEE1E-782D-4EB2-8133-7F5412FAF6AB}" destId="{3EAFD5E4-5DAA-4E4A-B663-8D6D0955307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DE4B4D-605F-4C11-BA1F-259A5C4A9993}">
      <dsp:nvSpPr>
        <dsp:cNvPr id="0" name=""/>
        <dsp:cNvSpPr/>
      </dsp:nvSpPr>
      <dsp:spPr>
        <a:xfrm>
          <a:off x="0" y="633269"/>
          <a:ext cx="4000528" cy="982800"/>
        </a:xfrm>
        <a:prstGeom prst="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004B9F-1D12-4914-9CF1-BD78CA342760}">
      <dsp:nvSpPr>
        <dsp:cNvPr id="0" name=""/>
        <dsp:cNvSpPr/>
      </dsp:nvSpPr>
      <dsp:spPr>
        <a:xfrm>
          <a:off x="0" y="17518"/>
          <a:ext cx="3508022" cy="1151280"/>
        </a:xfrm>
        <a:prstGeom prst="round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5847" tIns="0" rIns="105847" bIns="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latin typeface="Times New Roman" pitchFamily="18" charset="0"/>
              <a:cs typeface="Times New Roman" pitchFamily="18" charset="0"/>
            </a:rPr>
            <a:t>Индивидуальная форма организации обучения</a:t>
          </a:r>
          <a:endParaRPr lang="ru-RU" sz="2400" b="1" kern="1200" dirty="0">
            <a:solidFill>
              <a:srgbClr val="002060"/>
            </a:solidFill>
            <a:latin typeface="Times New Roman" pitchFamily="18" charset="0"/>
            <a:cs typeface="Times New Roman" pitchFamily="18" charset="0"/>
          </a:endParaRPr>
        </a:p>
      </dsp:txBody>
      <dsp:txXfrm>
        <a:off x="56201" y="73719"/>
        <a:ext cx="3395620" cy="1038878"/>
      </dsp:txXfrm>
    </dsp:sp>
    <dsp:sp modelId="{FC332A08-2765-4E1E-85D1-3C03E21AD920}">
      <dsp:nvSpPr>
        <dsp:cNvPr id="0" name=""/>
        <dsp:cNvSpPr/>
      </dsp:nvSpPr>
      <dsp:spPr>
        <a:xfrm>
          <a:off x="0" y="2402309"/>
          <a:ext cx="4000528" cy="982800"/>
        </a:xfrm>
        <a:prstGeom prst="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ABADDD-2A06-4B81-BF57-2A60E16D565A}">
      <dsp:nvSpPr>
        <dsp:cNvPr id="0" name=""/>
        <dsp:cNvSpPr/>
      </dsp:nvSpPr>
      <dsp:spPr>
        <a:xfrm>
          <a:off x="22536" y="1798912"/>
          <a:ext cx="3476406" cy="1151280"/>
        </a:xfrm>
        <a:prstGeom prst="round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5847" tIns="0" rIns="105847" bIns="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latin typeface="Times New Roman" pitchFamily="18" charset="0"/>
              <a:cs typeface="Times New Roman" pitchFamily="18" charset="0"/>
            </a:rPr>
            <a:t>Подгрупповая форма организации обучения</a:t>
          </a:r>
          <a:endParaRPr lang="ru-RU" sz="2400" b="1" kern="1200" dirty="0">
            <a:solidFill>
              <a:srgbClr val="002060"/>
            </a:solidFill>
            <a:latin typeface="Times New Roman" pitchFamily="18" charset="0"/>
            <a:cs typeface="Times New Roman" pitchFamily="18" charset="0"/>
          </a:endParaRPr>
        </a:p>
      </dsp:txBody>
      <dsp:txXfrm>
        <a:off x="78737" y="1855113"/>
        <a:ext cx="3364004" cy="1038878"/>
      </dsp:txXfrm>
    </dsp:sp>
    <dsp:sp modelId="{7EC4A89A-D74F-4D2D-943A-55545905423D}">
      <dsp:nvSpPr>
        <dsp:cNvPr id="0" name=""/>
        <dsp:cNvSpPr/>
      </dsp:nvSpPr>
      <dsp:spPr>
        <a:xfrm>
          <a:off x="0" y="4171349"/>
          <a:ext cx="4000528" cy="982800"/>
        </a:xfrm>
        <a:prstGeom prst="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91E4FA-7A98-4EF3-BDCA-C05C451740C6}">
      <dsp:nvSpPr>
        <dsp:cNvPr id="0" name=""/>
        <dsp:cNvSpPr/>
      </dsp:nvSpPr>
      <dsp:spPr>
        <a:xfrm>
          <a:off x="0" y="3599117"/>
          <a:ext cx="3533310" cy="1151280"/>
        </a:xfrm>
        <a:prstGeom prst="round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5847" tIns="0" rIns="105847" bIns="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latin typeface="Times New Roman" pitchFamily="18" charset="0"/>
              <a:cs typeface="Times New Roman" pitchFamily="18" charset="0"/>
            </a:rPr>
            <a:t>Фронтальная форма организации обучения</a:t>
          </a:r>
          <a:endParaRPr lang="ru-RU" sz="2400" b="1" kern="1200" dirty="0">
            <a:solidFill>
              <a:srgbClr val="002060"/>
            </a:solidFill>
            <a:latin typeface="Times New Roman" pitchFamily="18" charset="0"/>
            <a:cs typeface="Times New Roman" pitchFamily="18" charset="0"/>
          </a:endParaRPr>
        </a:p>
      </dsp:txBody>
      <dsp:txXfrm>
        <a:off x="56201" y="3655318"/>
        <a:ext cx="3420908" cy="10388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65125-3F7B-410A-91CE-22678DEE98E3}">
      <dsp:nvSpPr>
        <dsp:cNvPr id="0" name=""/>
        <dsp:cNvSpPr/>
      </dsp:nvSpPr>
      <dsp:spPr>
        <a:xfrm rot="5400000">
          <a:off x="-191859" y="236189"/>
          <a:ext cx="1310192" cy="926473"/>
        </a:xfrm>
        <a:prstGeom prst="chevron">
          <a:avLst/>
        </a:prstGeom>
        <a:blipFill>
          <a:blip xmlns:r="http://schemas.openxmlformats.org/officeDocument/2006/relationships" r:embed="rId1">
            <a:duotone>
              <a:schemeClr val="accent1">
                <a:shade val="22000"/>
                <a:satMod val="160000"/>
              </a:schemeClr>
              <a:schemeClr val="accent1">
                <a:shade val="45000"/>
                <a:satMod val="100000"/>
              </a:schemeClr>
            </a:duotone>
          </a:blip>
          <a:tile tx="0" ty="0" sx="65000" sy="65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latin typeface="Times New Roman" pitchFamily="18" charset="0"/>
              <a:cs typeface="Times New Roman" pitchFamily="18" charset="0"/>
            </a:rPr>
            <a:t>1.</a:t>
          </a:r>
          <a:endParaRPr lang="ru-RU" sz="2600" b="1" kern="1200" dirty="0">
            <a:solidFill>
              <a:srgbClr val="002060"/>
            </a:solidFill>
            <a:latin typeface="Times New Roman" pitchFamily="18" charset="0"/>
            <a:cs typeface="Times New Roman" pitchFamily="18" charset="0"/>
          </a:endParaRPr>
        </a:p>
      </dsp:txBody>
      <dsp:txXfrm rot="-5400000">
        <a:off x="1" y="507567"/>
        <a:ext cx="926473" cy="383719"/>
      </dsp:txXfrm>
    </dsp:sp>
    <dsp:sp modelId="{6AC41258-7696-46C4-957E-CF0815476C2D}">
      <dsp:nvSpPr>
        <dsp:cNvPr id="0" name=""/>
        <dsp:cNvSpPr/>
      </dsp:nvSpPr>
      <dsp:spPr>
        <a:xfrm rot="5400000">
          <a:off x="2700940" y="-1730136"/>
          <a:ext cx="860296" cy="4409230"/>
        </a:xfrm>
        <a:prstGeom prst="round2Same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latin typeface="Times New Roman" pitchFamily="18" charset="0"/>
              <a:cs typeface="Times New Roman" pitchFamily="18" charset="0"/>
            </a:rPr>
            <a:t>Соблюдение гигиенических условий организации пространства группы, размещения оборудования и материала</a:t>
          </a:r>
          <a:endParaRPr lang="ru-RU" sz="1900" kern="1200" dirty="0">
            <a:latin typeface="Times New Roman" pitchFamily="18" charset="0"/>
            <a:cs typeface="Times New Roman" pitchFamily="18" charset="0"/>
          </a:endParaRPr>
        </a:p>
      </dsp:txBody>
      <dsp:txXfrm rot="-5400000">
        <a:off x="926473" y="86327"/>
        <a:ext cx="4367234" cy="776304"/>
      </dsp:txXfrm>
    </dsp:sp>
    <dsp:sp modelId="{A8C1B795-0D98-493D-86E8-5A3774B2C738}">
      <dsp:nvSpPr>
        <dsp:cNvPr id="0" name=""/>
        <dsp:cNvSpPr/>
      </dsp:nvSpPr>
      <dsp:spPr>
        <a:xfrm rot="5400000">
          <a:off x="-200551" y="1439986"/>
          <a:ext cx="1337010" cy="935907"/>
        </a:xfrm>
        <a:prstGeom prst="chevron">
          <a:avLst/>
        </a:prstGeom>
        <a:blipFill>
          <a:blip xmlns:r="http://schemas.openxmlformats.org/officeDocument/2006/relationships" r:embed="rId1">
            <a:duotone>
              <a:schemeClr val="accent1">
                <a:shade val="22000"/>
                <a:satMod val="160000"/>
              </a:schemeClr>
              <a:schemeClr val="accent1">
                <a:shade val="45000"/>
                <a:satMod val="100000"/>
              </a:schemeClr>
            </a:duotone>
          </a:blip>
          <a:tile tx="0" ty="0" sx="65000" sy="65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latin typeface="Times New Roman" pitchFamily="18" charset="0"/>
              <a:cs typeface="Times New Roman" pitchFamily="18" charset="0"/>
            </a:rPr>
            <a:t>2.</a:t>
          </a:r>
          <a:endParaRPr lang="ru-RU" sz="2600" b="1" kern="1200" dirty="0">
            <a:solidFill>
              <a:srgbClr val="002060"/>
            </a:solidFill>
            <a:latin typeface="Times New Roman" pitchFamily="18" charset="0"/>
            <a:cs typeface="Times New Roman" pitchFamily="18" charset="0"/>
          </a:endParaRPr>
        </a:p>
      </dsp:txBody>
      <dsp:txXfrm rot="-5400000">
        <a:off x="1" y="1707389"/>
        <a:ext cx="935907" cy="401103"/>
      </dsp:txXfrm>
    </dsp:sp>
    <dsp:sp modelId="{6D1993B8-8FAA-4273-AC29-BDFE6AC0297B}">
      <dsp:nvSpPr>
        <dsp:cNvPr id="0" name=""/>
        <dsp:cNvSpPr/>
      </dsp:nvSpPr>
      <dsp:spPr>
        <a:xfrm rot="5400000">
          <a:off x="2710759" y="-535417"/>
          <a:ext cx="869056" cy="4418760"/>
        </a:xfrm>
        <a:prstGeom prst="round2Same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t> </a:t>
          </a:r>
          <a:r>
            <a:rPr lang="ru-RU" sz="1900" kern="1200" dirty="0" smtClean="0">
              <a:latin typeface="Times New Roman" pitchFamily="18" charset="0"/>
              <a:cs typeface="Times New Roman" pitchFamily="18" charset="0"/>
            </a:rPr>
            <a:t>Раскрытие индивидуального опыта ребенка</a:t>
          </a:r>
          <a:endParaRPr lang="ru-RU" sz="1900" kern="1200" dirty="0">
            <a:latin typeface="Times New Roman" pitchFamily="18" charset="0"/>
            <a:cs typeface="Times New Roman" pitchFamily="18" charset="0"/>
          </a:endParaRPr>
        </a:p>
      </dsp:txBody>
      <dsp:txXfrm rot="-5400000">
        <a:off x="935907" y="1281859"/>
        <a:ext cx="4376336" cy="784208"/>
      </dsp:txXfrm>
    </dsp:sp>
    <dsp:sp modelId="{1B0BE136-063D-4991-9B7F-C0F713DC173B}">
      <dsp:nvSpPr>
        <dsp:cNvPr id="0" name=""/>
        <dsp:cNvSpPr/>
      </dsp:nvSpPr>
      <dsp:spPr>
        <a:xfrm rot="5400000">
          <a:off x="-200551" y="2661909"/>
          <a:ext cx="1337010" cy="935907"/>
        </a:xfrm>
        <a:prstGeom prst="chevron">
          <a:avLst/>
        </a:prstGeom>
        <a:blipFill>
          <a:blip xmlns:r="http://schemas.openxmlformats.org/officeDocument/2006/relationships" r:embed="rId1">
            <a:duotone>
              <a:schemeClr val="accent1">
                <a:shade val="22000"/>
                <a:satMod val="160000"/>
              </a:schemeClr>
              <a:schemeClr val="accent1">
                <a:shade val="45000"/>
                <a:satMod val="100000"/>
              </a:schemeClr>
            </a:duotone>
          </a:blip>
          <a:tile tx="0" ty="0" sx="65000" sy="65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latin typeface="Times New Roman" pitchFamily="18" charset="0"/>
              <a:cs typeface="Times New Roman" pitchFamily="18" charset="0"/>
            </a:rPr>
            <a:t>3</a:t>
          </a:r>
          <a:r>
            <a:rPr lang="ru-RU" sz="2600" kern="1200" dirty="0" smtClean="0">
              <a:solidFill>
                <a:srgbClr val="002060"/>
              </a:solidFill>
            </a:rPr>
            <a:t>.</a:t>
          </a:r>
          <a:endParaRPr lang="ru-RU" sz="2600" kern="1200" dirty="0">
            <a:solidFill>
              <a:srgbClr val="002060"/>
            </a:solidFill>
          </a:endParaRPr>
        </a:p>
      </dsp:txBody>
      <dsp:txXfrm rot="-5400000">
        <a:off x="1" y="2929312"/>
        <a:ext cx="935907" cy="401103"/>
      </dsp:txXfrm>
    </dsp:sp>
    <dsp:sp modelId="{F4C760ED-B4CC-4C2D-86BA-786F0421685B}">
      <dsp:nvSpPr>
        <dsp:cNvPr id="0" name=""/>
        <dsp:cNvSpPr/>
      </dsp:nvSpPr>
      <dsp:spPr>
        <a:xfrm rot="5400000">
          <a:off x="2710759" y="686505"/>
          <a:ext cx="869056" cy="4418760"/>
        </a:xfrm>
        <a:prstGeom prst="round2Same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latin typeface="Times New Roman" pitchFamily="18" charset="0"/>
              <a:cs typeface="Times New Roman" pitchFamily="18" charset="0"/>
            </a:rPr>
            <a:t>Мотивация и эмоциональность</a:t>
          </a:r>
          <a:endParaRPr lang="ru-RU" sz="1900" kern="1200" dirty="0">
            <a:latin typeface="Times New Roman" pitchFamily="18" charset="0"/>
            <a:cs typeface="Times New Roman" pitchFamily="18" charset="0"/>
          </a:endParaRPr>
        </a:p>
      </dsp:txBody>
      <dsp:txXfrm rot="-5400000">
        <a:off x="935907" y="2503781"/>
        <a:ext cx="4376336" cy="784208"/>
      </dsp:txXfrm>
    </dsp:sp>
    <dsp:sp modelId="{BA61386D-702B-4D75-9BE0-198E31F7AE8E}">
      <dsp:nvSpPr>
        <dsp:cNvPr id="0" name=""/>
        <dsp:cNvSpPr/>
      </dsp:nvSpPr>
      <dsp:spPr>
        <a:xfrm rot="5400000">
          <a:off x="-200551" y="3883832"/>
          <a:ext cx="1337010" cy="935907"/>
        </a:xfrm>
        <a:prstGeom prst="chevron">
          <a:avLst/>
        </a:prstGeom>
        <a:blipFill>
          <a:blip xmlns:r="http://schemas.openxmlformats.org/officeDocument/2006/relationships" r:embed="rId1">
            <a:duotone>
              <a:schemeClr val="accent1">
                <a:shade val="22000"/>
                <a:satMod val="160000"/>
              </a:schemeClr>
              <a:schemeClr val="accent1">
                <a:shade val="45000"/>
                <a:satMod val="100000"/>
              </a:schemeClr>
            </a:duotone>
          </a:blip>
          <a:tile tx="0" ty="0" sx="65000" sy="65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latin typeface="Times New Roman" pitchFamily="18" charset="0"/>
              <a:cs typeface="Times New Roman" pitchFamily="18" charset="0"/>
            </a:rPr>
            <a:t>4. </a:t>
          </a:r>
          <a:endParaRPr lang="ru-RU" sz="2600" b="1" kern="1200" dirty="0">
            <a:solidFill>
              <a:srgbClr val="002060"/>
            </a:solidFill>
            <a:latin typeface="Times New Roman" pitchFamily="18" charset="0"/>
            <a:cs typeface="Times New Roman" pitchFamily="18" charset="0"/>
          </a:endParaRPr>
        </a:p>
      </dsp:txBody>
      <dsp:txXfrm rot="-5400000">
        <a:off x="1" y="4151235"/>
        <a:ext cx="935907" cy="401103"/>
      </dsp:txXfrm>
    </dsp:sp>
    <dsp:sp modelId="{32A77411-2A64-4E7A-884C-D5A1AB0DCC58}">
      <dsp:nvSpPr>
        <dsp:cNvPr id="0" name=""/>
        <dsp:cNvSpPr/>
      </dsp:nvSpPr>
      <dsp:spPr>
        <a:xfrm rot="5400000">
          <a:off x="2710759" y="1908428"/>
          <a:ext cx="869056" cy="4418760"/>
        </a:xfrm>
        <a:prstGeom prst="round2Same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latin typeface="Times New Roman" pitchFamily="18" charset="0"/>
              <a:cs typeface="Times New Roman" pitchFamily="18" charset="0"/>
            </a:rPr>
            <a:t>Взаимодействие педагога и ребенка как равноправных партнеров</a:t>
          </a:r>
          <a:endParaRPr lang="ru-RU" sz="1900" kern="1200" dirty="0">
            <a:latin typeface="Times New Roman" pitchFamily="18" charset="0"/>
            <a:cs typeface="Times New Roman" pitchFamily="18" charset="0"/>
          </a:endParaRPr>
        </a:p>
      </dsp:txBody>
      <dsp:txXfrm rot="-5400000">
        <a:off x="935907" y="3725704"/>
        <a:ext cx="4376336" cy="784208"/>
      </dsp:txXfrm>
    </dsp:sp>
    <dsp:sp modelId="{E049D404-B1BB-41CA-B618-8E84E3911BD5}">
      <dsp:nvSpPr>
        <dsp:cNvPr id="0" name=""/>
        <dsp:cNvSpPr/>
      </dsp:nvSpPr>
      <dsp:spPr>
        <a:xfrm rot="5400000">
          <a:off x="-200551" y="5105755"/>
          <a:ext cx="1337010" cy="935907"/>
        </a:xfrm>
        <a:prstGeom prst="chevron">
          <a:avLst/>
        </a:prstGeom>
        <a:blipFill>
          <a:blip xmlns:r="http://schemas.openxmlformats.org/officeDocument/2006/relationships" r:embed="rId1">
            <a:duotone>
              <a:schemeClr val="accent1">
                <a:shade val="22000"/>
                <a:satMod val="160000"/>
              </a:schemeClr>
              <a:schemeClr val="accent1">
                <a:shade val="45000"/>
                <a:satMod val="100000"/>
              </a:schemeClr>
            </a:duotone>
          </a:blip>
          <a:tile tx="0" ty="0" sx="65000" sy="65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latin typeface="Times New Roman" pitchFamily="18" charset="0"/>
              <a:cs typeface="Times New Roman" pitchFamily="18" charset="0"/>
            </a:rPr>
            <a:t>5. </a:t>
          </a:r>
          <a:endParaRPr lang="ru-RU" sz="2600" b="1" kern="1200" dirty="0">
            <a:solidFill>
              <a:srgbClr val="002060"/>
            </a:solidFill>
            <a:latin typeface="Times New Roman" pitchFamily="18" charset="0"/>
            <a:cs typeface="Times New Roman" pitchFamily="18" charset="0"/>
          </a:endParaRPr>
        </a:p>
      </dsp:txBody>
      <dsp:txXfrm rot="-5400000">
        <a:off x="1" y="5373158"/>
        <a:ext cx="935907" cy="401103"/>
      </dsp:txXfrm>
    </dsp:sp>
    <dsp:sp modelId="{3EAFD5E4-5DAA-4E4A-B663-8D6D0955307B}">
      <dsp:nvSpPr>
        <dsp:cNvPr id="0" name=""/>
        <dsp:cNvSpPr/>
      </dsp:nvSpPr>
      <dsp:spPr>
        <a:xfrm rot="5400000">
          <a:off x="2710759" y="3130351"/>
          <a:ext cx="869056" cy="4418760"/>
        </a:xfrm>
        <a:prstGeom prst="round2Same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latin typeface="Times New Roman" pitchFamily="18" charset="0"/>
              <a:cs typeface="Times New Roman" pitchFamily="18" charset="0"/>
            </a:rPr>
            <a:t>Организация пространства НОД</a:t>
          </a:r>
          <a:endParaRPr lang="ru-RU" sz="1900" kern="1200" dirty="0">
            <a:latin typeface="Times New Roman" pitchFamily="18" charset="0"/>
            <a:cs typeface="Times New Roman" pitchFamily="18" charset="0"/>
          </a:endParaRPr>
        </a:p>
      </dsp:txBody>
      <dsp:txXfrm rot="-5400000">
        <a:off x="935907" y="4947627"/>
        <a:ext cx="4376336" cy="78420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381A9C86-28FB-4E51-9180-9603F6A86376}"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A9C86-28FB-4E51-9180-9603F6A8637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A9C86-28FB-4E51-9180-9603F6A8637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A9C86-28FB-4E51-9180-9603F6A86376}" type="slidenum">
              <a:rPr lang="ru-RU" smtClean="0"/>
              <a:pPr/>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381A9C86-28FB-4E51-9180-9603F6A8637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1A9C86-28FB-4E51-9180-9603F6A86376}" type="slidenum">
              <a:rPr lang="ru-RU" smtClean="0"/>
              <a:pPr/>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81A9C86-28FB-4E51-9180-9603F6A86376}" type="slidenum">
              <a:rPr lang="ru-RU" smtClean="0"/>
              <a:pPr/>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81A9C86-28FB-4E51-9180-9603F6A8637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81A9C86-28FB-4E51-9180-9603F6A8637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1A9C86-28FB-4E51-9180-9603F6A86376}" type="slidenum">
              <a:rPr lang="ru-RU" smtClean="0"/>
              <a:pPr/>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4346996-C3D3-43CB-AB22-B4EE916A23D3}" type="datetimeFigureOut">
              <a:rPr lang="ru-RU" smtClean="0"/>
              <a:pPr/>
              <a:t>03.04.2018</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381A9C86-28FB-4E51-9180-9603F6A86376}"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4346996-C3D3-43CB-AB22-B4EE916A23D3}" type="datetimeFigureOut">
              <a:rPr lang="ru-RU" smtClean="0"/>
              <a:pPr/>
              <a:t>03.04.2018</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81A9C86-28FB-4E51-9180-9603F6A8637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8229600" cy="1071546"/>
          </a:xfrm>
        </p:spPr>
        <p:txBody>
          <a:bodyPr>
            <a:noAutofit/>
          </a:bodyPr>
          <a:lstStyle/>
          <a:p>
            <a:pPr algn="ctr"/>
            <a:r>
              <a:rPr lang="ru-RU" sz="2000" b="1" dirty="0" smtClean="0">
                <a:solidFill>
                  <a:srgbClr val="002060"/>
                </a:solidFill>
                <a:latin typeface="Times New Roman" pitchFamily="18" charset="0"/>
              </a:rPr>
              <a:t>Муниципальное </a:t>
            </a:r>
            <a:r>
              <a:rPr lang="ru-RU" sz="2000" b="1" dirty="0" smtClean="0">
                <a:solidFill>
                  <a:srgbClr val="002060"/>
                </a:solidFill>
                <a:latin typeface="Times New Roman" pitchFamily="18" charset="0"/>
              </a:rPr>
              <a:t>бюджетное дошкольное </a:t>
            </a:r>
            <a:r>
              <a:rPr lang="ru-RU" sz="2000" b="1" dirty="0" smtClean="0">
                <a:solidFill>
                  <a:srgbClr val="002060"/>
                </a:solidFill>
                <a:latin typeface="Times New Roman" pitchFamily="18" charset="0"/>
              </a:rPr>
              <a:t>образовательное </a:t>
            </a:r>
            <a:r>
              <a:rPr lang="ru-RU" sz="2000" b="1" dirty="0" smtClean="0">
                <a:solidFill>
                  <a:srgbClr val="002060"/>
                </a:solidFill>
                <a:latin typeface="Times New Roman" pitchFamily="18" charset="0"/>
              </a:rPr>
              <a:t>учреждение </a:t>
            </a:r>
            <a:br>
              <a:rPr lang="ru-RU" sz="2000" b="1" dirty="0" smtClean="0">
                <a:solidFill>
                  <a:srgbClr val="002060"/>
                </a:solidFill>
                <a:latin typeface="Times New Roman" pitchFamily="18" charset="0"/>
              </a:rPr>
            </a:br>
            <a:r>
              <a:rPr lang="ru-RU" sz="2000" b="1" dirty="0" smtClean="0">
                <a:solidFill>
                  <a:srgbClr val="002060"/>
                </a:solidFill>
                <a:latin typeface="Times New Roman" pitchFamily="18" charset="0"/>
              </a:rPr>
              <a:t>«Детский сад общеобразовательного вида № </a:t>
            </a:r>
            <a:r>
              <a:rPr lang="ru-RU" sz="2000" b="1" dirty="0" smtClean="0">
                <a:solidFill>
                  <a:srgbClr val="002060"/>
                </a:solidFill>
                <a:latin typeface="Times New Roman" pitchFamily="18" charset="0"/>
              </a:rPr>
              <a:t>13 «Вишенка</a:t>
            </a:r>
            <a:r>
              <a:rPr lang="ru-RU" sz="2000" b="1" dirty="0" smtClean="0">
                <a:solidFill>
                  <a:srgbClr val="002060"/>
                </a:solidFill>
                <a:latin typeface="Times New Roman" pitchFamily="18" charset="0"/>
              </a:rPr>
              <a:t>» </a:t>
            </a:r>
            <a:r>
              <a:rPr lang="ru-RU" sz="2000" b="1" dirty="0" smtClean="0">
                <a:solidFill>
                  <a:srgbClr val="002060"/>
                </a:solidFill>
                <a:latin typeface="Times New Roman" pitchFamily="18" charset="0"/>
              </a:rPr>
              <a:t/>
            </a:r>
            <a:br>
              <a:rPr lang="ru-RU" sz="2000" b="1" dirty="0" smtClean="0">
                <a:solidFill>
                  <a:srgbClr val="002060"/>
                </a:solidFill>
                <a:latin typeface="Times New Roman" pitchFamily="18" charset="0"/>
              </a:rPr>
            </a:br>
            <a:endParaRPr lang="ru-RU" sz="2000" b="1" dirty="0">
              <a:solidFill>
                <a:srgbClr val="002060"/>
              </a:solidFill>
            </a:endParaRPr>
          </a:p>
        </p:txBody>
      </p:sp>
      <p:sp>
        <p:nvSpPr>
          <p:cNvPr id="5" name="Содержимое 4"/>
          <p:cNvSpPr>
            <a:spLocks noGrp="1"/>
          </p:cNvSpPr>
          <p:nvPr>
            <p:ph sz="quarter" idx="1"/>
          </p:nvPr>
        </p:nvSpPr>
        <p:spPr>
          <a:xfrm>
            <a:off x="428596" y="1285860"/>
            <a:ext cx="8229600" cy="3643338"/>
          </a:xfrm>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ru-RU" sz="4400" dirty="0" smtClean="0">
                <a:solidFill>
                  <a:srgbClr val="002060"/>
                </a:solidFill>
                <a:latin typeface="Times New Roman" pitchFamily="18" charset="0"/>
                <a:cs typeface="Times New Roman" pitchFamily="18" charset="0"/>
              </a:rPr>
              <a:t>Организация </a:t>
            </a:r>
            <a:br>
              <a:rPr lang="ru-RU" sz="4400" dirty="0" smtClean="0">
                <a:solidFill>
                  <a:srgbClr val="002060"/>
                </a:solidFill>
                <a:latin typeface="Times New Roman" pitchFamily="18" charset="0"/>
                <a:cs typeface="Times New Roman" pitchFamily="18" charset="0"/>
              </a:rPr>
            </a:br>
            <a:r>
              <a:rPr lang="ru-RU" sz="4400" dirty="0" smtClean="0">
                <a:solidFill>
                  <a:srgbClr val="002060"/>
                </a:solidFill>
                <a:latin typeface="Times New Roman" pitchFamily="18" charset="0"/>
                <a:cs typeface="Times New Roman" pitchFamily="18" charset="0"/>
              </a:rPr>
              <a:t>непосредственно образовательной деятельности </a:t>
            </a:r>
            <a:br>
              <a:rPr lang="ru-RU" sz="4400" dirty="0" smtClean="0">
                <a:solidFill>
                  <a:srgbClr val="002060"/>
                </a:solidFill>
                <a:latin typeface="Times New Roman" pitchFamily="18" charset="0"/>
                <a:cs typeface="Times New Roman" pitchFamily="18" charset="0"/>
              </a:rPr>
            </a:br>
            <a:r>
              <a:rPr lang="ru-RU" sz="4400" dirty="0" smtClean="0">
                <a:solidFill>
                  <a:srgbClr val="002060"/>
                </a:solidFill>
                <a:latin typeface="Times New Roman" pitchFamily="18" charset="0"/>
                <a:cs typeface="Times New Roman" pitchFamily="18" charset="0"/>
              </a:rPr>
              <a:t>в соответствии с ФГОС ДО</a:t>
            </a:r>
          </a:p>
          <a:p>
            <a:pPr algn="ctr">
              <a:buNone/>
            </a:pPr>
            <a:endParaRPr lang="ru-RU" sz="4400" dirty="0" smtClean="0">
              <a:solidFill>
                <a:srgbClr val="002060"/>
              </a:solidFill>
              <a:latin typeface="Times New Roman" pitchFamily="18" charset="0"/>
              <a:cs typeface="Times New Roman" pitchFamily="18" charset="0"/>
            </a:endParaRPr>
          </a:p>
          <a:p>
            <a:pPr algn="r">
              <a:buNone/>
            </a:pPr>
            <a:endParaRPr lang="ru-RU" sz="4400" dirty="0" smtClean="0">
              <a:solidFill>
                <a:srgbClr val="002060"/>
              </a:solidFill>
              <a:latin typeface="Times New Roman" pitchFamily="18" charset="0"/>
              <a:cs typeface="Times New Roman" pitchFamily="18" charset="0"/>
            </a:endParaRPr>
          </a:p>
          <a:p>
            <a:pPr algn="r">
              <a:buNone/>
            </a:pPr>
            <a:endParaRPr lang="ru-RU" sz="4400" dirty="0" smtClean="0">
              <a:solidFill>
                <a:srgbClr val="002060"/>
              </a:solidFill>
              <a:latin typeface="Times New Roman" pitchFamily="18" charset="0"/>
              <a:cs typeface="Times New Roman" pitchFamily="18" charset="0"/>
            </a:endParaRPr>
          </a:p>
          <a:p>
            <a:pPr algn="r">
              <a:buNone/>
            </a:pPr>
            <a:endParaRPr lang="ru-RU" sz="4400" dirty="0" smtClean="0">
              <a:solidFill>
                <a:srgbClr val="002060"/>
              </a:solidFill>
              <a:latin typeface="Times New Roman" pitchFamily="18" charset="0"/>
              <a:cs typeface="Times New Roman" pitchFamily="18" charset="0"/>
            </a:endParaRPr>
          </a:p>
          <a:p>
            <a:pPr algn="r">
              <a:buNone/>
            </a:pPr>
            <a:endParaRPr lang="ru-RU" sz="4400" dirty="0" smtClean="0">
              <a:solidFill>
                <a:srgbClr val="002060"/>
              </a:solidFill>
              <a:latin typeface="Times New Roman" pitchFamily="18" charset="0"/>
              <a:cs typeface="Times New Roman" pitchFamily="18" charset="0"/>
            </a:endParaRPr>
          </a:p>
          <a:p>
            <a:pPr algn="r">
              <a:buNone/>
            </a:pPr>
            <a:endParaRPr lang="ru-RU" sz="4400" dirty="0" smtClean="0">
              <a:solidFill>
                <a:srgbClr val="002060"/>
              </a:solidFill>
              <a:latin typeface="Times New Roman" pitchFamily="18" charset="0"/>
              <a:cs typeface="Times New Roman" pitchFamily="18" charset="0"/>
            </a:endParaRPr>
          </a:p>
          <a:p>
            <a:pPr algn="r">
              <a:buNone/>
            </a:pPr>
            <a:endParaRPr lang="ru-RU" sz="2800" dirty="0" smtClean="0">
              <a:solidFill>
                <a:srgbClr val="002060"/>
              </a:solidFill>
              <a:latin typeface="Times New Roman" pitchFamily="18" charset="0"/>
              <a:cs typeface="Times New Roman" pitchFamily="18" charset="0"/>
            </a:endParaRPr>
          </a:p>
          <a:p>
            <a:pPr algn="r">
              <a:buNone/>
            </a:pPr>
            <a:endParaRPr lang="ru-RU" dirty="0"/>
          </a:p>
        </p:txBody>
      </p:sp>
      <p:pic>
        <p:nvPicPr>
          <p:cNvPr id="6" name="Рисунок 5" descr="E:\359360653.jpg"/>
          <p:cNvPicPr/>
          <p:nvPr/>
        </p:nvPicPr>
        <p:blipFill>
          <a:blip r:embed="rId2" cstate="print"/>
          <a:srcRect/>
          <a:stretch>
            <a:fillRect/>
          </a:stretch>
        </p:blipFill>
        <p:spPr bwMode="auto">
          <a:xfrm>
            <a:off x="755576" y="4941168"/>
            <a:ext cx="1643074" cy="1714512"/>
          </a:xfrm>
          <a:prstGeom prst="rect">
            <a:avLst/>
          </a:prstGeom>
          <a:noFill/>
          <a:ln w="9525">
            <a:noFill/>
            <a:miter lim="800000"/>
            <a:headEnd/>
            <a:tailEnd/>
          </a:ln>
        </p:spPr>
      </p:pic>
      <p:sp>
        <p:nvSpPr>
          <p:cNvPr id="8" name="Прямоугольник 7"/>
          <p:cNvSpPr/>
          <p:nvPr/>
        </p:nvSpPr>
        <p:spPr>
          <a:xfrm>
            <a:off x="1331640" y="5301208"/>
            <a:ext cx="7383765" cy="1015663"/>
          </a:xfrm>
          <a:prstGeom prst="rect">
            <a:avLst/>
          </a:prstGeom>
        </p:spPr>
        <p:txBody>
          <a:bodyPr wrap="square">
            <a:spAutoFit/>
          </a:bodyPr>
          <a:lstStyle/>
          <a:p>
            <a:pPr marL="274320" lvl="0" indent="-274320" algn="r">
              <a:buClr>
                <a:srgbClr val="0BD0D9"/>
              </a:buClr>
              <a:buSzPct val="95000"/>
            </a:pPr>
            <a:r>
              <a:rPr lang="ru-RU" sz="2000" b="1" u="sng" dirty="0" smtClean="0">
                <a:solidFill>
                  <a:srgbClr val="002060"/>
                </a:solidFill>
                <a:latin typeface="Times New Roman" pitchFamily="18" charset="0"/>
                <a:cs typeface="Times New Roman" pitchFamily="18" charset="0"/>
              </a:rPr>
              <a:t>Составитель:</a:t>
            </a:r>
          </a:p>
          <a:p>
            <a:pPr marL="274320" lvl="0" indent="-274320" algn="r">
              <a:buClr>
                <a:srgbClr val="0BD0D9"/>
              </a:buClr>
              <a:buSzPct val="95000"/>
            </a:pPr>
            <a:r>
              <a:rPr lang="ru-RU" sz="2000" b="1" dirty="0" err="1" smtClean="0">
                <a:solidFill>
                  <a:srgbClr val="002060"/>
                </a:solidFill>
                <a:latin typeface="Times New Roman" pitchFamily="18" charset="0"/>
                <a:cs typeface="Times New Roman" pitchFamily="18" charset="0"/>
              </a:rPr>
              <a:t>Зам.зав</a:t>
            </a:r>
            <a:r>
              <a:rPr lang="ru-RU" sz="2000" b="1" dirty="0" smtClean="0">
                <a:solidFill>
                  <a:srgbClr val="002060"/>
                </a:solidFill>
                <a:latin typeface="Times New Roman" pitchFamily="18" charset="0"/>
                <a:cs typeface="Times New Roman" pitchFamily="18" charset="0"/>
              </a:rPr>
              <a:t> по ВР</a:t>
            </a:r>
          </a:p>
          <a:p>
            <a:pPr marL="274320" lvl="0" indent="-274320" algn="r">
              <a:buClr>
                <a:srgbClr val="0BD0D9"/>
              </a:buClr>
              <a:buSzPct val="95000"/>
            </a:pPr>
            <a:r>
              <a:rPr lang="ru-RU" sz="2000" b="1" dirty="0" smtClean="0">
                <a:solidFill>
                  <a:srgbClr val="002060"/>
                </a:solidFill>
                <a:latin typeface="Times New Roman" pitchFamily="18" charset="0"/>
                <a:cs typeface="Times New Roman" pitchFamily="18" charset="0"/>
              </a:rPr>
              <a:t>Абу Аль-Нади Е.А.</a:t>
            </a:r>
            <a:endParaRPr lang="ru-RU" sz="2000" b="1"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260648"/>
            <a:ext cx="4389884" cy="1512168"/>
          </a:xfrm>
        </p:spPr>
        <p:style>
          <a:lnRef idx="1">
            <a:schemeClr val="accent1"/>
          </a:lnRef>
          <a:fillRef idx="2">
            <a:schemeClr val="accent1"/>
          </a:fillRef>
          <a:effectRef idx="1">
            <a:schemeClr val="accent1"/>
          </a:effectRef>
          <a:fontRef idx="minor">
            <a:schemeClr val="dk1"/>
          </a:fontRef>
        </p:style>
        <p:txBody>
          <a:bodyPr/>
          <a:lstStyle/>
          <a:p>
            <a:pPr algn="just"/>
            <a:r>
              <a:rPr lang="ru-RU" sz="2000" dirty="0" smtClean="0">
                <a:solidFill>
                  <a:srgbClr val="002060"/>
                </a:solidFill>
                <a:latin typeface="Times New Roman" pitchFamily="18" charset="0"/>
                <a:cs typeface="Times New Roman" pitchFamily="18" charset="0"/>
              </a:rPr>
              <a:t>«МЕТОД» </a:t>
            </a:r>
            <a:r>
              <a:rPr lang="ru-RU" sz="2000" b="0" dirty="0" smtClean="0">
                <a:solidFill>
                  <a:schemeClr val="tx1"/>
                </a:solidFill>
                <a:latin typeface="Times New Roman" pitchFamily="18" charset="0"/>
                <a:cs typeface="Times New Roman" pitchFamily="18" charset="0"/>
              </a:rPr>
              <a:t>- путь к чему-либо, способ достижения цели. Каждый метод состоит из определённых приёмов. </a:t>
            </a:r>
            <a:endParaRPr lang="ru-RU" sz="2000" b="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a:xfrm>
            <a:off x="4643438" y="642918"/>
            <a:ext cx="4213255" cy="1428760"/>
          </a:xfrm>
        </p:spPr>
        <p:style>
          <a:lnRef idx="1">
            <a:schemeClr val="accent1"/>
          </a:lnRef>
          <a:fillRef idx="2">
            <a:schemeClr val="accent1"/>
          </a:fillRef>
          <a:effectRef idx="1">
            <a:schemeClr val="accent1"/>
          </a:effectRef>
          <a:fontRef idx="minor">
            <a:schemeClr val="dk1"/>
          </a:fontRef>
        </p:style>
        <p:txBody>
          <a:bodyPr>
            <a:normAutofit/>
          </a:bodyPr>
          <a:lstStyle/>
          <a:p>
            <a:pPr algn="just"/>
            <a:r>
              <a:rPr lang="ru-RU" sz="2000" dirty="0" smtClean="0">
                <a:solidFill>
                  <a:srgbClr val="002060"/>
                </a:solidFill>
                <a:latin typeface="Times New Roman" pitchFamily="18" charset="0"/>
                <a:cs typeface="Times New Roman" pitchFamily="18" charset="0"/>
              </a:rPr>
              <a:t>ПРИЁМ обучения </a:t>
            </a:r>
            <a:r>
              <a:rPr lang="ru-RU" sz="2000" b="0" dirty="0" smtClean="0">
                <a:solidFill>
                  <a:schemeClr val="tx1"/>
                </a:solidFill>
                <a:latin typeface="Times New Roman" pitchFamily="18" charset="0"/>
                <a:cs typeface="Times New Roman" pitchFamily="18" charset="0"/>
              </a:rPr>
              <a:t>- направлен на решение более узкой учебной задачи. Сочетание приёмов образует метод обучения. </a:t>
            </a:r>
            <a:endParaRPr lang="ru-RU" sz="2000" b="0" dirty="0">
              <a:solidFill>
                <a:schemeClr val="tx1"/>
              </a:solidFill>
              <a:latin typeface="Times New Roman" pitchFamily="18" charset="0"/>
              <a:cs typeface="Times New Roman" pitchFamily="18" charset="0"/>
            </a:endParaRPr>
          </a:p>
        </p:txBody>
      </p:sp>
      <p:graphicFrame>
        <p:nvGraphicFramePr>
          <p:cNvPr id="8" name="Содержимое 7"/>
          <p:cNvGraphicFramePr>
            <a:graphicFrameLocks noGrp="1"/>
          </p:cNvGraphicFramePr>
          <p:nvPr>
            <p:ph sz="half" idx="2"/>
          </p:nvPr>
        </p:nvGraphicFramePr>
        <p:xfrm>
          <a:off x="214282" y="2428868"/>
          <a:ext cx="8644000" cy="4143404"/>
        </p:xfrm>
        <a:graphic>
          <a:graphicData uri="http://schemas.openxmlformats.org/drawingml/2006/table">
            <a:tbl>
              <a:tblPr firstRow="1" bandRow="1">
                <a:tableStyleId>{D113A9D2-9D6B-4929-AA2D-F23B5EE8CBE7}</a:tableStyleId>
              </a:tblPr>
              <a:tblGrid>
                <a:gridCol w="2143142"/>
                <a:gridCol w="2178858"/>
                <a:gridCol w="2161000"/>
                <a:gridCol w="2161000"/>
              </a:tblGrid>
              <a:tr h="4143404">
                <a:tc>
                  <a:txBody>
                    <a:bodyPr/>
                    <a:lstStyle/>
                    <a:p>
                      <a:pPr algn="ctr"/>
                      <a:r>
                        <a:rPr kumimoji="0" lang="ru-RU" sz="2000" b="1" kern="1200" baseline="0" dirty="0" smtClean="0">
                          <a:solidFill>
                            <a:srgbClr val="002060"/>
                          </a:solidFill>
                          <a:latin typeface="Times New Roman" pitchFamily="18" charset="0"/>
                          <a:ea typeface="+mn-ea"/>
                          <a:cs typeface="Times New Roman" pitchFamily="18" charset="0"/>
                        </a:rPr>
                        <a:t>МЕТОДЫ практические:</a:t>
                      </a:r>
                    </a:p>
                    <a:p>
                      <a:pPr algn="ctr"/>
                      <a:r>
                        <a:rPr kumimoji="0" lang="ru-RU" sz="2000" b="1" kern="1200" baseline="0" dirty="0" smtClean="0">
                          <a:solidFill>
                            <a:srgbClr val="002060"/>
                          </a:solidFill>
                          <a:latin typeface="Times New Roman" pitchFamily="18" charset="0"/>
                          <a:ea typeface="+mn-ea"/>
                          <a:cs typeface="Times New Roman" pitchFamily="18" charset="0"/>
                        </a:rPr>
                        <a:t> </a:t>
                      </a:r>
                    </a:p>
                    <a:p>
                      <a:r>
                        <a:rPr kumimoji="0" lang="ru-RU" sz="1800" b="1" kern="1200" baseline="0" dirty="0" smtClean="0">
                          <a:solidFill>
                            <a:schemeClr val="tx1"/>
                          </a:solidFill>
                          <a:latin typeface="Times New Roman" pitchFamily="18" charset="0"/>
                          <a:ea typeface="+mn-ea"/>
                          <a:cs typeface="Times New Roman" pitchFamily="18" charset="0"/>
                        </a:rPr>
                        <a:t>•опыт </a:t>
                      </a:r>
                    </a:p>
                    <a:p>
                      <a:r>
                        <a:rPr kumimoji="0" lang="ru-RU" sz="1800" b="1" kern="1200" baseline="0" dirty="0" smtClean="0">
                          <a:solidFill>
                            <a:schemeClr val="tx1"/>
                          </a:solidFill>
                          <a:latin typeface="Times New Roman" pitchFamily="18" charset="0"/>
                          <a:ea typeface="+mn-ea"/>
                          <a:cs typeface="Times New Roman" pitchFamily="18" charset="0"/>
                        </a:rPr>
                        <a:t>• упражнение </a:t>
                      </a:r>
                    </a:p>
                    <a:p>
                      <a:r>
                        <a:rPr kumimoji="0" lang="ru-RU" sz="1800" b="1" kern="1200" baseline="0" dirty="0" smtClean="0">
                          <a:solidFill>
                            <a:schemeClr val="tx1"/>
                          </a:solidFill>
                          <a:latin typeface="Times New Roman" pitchFamily="18" charset="0"/>
                          <a:ea typeface="+mn-ea"/>
                          <a:cs typeface="Times New Roman" pitchFamily="18" charset="0"/>
                        </a:rPr>
                        <a:t>•</a:t>
                      </a:r>
                      <a:r>
                        <a:rPr kumimoji="0" lang="ru-RU" sz="1800" b="1" kern="1200" baseline="0" dirty="0" err="1" smtClean="0">
                          <a:solidFill>
                            <a:schemeClr val="tx1"/>
                          </a:solidFill>
                          <a:latin typeface="Times New Roman" pitchFamily="18" charset="0"/>
                          <a:ea typeface="+mn-ea"/>
                          <a:cs typeface="Times New Roman" pitchFamily="18" charset="0"/>
                        </a:rPr>
                        <a:t>эксперементирование</a:t>
                      </a:r>
                      <a:endParaRPr kumimoji="0" lang="ru-RU" sz="1800" b="1" kern="1200" baseline="0" dirty="0" smtClean="0">
                        <a:solidFill>
                          <a:schemeClr val="tx1"/>
                        </a:solidFill>
                        <a:latin typeface="Times New Roman" pitchFamily="18" charset="0"/>
                        <a:ea typeface="+mn-ea"/>
                        <a:cs typeface="Times New Roman" pitchFamily="18" charset="0"/>
                      </a:endParaRPr>
                    </a:p>
                    <a:p>
                      <a:r>
                        <a:rPr kumimoji="0" lang="ru-RU" sz="1800" b="1" kern="1200" baseline="0" dirty="0" smtClean="0">
                          <a:solidFill>
                            <a:schemeClr val="tx1"/>
                          </a:solidFill>
                          <a:latin typeface="Times New Roman" pitchFamily="18" charset="0"/>
                          <a:ea typeface="+mn-ea"/>
                          <a:cs typeface="Times New Roman" pitchFamily="18" charset="0"/>
                        </a:rPr>
                        <a:t>• моделирование </a:t>
                      </a:r>
                    </a:p>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tcPr>
                </a:tc>
                <a:tc>
                  <a:txBody>
                    <a:bodyPr/>
                    <a:lstStyle/>
                    <a:p>
                      <a:pPr algn="ctr"/>
                      <a:r>
                        <a:rPr kumimoji="0" lang="ru-RU" sz="2000" b="1" kern="1200" baseline="0" dirty="0" smtClean="0">
                          <a:solidFill>
                            <a:srgbClr val="002060"/>
                          </a:solidFill>
                          <a:latin typeface="Times New Roman" pitchFamily="18" charset="0"/>
                          <a:ea typeface="+mn-ea"/>
                          <a:cs typeface="Times New Roman" pitchFamily="18" charset="0"/>
                        </a:rPr>
                        <a:t>МЕТОДЫ наглядные: </a:t>
                      </a:r>
                    </a:p>
                    <a:p>
                      <a:endParaRPr kumimoji="0" lang="ru-RU" sz="1800" b="1" kern="1200" baseline="0" dirty="0" smtClean="0">
                        <a:solidFill>
                          <a:schemeClr val="lt1"/>
                        </a:solidFill>
                        <a:latin typeface="+mn-lt"/>
                        <a:ea typeface="+mn-ea"/>
                        <a:cs typeface="+mn-cs"/>
                      </a:endParaRPr>
                    </a:p>
                    <a:p>
                      <a:r>
                        <a:rPr kumimoji="0" lang="ru-RU" sz="1800" b="1" kern="1200" baseline="0" dirty="0" smtClean="0">
                          <a:solidFill>
                            <a:schemeClr val="tx1"/>
                          </a:solidFill>
                          <a:latin typeface="+mn-lt"/>
                          <a:ea typeface="+mn-ea"/>
                          <a:cs typeface="+mn-cs"/>
                        </a:rPr>
                        <a:t>•</a:t>
                      </a:r>
                      <a:r>
                        <a:rPr kumimoji="0" lang="ru-RU" sz="1800" b="1" kern="1200" baseline="0" dirty="0" smtClean="0">
                          <a:solidFill>
                            <a:schemeClr val="tx1"/>
                          </a:solidFill>
                          <a:latin typeface="Times New Roman" pitchFamily="18" charset="0"/>
                          <a:ea typeface="+mn-ea"/>
                          <a:cs typeface="Times New Roman" pitchFamily="18" charset="0"/>
                        </a:rPr>
                        <a:t>наблюдение </a:t>
                      </a:r>
                    </a:p>
                    <a:p>
                      <a:r>
                        <a:rPr kumimoji="0" lang="ru-RU" sz="1800" b="1" kern="1200" baseline="0" dirty="0" smtClean="0">
                          <a:solidFill>
                            <a:schemeClr val="tx1"/>
                          </a:solidFill>
                          <a:latin typeface="Times New Roman" pitchFamily="18" charset="0"/>
                          <a:ea typeface="+mn-ea"/>
                          <a:cs typeface="Times New Roman" pitchFamily="18" charset="0"/>
                        </a:rPr>
                        <a:t>•демонстрация наглядных пособий </a:t>
                      </a:r>
                    </a:p>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tcPr>
                </a:tc>
                <a:tc>
                  <a:txBody>
                    <a:bodyPr/>
                    <a:lstStyle/>
                    <a:p>
                      <a:pPr algn="ctr"/>
                      <a:r>
                        <a:rPr kumimoji="0" lang="ru-RU" sz="2000" b="1" kern="1200" baseline="0" dirty="0" smtClean="0">
                          <a:solidFill>
                            <a:srgbClr val="002060"/>
                          </a:solidFill>
                          <a:latin typeface="Times New Roman" pitchFamily="18" charset="0"/>
                          <a:ea typeface="+mn-ea"/>
                          <a:cs typeface="Times New Roman" pitchFamily="18" charset="0"/>
                        </a:rPr>
                        <a:t>МЕТОДЫ словесные: </a:t>
                      </a:r>
                      <a:endParaRPr kumimoji="0" lang="ru-RU" sz="1800" b="1" kern="1200" baseline="0" dirty="0" smtClean="0">
                        <a:solidFill>
                          <a:srgbClr val="002060"/>
                        </a:solidFill>
                        <a:latin typeface="Times New Roman" pitchFamily="18" charset="0"/>
                        <a:ea typeface="+mn-ea"/>
                        <a:cs typeface="Times New Roman" pitchFamily="18" charset="0"/>
                      </a:endParaRPr>
                    </a:p>
                    <a:p>
                      <a:endParaRPr kumimoji="0" lang="ru-RU" sz="1800" b="1" kern="1200" baseline="0" dirty="0" smtClean="0">
                        <a:solidFill>
                          <a:schemeClr val="lt1"/>
                        </a:solidFill>
                        <a:latin typeface="+mn-lt"/>
                        <a:ea typeface="+mn-ea"/>
                        <a:cs typeface="+mn-cs"/>
                      </a:endParaRPr>
                    </a:p>
                    <a:p>
                      <a:r>
                        <a:rPr kumimoji="0" lang="ru-RU" sz="1800" b="1" kern="1200" baseline="0" dirty="0" smtClean="0">
                          <a:solidFill>
                            <a:schemeClr val="tx1"/>
                          </a:solidFill>
                          <a:latin typeface="+mn-lt"/>
                          <a:ea typeface="+mn-ea"/>
                          <a:cs typeface="+mn-cs"/>
                        </a:rPr>
                        <a:t>• </a:t>
                      </a:r>
                      <a:r>
                        <a:rPr kumimoji="0" lang="ru-RU" sz="1800" b="1" kern="1200" baseline="0" dirty="0" smtClean="0">
                          <a:solidFill>
                            <a:schemeClr val="tx1"/>
                          </a:solidFill>
                          <a:latin typeface="Times New Roman" pitchFamily="18" charset="0"/>
                          <a:ea typeface="+mn-ea"/>
                          <a:cs typeface="Times New Roman" pitchFamily="18" charset="0"/>
                        </a:rPr>
                        <a:t>рассказ педагога </a:t>
                      </a:r>
                    </a:p>
                    <a:p>
                      <a:r>
                        <a:rPr kumimoji="0" lang="ru-RU" sz="1800" b="1" kern="1200" baseline="0" dirty="0" smtClean="0">
                          <a:solidFill>
                            <a:schemeClr val="tx1"/>
                          </a:solidFill>
                          <a:latin typeface="Times New Roman" pitchFamily="18" charset="0"/>
                          <a:ea typeface="+mn-ea"/>
                          <a:cs typeface="Times New Roman" pitchFamily="18" charset="0"/>
                        </a:rPr>
                        <a:t>• беседа </a:t>
                      </a:r>
                    </a:p>
                    <a:p>
                      <a:r>
                        <a:rPr kumimoji="0" lang="ru-RU" sz="1800" b="1" kern="1200" baseline="0" dirty="0" smtClean="0">
                          <a:solidFill>
                            <a:schemeClr val="tx1"/>
                          </a:solidFill>
                          <a:latin typeface="Times New Roman" pitchFamily="18" charset="0"/>
                          <a:ea typeface="+mn-ea"/>
                          <a:cs typeface="Times New Roman" pitchFamily="18" charset="0"/>
                        </a:rPr>
                        <a:t>• чтение художественной литературы </a:t>
                      </a:r>
                    </a:p>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tcPr>
                </a:tc>
                <a:tc>
                  <a:txBody>
                    <a:bodyPr/>
                    <a:lstStyle/>
                    <a:p>
                      <a:pPr algn="ctr"/>
                      <a:r>
                        <a:rPr kumimoji="0" lang="ru-RU" sz="2000" b="1" kern="1200" baseline="0" dirty="0" smtClean="0">
                          <a:solidFill>
                            <a:srgbClr val="002060"/>
                          </a:solidFill>
                          <a:latin typeface="Times New Roman" pitchFamily="18" charset="0"/>
                          <a:ea typeface="+mn-ea"/>
                          <a:cs typeface="Times New Roman" pitchFamily="18" charset="0"/>
                        </a:rPr>
                        <a:t>МЕТОДЫ игровые:</a:t>
                      </a:r>
                    </a:p>
                    <a:p>
                      <a:endParaRPr kumimoji="0" lang="ru-RU" sz="1800" b="1" kern="1200" baseline="0" dirty="0" smtClean="0">
                        <a:solidFill>
                          <a:schemeClr val="lt1"/>
                        </a:solidFill>
                        <a:latin typeface="+mn-lt"/>
                        <a:ea typeface="+mn-ea"/>
                        <a:cs typeface="+mn-cs"/>
                      </a:endParaRPr>
                    </a:p>
                    <a:p>
                      <a:r>
                        <a:rPr kumimoji="0" lang="ru-RU" sz="1800" b="1" kern="1200" baseline="0" dirty="0" smtClean="0">
                          <a:solidFill>
                            <a:schemeClr val="tx1"/>
                          </a:solidFill>
                          <a:latin typeface="+mn-lt"/>
                          <a:ea typeface="+mn-ea"/>
                          <a:cs typeface="+mn-cs"/>
                        </a:rPr>
                        <a:t>• </a:t>
                      </a:r>
                      <a:r>
                        <a:rPr kumimoji="0" lang="ru-RU" sz="1800" b="1" kern="1200" baseline="0" dirty="0" smtClean="0">
                          <a:solidFill>
                            <a:schemeClr val="tx1"/>
                          </a:solidFill>
                          <a:latin typeface="Times New Roman" pitchFamily="18" charset="0"/>
                          <a:ea typeface="+mn-ea"/>
                          <a:cs typeface="Times New Roman" pitchFamily="18" charset="0"/>
                        </a:rPr>
                        <a:t>дидактическая игра </a:t>
                      </a:r>
                    </a:p>
                    <a:p>
                      <a:r>
                        <a:rPr kumimoji="0" lang="ru-RU" sz="1800" b="1" kern="1200" baseline="0" dirty="0" smtClean="0">
                          <a:solidFill>
                            <a:schemeClr val="tx1"/>
                          </a:solidFill>
                          <a:latin typeface="Times New Roman" pitchFamily="18" charset="0"/>
                          <a:ea typeface="+mn-ea"/>
                          <a:cs typeface="Times New Roman" pitchFamily="18" charset="0"/>
                        </a:rPr>
                        <a:t>• воображаемая ситуация в развёрнутом виде </a:t>
                      </a:r>
                    </a:p>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496944" cy="144016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2400" dirty="0" smtClean="0"/>
              <a:t/>
            </a:r>
            <a:br>
              <a:rPr lang="ru-RU" sz="2400" dirty="0" smtClean="0"/>
            </a:br>
            <a:r>
              <a:rPr lang="ru-RU" sz="2400" b="1" dirty="0" smtClean="0">
                <a:solidFill>
                  <a:srgbClr val="002060"/>
                </a:solidFill>
                <a:latin typeface="Times New Roman" pitchFamily="18" charset="0"/>
                <a:cs typeface="Times New Roman" pitchFamily="18" charset="0"/>
              </a:rPr>
              <a:t>МОТИВАЦИЯ</a:t>
            </a:r>
            <a:br>
              <a:rPr lang="ru-RU" sz="2400" b="1" dirty="0" smtClean="0">
                <a:solidFill>
                  <a:srgbClr val="002060"/>
                </a:solidFill>
                <a:latin typeface="Times New Roman" pitchFamily="18" charset="0"/>
                <a:cs typeface="Times New Roman" pitchFamily="18" charset="0"/>
              </a:rPr>
            </a:br>
            <a:r>
              <a:rPr lang="ru-RU" sz="2400" b="1" dirty="0" smtClean="0">
                <a:solidFill>
                  <a:srgbClr val="002060"/>
                </a:solidFill>
                <a:latin typeface="Times New Roman" pitchFamily="18" charset="0"/>
                <a:cs typeface="Times New Roman" pitchFamily="18" charset="0"/>
              </a:rPr>
              <a:t> (совокупность мотивов, побуждений, определяющих содержание , направленность и характер деятельности)</a:t>
            </a:r>
            <a:endParaRPr lang="ru-RU" sz="2400" dirty="0">
              <a:solidFill>
                <a:srgbClr val="002060"/>
              </a:solidFill>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endParaRPr lang="ru-RU" dirty="0" smtClean="0"/>
          </a:p>
          <a:p>
            <a:endParaRPr lang="ru-RU" sz="1800" dirty="0" smtClean="0"/>
          </a:p>
          <a:p>
            <a:endParaRPr lang="ru-RU" dirty="0"/>
          </a:p>
        </p:txBody>
      </p:sp>
      <p:sp>
        <p:nvSpPr>
          <p:cNvPr id="4" name="Текст 3"/>
          <p:cNvSpPr>
            <a:spLocks noGrp="1"/>
          </p:cNvSpPr>
          <p:nvPr>
            <p:ph type="body" sz="half" idx="3"/>
          </p:nvPr>
        </p:nvSpPr>
        <p:spPr>
          <a:xfrm>
            <a:off x="1500165" y="2071678"/>
            <a:ext cx="6215107" cy="714380"/>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ctr"/>
            <a:endParaRPr lang="ru-RU" dirty="0" smtClean="0">
              <a:latin typeface="Times New Roman" pitchFamily="18" charset="0"/>
              <a:cs typeface="Times New Roman" pitchFamily="18" charset="0"/>
            </a:endParaRPr>
          </a:p>
          <a:p>
            <a:pPr algn="ctr"/>
            <a:r>
              <a:rPr lang="ru-RU" dirty="0" smtClean="0">
                <a:solidFill>
                  <a:srgbClr val="002060"/>
                </a:solidFill>
                <a:latin typeface="Times New Roman" pitchFamily="18" charset="0"/>
                <a:cs typeface="Times New Roman" pitchFamily="18" charset="0"/>
              </a:rPr>
              <a:t>ПРАВИЛА ПОСТРОЕНИЯ МОТИВАЦИИ </a:t>
            </a:r>
          </a:p>
          <a:p>
            <a:pPr algn="ctr"/>
            <a:endParaRPr lang="ru-RU" dirty="0">
              <a:latin typeface="Times New Roman" pitchFamily="18" charset="0"/>
              <a:cs typeface="Times New Roman" pitchFamily="18" charset="0"/>
            </a:endParaRPr>
          </a:p>
        </p:txBody>
      </p:sp>
      <p:sp>
        <p:nvSpPr>
          <p:cNvPr id="5" name="Содержимое 4"/>
          <p:cNvSpPr>
            <a:spLocks noGrp="1"/>
          </p:cNvSpPr>
          <p:nvPr>
            <p:ph sz="half" idx="2"/>
          </p:nvPr>
        </p:nvSpPr>
        <p:spPr>
          <a:xfrm>
            <a:off x="457200" y="3643314"/>
            <a:ext cx="8258204" cy="3026046"/>
          </a:xfrm>
        </p:spPr>
        <p:style>
          <a:lnRef idx="1">
            <a:schemeClr val="accent1"/>
          </a:lnRef>
          <a:fillRef idx="2">
            <a:schemeClr val="accent1"/>
          </a:fillRef>
          <a:effectRef idx="1">
            <a:schemeClr val="accent1"/>
          </a:effectRef>
          <a:fontRef idx="minor">
            <a:schemeClr val="dk1"/>
          </a:fontRef>
        </p:style>
        <p:txBody>
          <a:bodyPr>
            <a:normAutofit/>
          </a:bodyPr>
          <a:lstStyle/>
          <a:p>
            <a:endParaRPr lang="ru-RU" dirty="0" smtClean="0"/>
          </a:p>
          <a:p>
            <a:pPr algn="just"/>
            <a:r>
              <a:rPr lang="ru-RU" b="1" dirty="0" smtClean="0">
                <a:latin typeface="Times New Roman" pitchFamily="18" charset="0"/>
                <a:cs typeface="Times New Roman" pitchFamily="18" charset="0"/>
              </a:rPr>
              <a:t>учёт возраста (в старшем возрасте познавательный интерес вытесняет игровую мотивацию)</a:t>
            </a:r>
          </a:p>
          <a:p>
            <a:pPr algn="just"/>
            <a:r>
              <a:rPr lang="ru-RU" b="1" dirty="0" smtClean="0">
                <a:latin typeface="Times New Roman" pitchFamily="18" charset="0"/>
                <a:cs typeface="Times New Roman" pitchFamily="18" charset="0"/>
              </a:rPr>
              <a:t>мотивация должна быть </a:t>
            </a:r>
            <a:r>
              <a:rPr lang="ru-RU" b="1" i="1" dirty="0" smtClean="0">
                <a:latin typeface="Times New Roman" pitchFamily="18" charset="0"/>
                <a:cs typeface="Times New Roman" pitchFamily="18" charset="0"/>
              </a:rPr>
              <a:t>экономной (2-3 мин), не должна доминировать </a:t>
            </a:r>
          </a:p>
          <a:p>
            <a:pPr algn="just"/>
            <a:r>
              <a:rPr lang="ru-RU" b="1" dirty="0" smtClean="0">
                <a:latin typeface="Times New Roman" pitchFamily="18" charset="0"/>
                <a:cs typeface="Times New Roman" pitchFamily="18" charset="0"/>
              </a:rPr>
              <a:t>завершённость ситуации</a:t>
            </a:r>
          </a:p>
          <a:p>
            <a:endParaRPr lang="ru-RU" dirty="0"/>
          </a:p>
        </p:txBody>
      </p:sp>
      <p:sp>
        <p:nvSpPr>
          <p:cNvPr id="6" name="Стрелка вниз 5"/>
          <p:cNvSpPr/>
          <p:nvPr/>
        </p:nvSpPr>
        <p:spPr>
          <a:xfrm>
            <a:off x="4429124" y="3000372"/>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714380"/>
          </a:xfrm>
        </p:spPr>
        <p:txBody>
          <a:bodyPr>
            <a:noAutofit/>
          </a:bodyPr>
          <a:lstStyle/>
          <a:p>
            <a:pPr algn="ctr"/>
            <a:r>
              <a:rPr lang="ru-RU" sz="4800" dirty="0" smtClean="0"/>
              <a:t/>
            </a:r>
            <a:br>
              <a:rPr lang="ru-RU" sz="4800" dirty="0" smtClean="0"/>
            </a:br>
            <a:r>
              <a:rPr lang="ru-RU" sz="2800" b="1" dirty="0" smtClean="0">
                <a:solidFill>
                  <a:srgbClr val="002060"/>
                </a:solidFill>
                <a:latin typeface="Times New Roman" pitchFamily="18" charset="0"/>
                <a:cs typeface="Times New Roman" pitchFamily="18" charset="0"/>
              </a:rPr>
              <a:t>Особенности работы по созданию игровой мотивации </a:t>
            </a:r>
            <a:endParaRPr lang="ru-RU" sz="2800" dirty="0">
              <a:solidFill>
                <a:srgbClr val="002060"/>
              </a:solidFill>
              <a:latin typeface="Times New Roman" pitchFamily="18" charset="0"/>
              <a:cs typeface="Times New Roman" pitchFamily="18" charset="0"/>
            </a:endParaRPr>
          </a:p>
        </p:txBody>
      </p:sp>
      <p:sp>
        <p:nvSpPr>
          <p:cNvPr id="5" name="Содержимое 4"/>
          <p:cNvSpPr>
            <a:spLocks noGrp="1"/>
          </p:cNvSpPr>
          <p:nvPr>
            <p:ph sz="half" idx="2"/>
          </p:nvPr>
        </p:nvSpPr>
        <p:spPr>
          <a:xfrm>
            <a:off x="214282" y="1000108"/>
            <a:ext cx="8643998" cy="5643602"/>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endParaRPr lang="ru-RU" sz="2600" dirty="0" smtClean="0"/>
          </a:p>
          <a:p>
            <a:pPr algn="ctr">
              <a:buNone/>
            </a:pPr>
            <a:r>
              <a:rPr lang="ru-RU" sz="2600" b="1" dirty="0" smtClean="0">
                <a:solidFill>
                  <a:srgbClr val="002060"/>
                </a:solidFill>
                <a:latin typeface="Times New Roman" pitchFamily="18" charset="0"/>
                <a:cs typeface="Times New Roman" pitchFamily="18" charset="0"/>
              </a:rPr>
              <a:t>Младший дошкольный возраст</a:t>
            </a:r>
          </a:p>
          <a:p>
            <a:pPr algn="just"/>
            <a:r>
              <a:rPr lang="ru-RU" sz="2300" dirty="0" smtClean="0">
                <a:latin typeface="Times New Roman" pitchFamily="18" charset="0"/>
                <a:cs typeface="Times New Roman" pitchFamily="18" charset="0"/>
              </a:rPr>
              <a:t>Вы рассказываете, что у каких-то игровых персонажей (кукол, живущих в группе, зайцев, прибежавших из леса) что-то случилось (нечто сломалось, грозит опасность, или, наоборот, предстоит радостное событие). Вследствие этого им крайне необходимы те предметы, которые можно слепить, нарисовать, построить и.т.д. сами персонажи этого сделать не могут, но слышали о том (или успели лично убедится), что в этой группе очень добрые и умелые дети, которые им помогут. </a:t>
            </a:r>
            <a:endParaRPr lang="ru-RU" sz="1000" dirty="0" smtClean="0">
              <a:latin typeface="Times New Roman" pitchFamily="18" charset="0"/>
              <a:cs typeface="Times New Roman" pitchFamily="18" charset="0"/>
            </a:endParaRPr>
          </a:p>
          <a:p>
            <a:pPr algn="just">
              <a:buNone/>
            </a:pPr>
            <a:endParaRPr lang="ru-RU" sz="1000" dirty="0" smtClean="0">
              <a:latin typeface="Times New Roman" pitchFamily="18" charset="0"/>
              <a:cs typeface="Times New Roman" pitchFamily="18" charset="0"/>
            </a:endParaRPr>
          </a:p>
          <a:p>
            <a:pPr algn="just"/>
            <a:r>
              <a:rPr lang="ru-RU" sz="2300" dirty="0" smtClean="0">
                <a:latin typeface="Times New Roman" pitchFamily="18" charset="0"/>
                <a:cs typeface="Times New Roman" pitchFamily="18" charset="0"/>
              </a:rPr>
              <a:t>Вы обращаетесь к детям с вопросом, согласны ли они оказать требуемое содействие. И дожидаетесь их ответа. Очень важно, чтобы дети сказали о своей готовности помочь. </a:t>
            </a:r>
            <a:endParaRPr lang="ru-RU" sz="1000" dirty="0" smtClean="0">
              <a:latin typeface="Times New Roman" pitchFamily="18" charset="0"/>
              <a:cs typeface="Times New Roman" pitchFamily="18" charset="0"/>
            </a:endParaRPr>
          </a:p>
          <a:p>
            <a:pPr algn="just">
              <a:buNone/>
            </a:pPr>
            <a:endParaRPr lang="ru-RU" sz="1000" dirty="0" smtClean="0">
              <a:latin typeface="Times New Roman" pitchFamily="18" charset="0"/>
              <a:cs typeface="Times New Roman" pitchFamily="18" charset="0"/>
            </a:endParaRPr>
          </a:p>
          <a:p>
            <a:pPr algn="just"/>
            <a:r>
              <a:rPr lang="ru-RU" sz="2300" dirty="0" smtClean="0">
                <a:latin typeface="Times New Roman" pitchFamily="18" charset="0"/>
                <a:cs typeface="Times New Roman" pitchFamily="18" charset="0"/>
              </a:rPr>
              <a:t>Во время работы каждый ребенок должен иметь своего подопечного игрушечного персонажа, который находится рядом и по ходу дела радуется, высказывает свои пожелания. Поэтому предполагается в группе наличие достаточного количества мелких игрушек.</a:t>
            </a:r>
          </a:p>
          <a:p>
            <a:pPr algn="just">
              <a:buNone/>
            </a:pPr>
            <a:endParaRPr lang="ru-RU" sz="1000" dirty="0" smtClean="0">
              <a:latin typeface="Times New Roman" pitchFamily="18" charset="0"/>
              <a:cs typeface="Times New Roman" pitchFamily="18" charset="0"/>
            </a:endParaRPr>
          </a:p>
          <a:p>
            <a:pPr algn="just"/>
            <a:r>
              <a:rPr lang="ru-RU" sz="2300" dirty="0" smtClean="0">
                <a:latin typeface="Times New Roman" pitchFamily="18" charset="0"/>
                <a:cs typeface="Times New Roman" pitchFamily="18" charset="0"/>
              </a:rPr>
              <a:t>Эти игрушки используются вами и для оценки работы детей, которая дается от лица игрушек, как бы с их позиции. </a:t>
            </a:r>
          </a:p>
          <a:p>
            <a:pPr algn="just">
              <a:buNone/>
            </a:pPr>
            <a:endParaRPr lang="ru-RU" sz="1000" dirty="0" smtClean="0">
              <a:latin typeface="Times New Roman" pitchFamily="18" charset="0"/>
              <a:cs typeface="Times New Roman" pitchFamily="18" charset="0"/>
            </a:endParaRPr>
          </a:p>
          <a:p>
            <a:pPr algn="just"/>
            <a:r>
              <a:rPr lang="ru-RU" sz="2300" dirty="0" smtClean="0">
                <a:latin typeface="Times New Roman" pitchFamily="18" charset="0"/>
                <a:cs typeface="Times New Roman" pitchFamily="18" charset="0"/>
              </a:rPr>
              <a:t>По окончанию работы, детям необходимо предоставить возможность поиграть со своими подопечными, используя, при желании ,полученный продукт. </a:t>
            </a:r>
            <a:endParaRPr lang="ru-RU" sz="23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 calcmode="lin" valueType="num">
                                      <p:cBhvr additive="base">
                                        <p:cTn id="3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405828"/>
          </a:xfrm>
        </p:spPr>
        <p:txBody>
          <a:bodyPr>
            <a:normAutofit fontScale="90000"/>
          </a:bodyPr>
          <a:lstStyle/>
          <a:p>
            <a:pPr algn="ctr"/>
            <a:r>
              <a:rPr lang="ru-RU" dirty="0" smtClean="0"/>
              <a:t/>
            </a:r>
            <a:br>
              <a:rPr lang="ru-RU" dirty="0" smtClean="0"/>
            </a:br>
            <a:r>
              <a:rPr lang="ru-RU" sz="3100" b="1" dirty="0" smtClean="0">
                <a:solidFill>
                  <a:srgbClr val="002060"/>
                </a:solidFill>
                <a:latin typeface="Times New Roman" pitchFamily="18" charset="0"/>
                <a:cs typeface="Times New Roman" pitchFamily="18" charset="0"/>
              </a:rPr>
              <a:t>Старший дошкольный возраст</a:t>
            </a:r>
            <a:endParaRPr lang="ru-RU" sz="2700" b="1" dirty="0">
              <a:solidFill>
                <a:srgbClr val="002060"/>
              </a:solidFill>
              <a:latin typeface="Times New Roman" pitchFamily="18" charset="0"/>
              <a:cs typeface="Times New Roman" pitchFamily="18" charset="0"/>
            </a:endParaRPr>
          </a:p>
        </p:txBody>
      </p:sp>
      <p:sp>
        <p:nvSpPr>
          <p:cNvPr id="5" name="Содержимое 4"/>
          <p:cNvSpPr>
            <a:spLocks noGrp="1"/>
          </p:cNvSpPr>
          <p:nvPr>
            <p:ph sz="half" idx="2"/>
          </p:nvPr>
        </p:nvSpPr>
        <p:spPr>
          <a:xfrm>
            <a:off x="285720" y="500042"/>
            <a:ext cx="8572560" cy="6215106"/>
          </a:xfrm>
        </p:spPr>
        <p:style>
          <a:lnRef idx="1">
            <a:schemeClr val="accent1"/>
          </a:lnRef>
          <a:fillRef idx="2">
            <a:schemeClr val="accent1"/>
          </a:fillRef>
          <a:effectRef idx="1">
            <a:schemeClr val="accent1"/>
          </a:effectRef>
          <a:fontRef idx="minor">
            <a:schemeClr val="dk1"/>
          </a:fontRef>
        </p:style>
        <p:txBody>
          <a:bodyPr>
            <a:normAutofit fontScale="40000" lnSpcReduction="20000"/>
          </a:bodyPr>
          <a:lstStyle/>
          <a:p>
            <a:pPr marL="72000" indent="0" algn="just">
              <a:lnSpc>
                <a:spcPct val="170000"/>
              </a:lnSpc>
              <a:buNone/>
            </a:pPr>
            <a:r>
              <a:rPr lang="ru-RU" sz="2300" b="1" dirty="0" smtClean="0">
                <a:solidFill>
                  <a:srgbClr val="002060"/>
                </a:solidFill>
                <a:latin typeface="Times New Roman" pitchFamily="18" charset="0"/>
                <a:cs typeface="Times New Roman" pitchFamily="18" charset="0"/>
              </a:rPr>
              <a:t>1. </a:t>
            </a:r>
            <a:r>
              <a:rPr lang="ru-RU" sz="4500" dirty="0" smtClean="0">
                <a:latin typeface="Times New Roman" pitchFamily="18" charset="0"/>
                <a:cs typeface="Times New Roman" pitchFamily="18" charset="0"/>
              </a:rPr>
              <a:t>В старших группах потребность в создании игровой мотивации сохраняется. Старшая группа – (сюжеты, </a:t>
            </a:r>
            <a:r>
              <a:rPr lang="ru-RU" sz="4500" dirty="0" err="1" smtClean="0">
                <a:latin typeface="Times New Roman" pitchFamily="18" charset="0"/>
                <a:cs typeface="Times New Roman" pitchFamily="18" charset="0"/>
              </a:rPr>
              <a:t>сюжетосложения</a:t>
            </a:r>
            <a:r>
              <a:rPr lang="ru-RU" sz="4500" dirty="0" smtClean="0">
                <a:latin typeface="Times New Roman" pitchFamily="18" charset="0"/>
                <a:cs typeface="Times New Roman" pitchFamily="18" charset="0"/>
              </a:rPr>
              <a:t>) – главное не персонажи, а сюжеты (передал письмо, самого персонажа нет, а есть письмо). Сюжеты могут быть продолжительными (путешествие на машине времени). В ходе непосредственно образовательной  деятельности может использоваться небольшая атрибутика, установленные роли, меняющиеся роли. </a:t>
            </a:r>
          </a:p>
          <a:p>
            <a:pPr marL="72000" indent="0" algn="just">
              <a:lnSpc>
                <a:spcPct val="170000"/>
              </a:lnSpc>
              <a:buNone/>
            </a:pPr>
            <a:r>
              <a:rPr lang="ru-RU" sz="4500" b="1" dirty="0" smtClean="0">
                <a:solidFill>
                  <a:srgbClr val="002060"/>
                </a:solidFill>
                <a:latin typeface="Times New Roman" pitchFamily="18" charset="0"/>
                <a:cs typeface="Times New Roman" pitchFamily="18" charset="0"/>
              </a:rPr>
              <a:t>2. </a:t>
            </a:r>
            <a:r>
              <a:rPr lang="ru-RU" sz="4500" dirty="0" smtClean="0">
                <a:latin typeface="Times New Roman" pitchFamily="18" charset="0"/>
                <a:cs typeface="Times New Roman" pitchFamily="18" charset="0"/>
              </a:rPr>
              <a:t>В подготовительных группах широко используются проблемные ситуации. Проблемная ситуация – это такая ситуация, при которого </a:t>
            </a:r>
          </a:p>
          <a:p>
            <a:pPr marL="72000" indent="0" algn="just">
              <a:lnSpc>
                <a:spcPct val="170000"/>
              </a:lnSpc>
              <a:buNone/>
            </a:pPr>
            <a:r>
              <a:rPr lang="ru-RU" sz="4500" dirty="0" smtClean="0">
                <a:latin typeface="Times New Roman" pitchFamily="18" charset="0"/>
                <a:cs typeface="Times New Roman" pitchFamily="18" charset="0"/>
              </a:rPr>
              <a:t>субъект хочет решить трудные для него задачи, но ему не хватает данных и он должен сам их искать. </a:t>
            </a:r>
          </a:p>
          <a:p>
            <a:pPr marL="72000" indent="0" algn="just">
              <a:lnSpc>
                <a:spcPct val="170000"/>
              </a:lnSpc>
              <a:buNone/>
            </a:pPr>
            <a:endParaRPr lang="ru-RU" sz="2900" dirty="0" smtClean="0">
              <a:latin typeface="Times New Roman" pitchFamily="18" charset="0"/>
              <a:cs typeface="Times New Roman" pitchFamily="18" charset="0"/>
            </a:endParaRPr>
          </a:p>
          <a:p>
            <a:pPr algn="just">
              <a:buNone/>
            </a:pPr>
            <a:endParaRPr lang="ru-RU" sz="3200" dirty="0" smtClean="0">
              <a:latin typeface="Times New Roman" pitchFamily="18" charset="0"/>
              <a:cs typeface="Times New Roman" pitchFamily="18" charset="0"/>
            </a:endParaRPr>
          </a:p>
          <a:p>
            <a:pPr algn="just">
              <a:buNone/>
            </a:pPr>
            <a:endParaRPr lang="ru-RU" sz="3200" dirty="0">
              <a:latin typeface="Times New Roman" pitchFamily="18" charset="0"/>
              <a:cs typeface="Times New Roman" pitchFamily="18" charset="0"/>
            </a:endParaRPr>
          </a:p>
          <a:p>
            <a:pPr algn="just">
              <a:buNone/>
            </a:pPr>
            <a:endParaRPr lang="ru-RU" sz="3200" dirty="0" smtClean="0">
              <a:latin typeface="Times New Roman" pitchFamily="18" charset="0"/>
              <a:cs typeface="Times New Roman" pitchFamily="18" charset="0"/>
            </a:endParaRPr>
          </a:p>
          <a:p>
            <a:pPr algn="ctr">
              <a:buNone/>
            </a:pPr>
            <a:r>
              <a:rPr lang="ru-RU" sz="3000" b="1" dirty="0" smtClean="0">
                <a:latin typeface="Times New Roman" pitchFamily="18" charset="0"/>
                <a:cs typeface="Times New Roman" pitchFamily="18" charset="0"/>
              </a:rPr>
              <a:t>• Сам формулирует проблему (задачу) </a:t>
            </a:r>
          </a:p>
          <a:p>
            <a:pPr algn="ctr">
              <a:buNone/>
            </a:pPr>
            <a:r>
              <a:rPr lang="ru-RU" sz="3000" b="1" dirty="0" smtClean="0">
                <a:latin typeface="Times New Roman" pitchFamily="18" charset="0"/>
                <a:cs typeface="Times New Roman" pitchFamily="18" charset="0"/>
              </a:rPr>
              <a:t>• Сам находит ее решение </a:t>
            </a:r>
          </a:p>
          <a:p>
            <a:pPr algn="ctr">
              <a:buNone/>
            </a:pPr>
            <a:r>
              <a:rPr lang="ru-RU" sz="3000" b="1" dirty="0" smtClean="0">
                <a:latin typeface="Times New Roman" pitchFamily="18" charset="0"/>
                <a:cs typeface="Times New Roman" pitchFamily="18" charset="0"/>
              </a:rPr>
              <a:t>• Решает и </a:t>
            </a:r>
            <a:r>
              <a:rPr lang="ru-RU" sz="3000" b="1" dirty="0" err="1" smtClean="0">
                <a:latin typeface="Times New Roman" pitchFamily="18" charset="0"/>
                <a:cs typeface="Times New Roman" pitchFamily="18" charset="0"/>
              </a:rPr>
              <a:t>самоконтролирует</a:t>
            </a:r>
            <a:r>
              <a:rPr lang="ru-RU" sz="3000" b="1" dirty="0" smtClean="0">
                <a:latin typeface="Times New Roman" pitchFamily="18" charset="0"/>
                <a:cs typeface="Times New Roman" pitchFamily="18" charset="0"/>
              </a:rPr>
              <a:t> правильность этого решения </a:t>
            </a:r>
          </a:p>
          <a:p>
            <a:endParaRPr lang="ru-RU" dirty="0"/>
          </a:p>
        </p:txBody>
      </p:sp>
      <p:sp>
        <p:nvSpPr>
          <p:cNvPr id="6" name="Прямоугольник 5"/>
          <p:cNvSpPr/>
          <p:nvPr/>
        </p:nvSpPr>
        <p:spPr>
          <a:xfrm>
            <a:off x="942517" y="4869160"/>
            <a:ext cx="7572428" cy="792088"/>
          </a:xfrm>
          <a:prstGeom prst="rect">
            <a:avLst/>
          </a:prstGeom>
          <a:ln w="28575"/>
        </p:spPr>
        <p:style>
          <a:lnRef idx="1">
            <a:schemeClr val="accent1"/>
          </a:lnRef>
          <a:fillRef idx="2">
            <a:schemeClr val="accent1"/>
          </a:fillRef>
          <a:effectRef idx="1">
            <a:schemeClr val="accent1"/>
          </a:effectRef>
          <a:fontRef idx="minor">
            <a:schemeClr val="dk1"/>
          </a:fontRef>
        </p:style>
        <p:txBody>
          <a:bodyPr rtlCol="0" anchor="ctr"/>
          <a:lstStyle/>
          <a:p>
            <a:pPr algn="ctr">
              <a:buNone/>
            </a:pPr>
            <a:r>
              <a:rPr lang="ru-RU" b="1" dirty="0" smtClean="0">
                <a:solidFill>
                  <a:schemeClr val="tx1"/>
                </a:solidFill>
                <a:latin typeface="Times New Roman" pitchFamily="18" charset="0"/>
                <a:cs typeface="Times New Roman" pitchFamily="18" charset="0"/>
              </a:rPr>
              <a:t>Тема: </a:t>
            </a:r>
            <a:r>
              <a:rPr lang="ru-RU" b="1" dirty="0" smtClean="0">
                <a:solidFill>
                  <a:srgbClr val="002060"/>
                </a:solidFill>
                <a:latin typeface="Times New Roman" pitchFamily="18" charset="0"/>
                <a:cs typeface="Times New Roman" pitchFamily="18" charset="0"/>
              </a:rPr>
              <a:t>«Объём». </a:t>
            </a:r>
            <a:r>
              <a:rPr lang="ru-RU" b="1" dirty="0" err="1" smtClean="0">
                <a:solidFill>
                  <a:srgbClr val="002060"/>
                </a:solidFill>
                <a:latin typeface="Times New Roman" pitchFamily="18" charset="0"/>
                <a:cs typeface="Times New Roman" pitchFamily="18" charset="0"/>
              </a:rPr>
              <a:t>Знайке</a:t>
            </a:r>
            <a:r>
              <a:rPr lang="ru-RU" b="1" dirty="0" smtClean="0">
                <a:solidFill>
                  <a:srgbClr val="002060"/>
                </a:solidFill>
                <a:latin typeface="Times New Roman" pitchFamily="18" charset="0"/>
                <a:cs typeface="Times New Roman" pitchFamily="18" charset="0"/>
              </a:rPr>
              <a:t> необходимо определить уровень жидкости в кувшинах, но они не прозрачные и с узким горлышком. Правильно созданная проблемная ситуация способствует тому, что ребенок: </a:t>
            </a:r>
            <a:endParaRPr lang="ru-RU" sz="1600" b="1"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anim calcmode="lin" valueType="num">
                                      <p:cBhvr additive="base">
                                        <p:cTn id="2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 calcmode="lin" valueType="num">
                                      <p:cBhvr additive="base">
                                        <p:cTn id="3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 calcmode="lin" valueType="num">
                                      <p:cBhvr additive="base">
                                        <p:cTn id="37"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20688"/>
            <a:ext cx="8229600" cy="720080"/>
          </a:xfrm>
        </p:spPr>
        <p:txBody>
          <a:bodyPr>
            <a:noAutofit/>
          </a:bodyPr>
          <a:lstStyle/>
          <a:p>
            <a:pPr algn="ctr"/>
            <a:r>
              <a:rPr lang="ru-RU" sz="3600" b="1" dirty="0" smtClean="0">
                <a:solidFill>
                  <a:srgbClr val="002060"/>
                </a:solidFill>
                <a:latin typeface="Times New Roman" pitchFamily="18" charset="0"/>
                <a:cs typeface="Times New Roman" pitchFamily="18" charset="0"/>
              </a:rPr>
              <a:t>Введение в процесс обучения</a:t>
            </a:r>
            <a:br>
              <a:rPr lang="ru-RU" sz="3600" b="1" dirty="0" smtClean="0">
                <a:solidFill>
                  <a:srgbClr val="002060"/>
                </a:solidFill>
                <a:latin typeface="Times New Roman" pitchFamily="18" charset="0"/>
                <a:cs typeface="Times New Roman" pitchFamily="18" charset="0"/>
              </a:rPr>
            </a:br>
            <a:r>
              <a:rPr lang="ru-RU" sz="3600" b="1" dirty="0" smtClean="0">
                <a:solidFill>
                  <a:srgbClr val="002060"/>
                </a:solidFill>
                <a:latin typeface="Times New Roman" pitchFamily="18" charset="0"/>
                <a:cs typeface="Times New Roman" pitchFamily="18" charset="0"/>
              </a:rPr>
              <a:t> игры вызывает у детей</a:t>
            </a:r>
            <a:endParaRPr lang="ru-RU" sz="3600" dirty="0"/>
          </a:p>
        </p:txBody>
      </p:sp>
      <p:sp>
        <p:nvSpPr>
          <p:cNvPr id="3" name="Содержимое 2"/>
          <p:cNvSpPr>
            <a:spLocks noGrp="1"/>
          </p:cNvSpPr>
          <p:nvPr>
            <p:ph sz="quarter" idx="1"/>
          </p:nvPr>
        </p:nvSpPr>
        <p:spPr>
          <a:xfrm>
            <a:off x="457200" y="2571744"/>
            <a:ext cx="8229600" cy="4000528"/>
          </a:xfrm>
        </p:spPr>
        <p:style>
          <a:lnRef idx="1">
            <a:schemeClr val="accent1"/>
          </a:lnRef>
          <a:fillRef idx="2">
            <a:schemeClr val="accent1"/>
          </a:fillRef>
          <a:effectRef idx="1">
            <a:schemeClr val="accent1"/>
          </a:effectRef>
          <a:fontRef idx="minor">
            <a:schemeClr val="dk1"/>
          </a:fontRef>
        </p:style>
        <p:txBody>
          <a:bodyPr>
            <a:normAutofit/>
          </a:bodyPr>
          <a:lstStyle/>
          <a:p>
            <a:pPr>
              <a:buNone/>
            </a:pPr>
            <a:endParaRPr lang="ru-RU" dirty="0" smtClean="0"/>
          </a:p>
          <a:p>
            <a:pPr algn="just"/>
            <a:r>
              <a:rPr lang="ru-RU" dirty="0" smtClean="0">
                <a:latin typeface="Times New Roman" pitchFamily="18" charset="0"/>
                <a:cs typeface="Times New Roman" pitchFamily="18" charset="0"/>
              </a:rPr>
              <a:t>желание овладеть предлагаемым учебным содержанием; </a:t>
            </a:r>
          </a:p>
          <a:p>
            <a:pPr algn="just">
              <a:buNone/>
            </a:pPr>
            <a:endParaRPr lang="ru-RU" sz="800"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создаёт мотивацию учебной деятельности; </a:t>
            </a:r>
          </a:p>
          <a:p>
            <a:pPr algn="just">
              <a:buNone/>
            </a:pPr>
            <a:endParaRPr lang="ru-RU" sz="800"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позволяет осуществлять в игровой форме руководство детской деятельностью и её оценку; </a:t>
            </a:r>
          </a:p>
          <a:p>
            <a:pPr algn="just">
              <a:buNone/>
            </a:pPr>
            <a:endParaRPr lang="ru-RU" sz="800"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доставляет удовольствие от полученного результата </a:t>
            </a:r>
          </a:p>
        </p:txBody>
      </p:sp>
      <p:sp>
        <p:nvSpPr>
          <p:cNvPr id="4" name="Стрелка вниз 3"/>
          <p:cNvSpPr/>
          <p:nvPr/>
        </p:nvSpPr>
        <p:spPr>
          <a:xfrm>
            <a:off x="3428992" y="1785926"/>
            <a:ext cx="2000264"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descr="E:\183509482.gif"/>
          <p:cNvPicPr/>
          <p:nvPr/>
        </p:nvPicPr>
        <p:blipFill>
          <a:blip r:embed="rId2" cstate="print"/>
          <a:srcRect/>
          <a:stretch>
            <a:fillRect/>
          </a:stretch>
        </p:blipFill>
        <p:spPr bwMode="auto">
          <a:xfrm>
            <a:off x="500034" y="1571612"/>
            <a:ext cx="1571636" cy="124318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00042"/>
            <a:ext cx="8029604" cy="1000132"/>
          </a:xfrm>
        </p:spPr>
        <p:txBody>
          <a:bodyPr>
            <a:normAutofit fontScale="90000"/>
          </a:bodyPr>
          <a:lstStyle/>
          <a:p>
            <a:pPr algn="ctr"/>
            <a:r>
              <a:rPr lang="ru-RU" dirty="0" smtClean="0"/>
              <a:t/>
            </a:r>
            <a:br>
              <a:rPr lang="ru-RU" dirty="0" smtClean="0"/>
            </a:br>
            <a:endParaRPr lang="ru-RU" b="1" dirty="0">
              <a:solidFill>
                <a:srgbClr val="002060"/>
              </a:solidFill>
              <a:latin typeface="Times New Roman" pitchFamily="18" charset="0"/>
              <a:cs typeface="Times New Roman" pitchFamily="18" charset="0"/>
            </a:endParaRPr>
          </a:p>
        </p:txBody>
      </p:sp>
      <p:sp>
        <p:nvSpPr>
          <p:cNvPr id="3" name="Текст 2"/>
          <p:cNvSpPr>
            <a:spLocks noGrp="1"/>
          </p:cNvSpPr>
          <p:nvPr>
            <p:ph type="body" idx="2"/>
          </p:nvPr>
        </p:nvSpPr>
        <p:spPr>
          <a:xfrm>
            <a:off x="214282" y="2643182"/>
            <a:ext cx="3214710" cy="1857388"/>
          </a:xfrm>
        </p:spPr>
        <p:txBody>
          <a:bodyPr>
            <a:normAutofit lnSpcReduction="10000"/>
          </a:bodyPr>
          <a:lstStyle/>
          <a:p>
            <a:pPr algn="ctr"/>
            <a:r>
              <a:rPr lang="ru-RU" sz="2400" b="1" dirty="0" smtClean="0">
                <a:solidFill>
                  <a:srgbClr val="002060"/>
                </a:solidFill>
                <a:latin typeface="Times New Roman" pitchFamily="18" charset="0"/>
                <a:cs typeface="Times New Roman" pitchFamily="18" charset="0"/>
              </a:rPr>
              <a:t>УСЛОВИЯ ЭФФЕКТИВНОЙ ОРГАНИЗАЦИИ ОБРАЗОВАТЕЛЬНОЙ ДЕЯТЕЛЬНОСТИ</a:t>
            </a:r>
            <a:endParaRPr lang="ru-RU" dirty="0"/>
          </a:p>
        </p:txBody>
      </p:sp>
      <p:graphicFrame>
        <p:nvGraphicFramePr>
          <p:cNvPr id="9" name="Содержимое 8"/>
          <p:cNvGraphicFramePr>
            <a:graphicFrameLocks noGrp="1"/>
          </p:cNvGraphicFramePr>
          <p:nvPr>
            <p:ph sz="quarter" idx="1"/>
          </p:nvPr>
        </p:nvGraphicFramePr>
        <p:xfrm>
          <a:off x="3575050" y="357166"/>
          <a:ext cx="535466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Рисунок 9" descr="E:\917038185.jpg"/>
          <p:cNvPicPr/>
          <p:nvPr/>
        </p:nvPicPr>
        <p:blipFill>
          <a:blip r:embed="rId7" cstate="print"/>
          <a:srcRect/>
          <a:stretch>
            <a:fillRect/>
          </a:stretch>
        </p:blipFill>
        <p:spPr bwMode="auto">
          <a:xfrm>
            <a:off x="1357290" y="4357694"/>
            <a:ext cx="1285884" cy="14287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с двумя скругленными противолежащими углами 11"/>
          <p:cNvSpPr/>
          <p:nvPr/>
        </p:nvSpPr>
        <p:spPr>
          <a:xfrm>
            <a:off x="214282" y="2571744"/>
            <a:ext cx="4000528" cy="1500198"/>
          </a:xfrm>
          <a:prstGeom prst="round2DiagRect">
            <a:avLst/>
          </a:prstGeom>
          <a:ln w="38100">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 </a:t>
            </a:r>
            <a:endParaRPr lang="ru-RU" dirty="0"/>
          </a:p>
        </p:txBody>
      </p:sp>
      <p:sp>
        <p:nvSpPr>
          <p:cNvPr id="2" name="Заголовок 1"/>
          <p:cNvSpPr>
            <a:spLocks noGrp="1"/>
          </p:cNvSpPr>
          <p:nvPr>
            <p:ph type="title"/>
          </p:nvPr>
        </p:nvSpPr>
        <p:spPr>
          <a:xfrm>
            <a:off x="457200" y="214290"/>
            <a:ext cx="8229600" cy="857256"/>
          </a:xfrm>
        </p:spPr>
        <p:txBody>
          <a:bodyPr>
            <a:normAutofit fontScale="90000"/>
          </a:bodyPr>
          <a:lstStyle/>
          <a:p>
            <a:pPr algn="ctr"/>
            <a:r>
              <a:rPr lang="ru-RU" dirty="0" smtClean="0"/>
              <a:t/>
            </a:r>
            <a:br>
              <a:rPr lang="ru-RU" dirty="0" smtClean="0"/>
            </a:br>
            <a:r>
              <a:rPr lang="ru-RU" sz="3100" b="1" dirty="0" smtClean="0">
                <a:solidFill>
                  <a:srgbClr val="002060"/>
                </a:solidFill>
                <a:latin typeface="Times New Roman" pitchFamily="18" charset="0"/>
                <a:cs typeface="Times New Roman" pitchFamily="18" charset="0"/>
              </a:rPr>
              <a:t>СОДЕРЖАНИЕ </a:t>
            </a:r>
            <a:br>
              <a:rPr lang="ru-RU" sz="3100" b="1" dirty="0" smtClean="0">
                <a:solidFill>
                  <a:srgbClr val="002060"/>
                </a:solidFill>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Непосредственно Образовательной Деятельности</a:t>
            </a:r>
            <a:endParaRPr lang="ru-RU" dirty="0">
              <a:solidFill>
                <a:srgbClr val="002060"/>
              </a:solidFill>
              <a:latin typeface="Times New Roman" pitchFamily="18" charset="0"/>
              <a:cs typeface="Times New Roman" pitchFamily="18" charset="0"/>
            </a:endParaRPr>
          </a:p>
        </p:txBody>
      </p:sp>
      <p:sp>
        <p:nvSpPr>
          <p:cNvPr id="7" name="Содержимое 6"/>
          <p:cNvSpPr>
            <a:spLocks noGrp="1"/>
          </p:cNvSpPr>
          <p:nvPr>
            <p:ph sz="quarter" idx="1"/>
          </p:nvPr>
        </p:nvSpPr>
        <p:spPr>
          <a:xfrm>
            <a:off x="214282" y="1142984"/>
            <a:ext cx="8715436" cy="5429288"/>
          </a:xfrm>
        </p:spPr>
        <p:txBody>
          <a:bodyPr>
            <a:normAutofit/>
          </a:bodyPr>
          <a:lstStyle/>
          <a:p>
            <a:pPr marL="273050" indent="-93663">
              <a:buNone/>
            </a:pPr>
            <a:endParaRPr lang="ru-RU" sz="1600" dirty="0" smtClean="0">
              <a:latin typeface="Times New Roman" pitchFamily="18" charset="0"/>
              <a:cs typeface="Times New Roman" pitchFamily="18" charset="0"/>
            </a:endParaRPr>
          </a:p>
          <a:p>
            <a:pPr marL="273050" indent="-93663">
              <a:buNone/>
            </a:pPr>
            <a:endParaRPr lang="ru-RU" sz="1600" dirty="0" smtClean="0">
              <a:latin typeface="Times New Roman" pitchFamily="18" charset="0"/>
              <a:cs typeface="Times New Roman" pitchFamily="18" charset="0"/>
            </a:endParaRPr>
          </a:p>
          <a:p>
            <a:pPr marL="273050" indent="-93663">
              <a:buNone/>
            </a:pPr>
            <a:endParaRPr lang="ru-RU" sz="1600" dirty="0" smtClean="0">
              <a:latin typeface="Times New Roman" pitchFamily="18" charset="0"/>
              <a:cs typeface="Times New Roman" pitchFamily="18" charset="0"/>
            </a:endParaRPr>
          </a:p>
          <a:p>
            <a:pPr marL="273050" indent="-93663">
              <a:buNone/>
            </a:pPr>
            <a:endParaRPr lang="ru-RU" sz="1600" dirty="0" smtClean="0">
              <a:latin typeface="Times New Roman" pitchFamily="18" charset="0"/>
              <a:cs typeface="Times New Roman" pitchFamily="18" charset="0"/>
            </a:endParaRPr>
          </a:p>
          <a:p>
            <a:pPr marL="273050" indent="-93663">
              <a:buNone/>
            </a:pP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сочетание разных видов деятельности                               </a:t>
            </a:r>
          </a:p>
          <a:p>
            <a:pPr>
              <a:buNone/>
            </a:pPr>
            <a:r>
              <a:rPr lang="ru-RU" sz="1600" dirty="0" smtClean="0">
                <a:latin typeface="Times New Roman" pitchFamily="18" charset="0"/>
                <a:cs typeface="Times New Roman" pitchFamily="18" charset="0"/>
              </a:rPr>
              <a:t>    или нескольких дидактических задач, </a:t>
            </a:r>
          </a:p>
          <a:p>
            <a:pPr>
              <a:buNone/>
            </a:pPr>
            <a:r>
              <a:rPr lang="ru-RU" sz="1600" dirty="0" smtClean="0">
                <a:latin typeface="Times New Roman" pitchFamily="18" charset="0"/>
                <a:cs typeface="Times New Roman" pitchFamily="18" charset="0"/>
              </a:rPr>
              <a:t>    не имеющих логических связей </a:t>
            </a:r>
          </a:p>
          <a:p>
            <a:pPr>
              <a:buNone/>
            </a:pPr>
            <a:r>
              <a:rPr lang="ru-RU" sz="1600" dirty="0" smtClean="0">
                <a:latin typeface="Times New Roman" pitchFamily="18" charset="0"/>
                <a:cs typeface="Times New Roman" pitchFamily="18" charset="0"/>
              </a:rPr>
              <a:t>     между собой </a:t>
            </a:r>
            <a:r>
              <a:rPr lang="ru-RU" sz="1600" i="1" dirty="0" smtClean="0">
                <a:latin typeface="Times New Roman" pitchFamily="18" charset="0"/>
                <a:cs typeface="Times New Roman" pitchFamily="18" charset="0"/>
              </a:rPr>
              <a:t>(после рисования </a:t>
            </a:r>
          </a:p>
          <a:p>
            <a:pPr>
              <a:buNone/>
            </a:pPr>
            <a:r>
              <a:rPr lang="ru-RU" sz="1600" i="1" dirty="0" smtClean="0">
                <a:latin typeface="Times New Roman" pitchFamily="18" charset="0"/>
                <a:cs typeface="Times New Roman" pitchFamily="18" charset="0"/>
              </a:rPr>
              <a:t>     идет подвижная игра)</a:t>
            </a:r>
          </a:p>
          <a:p>
            <a:pPr>
              <a:buNone/>
            </a:pPr>
            <a:endParaRPr lang="ru-RU" sz="1600" i="1" dirty="0" smtClean="0">
              <a:latin typeface="Times New Roman" pitchFamily="18" charset="0"/>
              <a:cs typeface="Times New Roman" pitchFamily="18" charset="0"/>
            </a:endParaRPr>
          </a:p>
          <a:p>
            <a:pPr>
              <a:buNone/>
            </a:pPr>
            <a:endParaRPr lang="ru-RU" sz="1600" i="1" dirty="0" smtClean="0">
              <a:latin typeface="Times New Roman" pitchFamily="18" charset="0"/>
              <a:cs typeface="Times New Roman" pitchFamily="18" charset="0"/>
            </a:endParaRPr>
          </a:p>
          <a:p>
            <a:pPr>
              <a:buNone/>
            </a:pPr>
            <a:endParaRPr lang="ru-RU" sz="1600" i="1" dirty="0" smtClean="0">
              <a:latin typeface="Times New Roman" pitchFamily="18" charset="0"/>
              <a:cs typeface="Times New Roman" pitchFamily="18" charset="0"/>
            </a:endParaRPr>
          </a:p>
          <a:p>
            <a:pPr>
              <a:buNone/>
            </a:pPr>
            <a:endParaRPr lang="ru-RU" sz="1600" i="1" dirty="0" smtClean="0">
              <a:latin typeface="Times New Roman" pitchFamily="18" charset="0"/>
              <a:cs typeface="Times New Roman" pitchFamily="18" charset="0"/>
            </a:endParaRPr>
          </a:p>
          <a:p>
            <a:pPr>
              <a:buNone/>
            </a:pPr>
            <a:endParaRPr lang="ru-RU" sz="1600" i="1" dirty="0" smtClean="0">
              <a:latin typeface="Times New Roman" pitchFamily="18" charset="0"/>
              <a:cs typeface="Times New Roman" pitchFamily="18" charset="0"/>
            </a:endParaRPr>
          </a:p>
          <a:p>
            <a:pPr>
              <a:buNone/>
            </a:pPr>
            <a:r>
              <a:rPr lang="ru-RU" sz="1600" i="1"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pPr marL="273050" indent="-93663">
              <a:buNone/>
            </a:pPr>
            <a:endParaRPr lang="ru-RU" sz="1600" dirty="0" smtClean="0">
              <a:latin typeface="Times New Roman" pitchFamily="18" charset="0"/>
              <a:cs typeface="Times New Roman" pitchFamily="18" charset="0"/>
            </a:endParaRPr>
          </a:p>
          <a:p>
            <a:pPr marL="273050" indent="-93663">
              <a:buNone/>
            </a:pPr>
            <a:endParaRPr lang="ru-RU" sz="1600" dirty="0">
              <a:latin typeface="Times New Roman" pitchFamily="18" charset="0"/>
              <a:cs typeface="Times New Roman" pitchFamily="18" charset="0"/>
            </a:endParaRPr>
          </a:p>
        </p:txBody>
      </p:sp>
      <p:sp>
        <p:nvSpPr>
          <p:cNvPr id="13" name="Выноска со стрелкой вниз 12"/>
          <p:cNvSpPr/>
          <p:nvPr/>
        </p:nvSpPr>
        <p:spPr>
          <a:xfrm>
            <a:off x="872860" y="1124744"/>
            <a:ext cx="2571768" cy="135732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4392613" indent="-4392613" algn="ctr">
              <a:buNone/>
            </a:pPr>
            <a:r>
              <a:rPr lang="ru-RU" dirty="0" smtClean="0">
                <a:latin typeface="Times New Roman" pitchFamily="18" charset="0"/>
                <a:cs typeface="Times New Roman" pitchFamily="18" charset="0"/>
              </a:rPr>
              <a:t>НОД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Комбинированная </a:t>
            </a:r>
            <a:endParaRPr lang="ru-RU" dirty="0"/>
          </a:p>
        </p:txBody>
      </p:sp>
      <p:sp>
        <p:nvSpPr>
          <p:cNvPr id="15" name="Прямоугольник с двумя скругленными противолежащими углами 14"/>
          <p:cNvSpPr/>
          <p:nvPr/>
        </p:nvSpPr>
        <p:spPr>
          <a:xfrm>
            <a:off x="4857752" y="2571744"/>
            <a:ext cx="4071966" cy="2143140"/>
          </a:xfrm>
          <a:prstGeom prst="round2DiagRect">
            <a:avLst/>
          </a:prstGeom>
          <a:ln w="38100">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r>
              <a:rPr lang="ru-RU" sz="1600" dirty="0" smtClean="0">
                <a:latin typeface="Times New Roman" pitchFamily="18" charset="0"/>
                <a:cs typeface="Times New Roman" pitchFamily="18" charset="0"/>
              </a:rPr>
              <a:t>реализация задач средствами разных видов деятельности при ассоциативных связях между ними. При этом один вид деятельности доминирует, а второй его дополняет, создает эмоциональный настрой </a:t>
            </a:r>
            <a:r>
              <a:rPr lang="ru-RU" sz="1600" i="1" dirty="0" smtClean="0">
                <a:latin typeface="Times New Roman" pitchFamily="18" charset="0"/>
                <a:cs typeface="Times New Roman" pitchFamily="18" charset="0"/>
              </a:rPr>
              <a:t>(беседа о правилах пожарной безопасности переходит в рисование плаката по теме).</a:t>
            </a:r>
            <a:endParaRPr lang="ru-RU" sz="1600" dirty="0">
              <a:latin typeface="Times New Roman" pitchFamily="18" charset="0"/>
              <a:cs typeface="Times New Roman" pitchFamily="18" charset="0"/>
            </a:endParaRPr>
          </a:p>
        </p:txBody>
      </p:sp>
      <p:sp>
        <p:nvSpPr>
          <p:cNvPr id="17" name="Прямоугольник с двумя скругленными противолежащими углами 16"/>
          <p:cNvSpPr/>
          <p:nvPr/>
        </p:nvSpPr>
        <p:spPr>
          <a:xfrm>
            <a:off x="285720" y="5572140"/>
            <a:ext cx="8429684" cy="1071546"/>
          </a:xfrm>
          <a:prstGeom prst="round2DiagRect">
            <a:avLst/>
          </a:prstGeom>
          <a:ln w="38100">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r>
              <a:rPr lang="ru-RU" sz="1600" dirty="0" smtClean="0">
                <a:latin typeface="Times New Roman" pitchFamily="18" charset="0"/>
                <a:cs typeface="Times New Roman" pitchFamily="18" charset="0"/>
              </a:rPr>
              <a:t>соединяют знания из разных образовательных областей на равноправной основе, дополняя друг друга </a:t>
            </a:r>
            <a:r>
              <a:rPr lang="ru-RU" sz="1600" i="1" dirty="0" smtClean="0">
                <a:latin typeface="Times New Roman" pitchFamily="18" charset="0"/>
                <a:cs typeface="Times New Roman" pitchFamily="18" charset="0"/>
              </a:rPr>
              <a:t>(рассматривание такого понятия как «настроение» через произведения музыки, литературы, живописи) </a:t>
            </a:r>
            <a:endParaRPr lang="ru-RU" sz="1600" dirty="0">
              <a:latin typeface="Times New Roman" pitchFamily="18" charset="0"/>
              <a:cs typeface="Times New Roman" pitchFamily="18" charset="0"/>
            </a:endParaRPr>
          </a:p>
        </p:txBody>
      </p:sp>
      <p:sp>
        <p:nvSpPr>
          <p:cNvPr id="16" name="Выноска со стрелкой вниз 15"/>
          <p:cNvSpPr/>
          <p:nvPr/>
        </p:nvSpPr>
        <p:spPr>
          <a:xfrm>
            <a:off x="1857356" y="4286256"/>
            <a:ext cx="2571768" cy="135732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4392613" indent="-4392613" algn="ctr">
              <a:buNone/>
            </a:pPr>
            <a:r>
              <a:rPr lang="ru-RU" dirty="0" smtClean="0">
                <a:latin typeface="Times New Roman" pitchFamily="18" charset="0"/>
                <a:cs typeface="Times New Roman" pitchFamily="18" charset="0"/>
              </a:rPr>
              <a:t>Интегрированная</a:t>
            </a:r>
          </a:p>
          <a:p>
            <a:pPr marL="4392613" indent="-4392613" algn="ctr">
              <a:buNone/>
            </a:pPr>
            <a:r>
              <a:rPr lang="ru-RU" dirty="0" smtClean="0">
                <a:latin typeface="Times New Roman" pitchFamily="18" charset="0"/>
                <a:cs typeface="Times New Roman" pitchFamily="18" charset="0"/>
              </a:rPr>
              <a:t>    НОД </a:t>
            </a:r>
            <a:endParaRPr lang="ru-RU" dirty="0"/>
          </a:p>
        </p:txBody>
      </p:sp>
      <p:sp>
        <p:nvSpPr>
          <p:cNvPr id="14" name="Выноска со стрелкой вниз 13"/>
          <p:cNvSpPr/>
          <p:nvPr/>
        </p:nvSpPr>
        <p:spPr>
          <a:xfrm>
            <a:off x="5643570" y="1285860"/>
            <a:ext cx="2571768" cy="1357322"/>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marL="4392613" indent="-4392613" algn="ctr">
              <a:buNone/>
            </a:pPr>
            <a:r>
              <a:rPr lang="ru-RU" dirty="0" smtClean="0">
                <a:latin typeface="Times New Roman" pitchFamily="18" charset="0"/>
                <a:cs typeface="Times New Roman" pitchFamily="18" charset="0"/>
              </a:rPr>
              <a:t>Комплексная</a:t>
            </a:r>
          </a:p>
          <a:p>
            <a:pPr marL="4392613" indent="-4392613" algn="ctr">
              <a:buNone/>
            </a:pPr>
            <a:r>
              <a:rPr lang="ru-RU" dirty="0" smtClean="0">
                <a:latin typeface="Times New Roman" pitchFamily="18" charset="0"/>
                <a:cs typeface="Times New Roman" pitchFamily="18" charset="0"/>
              </a:rPr>
              <a:t>    НОД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anim calcmode="lin" valueType="num">
                                      <p:cBhvr additive="base">
                                        <p:cTn id="1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anim calcmode="lin" valueType="num">
                                      <p:cBhvr additive="base">
                                        <p:cTn id="1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6" end="6"/>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anim calcmode="lin" valueType="num">
                                      <p:cBhvr additive="base">
                                        <p:cTn id="2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7" end="7"/>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anim calcmode="lin" valueType="num">
                                      <p:cBhvr additive="base">
                                        <p:cTn id="2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anim calcmode="lin" valueType="num">
                                      <p:cBhvr additive="base">
                                        <p:cTn id="29"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anim calcmode="lin" valueType="num">
                                      <p:cBhvr additive="base">
                                        <p:cTn id="39"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6">
                                            <p:txEl>
                                              <p:pRg st="0" end="0"/>
                                            </p:txEl>
                                          </p:spTgt>
                                        </p:tgtEl>
                                        <p:attrNameLst>
                                          <p:attrName>style.visibility</p:attrName>
                                        </p:attrNameLst>
                                      </p:cBhvr>
                                      <p:to>
                                        <p:strVal val="visible"/>
                                      </p:to>
                                    </p:set>
                                    <p:anim calcmode="lin" valueType="num">
                                      <p:cBhvr additive="base">
                                        <p:cTn id="5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6">
                                            <p:txEl>
                                              <p:pRg st="1" end="1"/>
                                            </p:txEl>
                                          </p:spTgt>
                                        </p:tgtEl>
                                        <p:attrNameLst>
                                          <p:attrName>style.visibility</p:attrName>
                                        </p:attrNameLst>
                                      </p:cBhvr>
                                      <p:to>
                                        <p:strVal val="visible"/>
                                      </p:to>
                                    </p:set>
                                    <p:anim calcmode="lin" valueType="num">
                                      <p:cBhvr additive="base">
                                        <p:cTn id="55"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7">
                                            <p:txEl>
                                              <p:pRg st="0" end="0"/>
                                            </p:txEl>
                                          </p:spTgt>
                                        </p:tgtEl>
                                        <p:attrNameLst>
                                          <p:attrName>style.visibility</p:attrName>
                                        </p:attrNameLst>
                                      </p:cBhvr>
                                      <p:to>
                                        <p:strVal val="visible"/>
                                      </p:to>
                                    </p:set>
                                    <p:anim calcmode="lin" valueType="num">
                                      <p:cBhvr additive="base">
                                        <p:cTn id="6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642942"/>
          </a:xfrm>
        </p:spPr>
        <p:txBody>
          <a:bodyPr>
            <a:noAutofit/>
          </a:bodyPr>
          <a:lstStyle/>
          <a:p>
            <a:pPr algn="ctr"/>
            <a:r>
              <a:rPr lang="ru-RU" sz="4400" b="1" dirty="0" smtClean="0">
                <a:solidFill>
                  <a:srgbClr val="002060"/>
                </a:solidFill>
                <a:latin typeface="Times New Roman" pitchFamily="18" charset="0"/>
                <a:cs typeface="Times New Roman" pitchFamily="18" charset="0"/>
              </a:rPr>
              <a:t>Структура НОД</a:t>
            </a:r>
            <a:endParaRPr lang="ru-RU" sz="4400" b="1" dirty="0">
              <a:solidFill>
                <a:srgbClr val="002060"/>
              </a:solidFill>
              <a:latin typeface="Times New Roman" pitchFamily="18" charset="0"/>
              <a:cs typeface="Times New Roman" pitchFamily="18" charset="0"/>
            </a:endParaRPr>
          </a:p>
        </p:txBody>
      </p:sp>
      <p:sp>
        <p:nvSpPr>
          <p:cNvPr id="4" name="Содержимое 3"/>
          <p:cNvSpPr>
            <a:spLocks noGrp="1"/>
          </p:cNvSpPr>
          <p:nvPr>
            <p:ph sz="quarter" idx="1"/>
          </p:nvPr>
        </p:nvSpPr>
        <p:spPr>
          <a:xfrm>
            <a:off x="4429124" y="1052736"/>
            <a:ext cx="4357718" cy="5616624"/>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ru-RU"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Приглашение к деятельности – не обязательной, непринужденной: «Давайте сегодня… Кто хочет, устраивайтесь поудобнее…» </a:t>
            </a:r>
          </a:p>
          <a:p>
            <a:pPr marL="0" indent="0">
              <a:buNone/>
            </a:pPr>
            <a:r>
              <a:rPr lang="ru-RU" sz="2800" dirty="0" smtClean="0">
                <a:latin typeface="Times New Roman" pitchFamily="18" charset="0"/>
                <a:cs typeface="Times New Roman" pitchFamily="18" charset="0"/>
              </a:rPr>
              <a:t>(или: «Я буду… Кто хочет – присоединяйтесь…») </a:t>
            </a:r>
          </a:p>
          <a:p>
            <a:pPr>
              <a:buNone/>
            </a:pPr>
            <a:endParaRPr lang="ru-RU" sz="2800" dirty="0" smtClean="0">
              <a:latin typeface="Times New Roman" pitchFamily="18" charset="0"/>
              <a:cs typeface="Times New Roman" pitchFamily="18" charset="0"/>
            </a:endParaRPr>
          </a:p>
          <a:p>
            <a:pPr marL="273050" indent="-273050">
              <a:buNone/>
            </a:pPr>
            <a:r>
              <a:rPr lang="ru-RU" sz="2800" dirty="0" smtClean="0">
                <a:latin typeface="Times New Roman" pitchFamily="18" charset="0"/>
                <a:cs typeface="Times New Roman" pitchFamily="18" charset="0"/>
              </a:rPr>
              <a:t>•  Игровая  мотивация</a:t>
            </a:r>
            <a:endParaRPr lang="ru-RU" sz="2800" dirty="0"/>
          </a:p>
        </p:txBody>
      </p:sp>
      <p:sp>
        <p:nvSpPr>
          <p:cNvPr id="7" name="Выноска со стрелкой вправо 6"/>
          <p:cNvSpPr/>
          <p:nvPr/>
        </p:nvSpPr>
        <p:spPr>
          <a:xfrm>
            <a:off x="179512" y="1772816"/>
            <a:ext cx="4033894" cy="2943208"/>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buNone/>
            </a:pPr>
            <a:r>
              <a:rPr lang="ru-RU" sz="2800" b="1" dirty="0" smtClean="0">
                <a:latin typeface="Times New Roman" pitchFamily="18" charset="0"/>
                <a:cs typeface="Times New Roman" pitchFamily="18" charset="0"/>
              </a:rPr>
              <a:t>Начало</a:t>
            </a:r>
          </a:p>
          <a:p>
            <a:pPr algn="ctr">
              <a:buNone/>
            </a:pPr>
            <a:r>
              <a:rPr lang="ru-RU" sz="2800" b="1" dirty="0" smtClean="0">
                <a:latin typeface="Times New Roman" pitchFamily="18" charset="0"/>
                <a:cs typeface="Times New Roman" pitchFamily="18" charset="0"/>
              </a:rPr>
              <a:t>(</a:t>
            </a:r>
            <a:r>
              <a:rPr lang="ru-RU" sz="2800" b="1" dirty="0" smtClean="0">
                <a:latin typeface="Times New Roman" pitchFamily="18" charset="0"/>
                <a:cs typeface="Times New Roman" pitchFamily="18" charset="0"/>
              </a:rPr>
              <a:t>организационный </a:t>
            </a:r>
            <a:r>
              <a:rPr lang="ru-RU" sz="2800" b="1" dirty="0" smtClean="0">
                <a:latin typeface="Times New Roman" pitchFamily="18" charset="0"/>
                <a:cs typeface="Times New Roman" pitchFamily="18" charset="0"/>
              </a:rPr>
              <a:t>момент)</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642942"/>
          </a:xfrm>
        </p:spPr>
        <p:txBody>
          <a:bodyPr>
            <a:noAutofit/>
          </a:bodyPr>
          <a:lstStyle/>
          <a:p>
            <a:pPr algn="ctr"/>
            <a:r>
              <a:rPr lang="ru-RU" b="1" dirty="0" smtClean="0">
                <a:solidFill>
                  <a:srgbClr val="002060"/>
                </a:solidFill>
                <a:latin typeface="Times New Roman" pitchFamily="18" charset="0"/>
                <a:cs typeface="Times New Roman" pitchFamily="18" charset="0"/>
              </a:rPr>
              <a:t>Структура НОД</a:t>
            </a:r>
            <a:endParaRPr lang="ru-RU" b="1" dirty="0">
              <a:solidFill>
                <a:srgbClr val="002060"/>
              </a:solidFill>
              <a:latin typeface="Times New Roman" pitchFamily="18" charset="0"/>
              <a:cs typeface="Times New Roman" pitchFamily="18" charset="0"/>
            </a:endParaRPr>
          </a:p>
        </p:txBody>
      </p:sp>
      <p:sp>
        <p:nvSpPr>
          <p:cNvPr id="4" name="Содержимое 3"/>
          <p:cNvSpPr>
            <a:spLocks noGrp="1"/>
          </p:cNvSpPr>
          <p:nvPr>
            <p:ph sz="quarter" idx="1"/>
          </p:nvPr>
        </p:nvSpPr>
        <p:spPr>
          <a:xfrm>
            <a:off x="4286248" y="1052736"/>
            <a:ext cx="4500594" cy="5590974"/>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pPr algn="ctr">
              <a:buNone/>
            </a:pPr>
            <a:r>
              <a:rPr lang="ru-RU" dirty="0" smtClean="0">
                <a:latin typeface="Times New Roman" pitchFamily="18" charset="0"/>
                <a:cs typeface="Times New Roman" pitchFamily="18" charset="0"/>
              </a:rPr>
              <a:t>Взрослый, как равноправный участник: </a:t>
            </a:r>
          </a:p>
          <a:p>
            <a:r>
              <a:rPr lang="ru-RU" dirty="0" smtClean="0">
                <a:latin typeface="Times New Roman" pitchFamily="18" charset="0"/>
                <a:cs typeface="Times New Roman" pitchFamily="18" charset="0"/>
              </a:rPr>
              <a:t> предлагает всевозможные способы реализации задачи. </a:t>
            </a:r>
          </a:p>
          <a:p>
            <a:r>
              <a:rPr lang="ru-RU" dirty="0" smtClean="0">
                <a:latin typeface="Times New Roman" pitchFamily="18" charset="0"/>
                <a:cs typeface="Times New Roman" pitchFamily="18" charset="0"/>
              </a:rPr>
              <a:t> исподволь «задает» развивающее содержание (новые задания, способы деятельности и пр.); </a:t>
            </a:r>
          </a:p>
          <a:p>
            <a:r>
              <a:rPr lang="ru-RU" dirty="0" smtClean="0">
                <a:latin typeface="Times New Roman" pitchFamily="18" charset="0"/>
                <a:cs typeface="Times New Roman" pitchFamily="18" charset="0"/>
              </a:rPr>
              <a:t>предлагает свою идею или свой результат для детской критики; </a:t>
            </a:r>
          </a:p>
          <a:p>
            <a:r>
              <a:rPr lang="ru-RU" dirty="0" smtClean="0">
                <a:latin typeface="Times New Roman" pitchFamily="18" charset="0"/>
                <a:cs typeface="Times New Roman" pitchFamily="18" charset="0"/>
              </a:rPr>
              <a:t>проявляет заинтересованность в результате других; </a:t>
            </a:r>
          </a:p>
          <a:p>
            <a:r>
              <a:rPr lang="ru-RU" dirty="0" smtClean="0">
                <a:latin typeface="Times New Roman" pitchFamily="18" charset="0"/>
                <a:cs typeface="Times New Roman" pitchFamily="18" charset="0"/>
              </a:rPr>
              <a:t>включается во взаимную оценку и интерпретацию действий участников; </a:t>
            </a:r>
          </a:p>
          <a:p>
            <a:r>
              <a:rPr lang="ru-RU" dirty="0" smtClean="0">
                <a:latin typeface="Times New Roman" pitchFamily="18" charset="0"/>
                <a:cs typeface="Times New Roman" pitchFamily="18" charset="0"/>
              </a:rPr>
              <a:t>усиливает интерес ребенка к работе сверстника, поощряет содержательное общение, провоцирует взаимные оценки, обсуждение возникающих проблем. </a:t>
            </a:r>
          </a:p>
          <a:p>
            <a:pPr marL="0" indent="0">
              <a:buNone/>
            </a:pPr>
            <a:endParaRPr lang="ru-RU" dirty="0"/>
          </a:p>
        </p:txBody>
      </p:sp>
      <p:sp>
        <p:nvSpPr>
          <p:cNvPr id="7" name="Выноска со стрелкой вправо 6"/>
          <p:cNvSpPr/>
          <p:nvPr/>
        </p:nvSpPr>
        <p:spPr>
          <a:xfrm>
            <a:off x="0" y="1700808"/>
            <a:ext cx="4143372" cy="3312368"/>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buNone/>
            </a:pPr>
            <a:r>
              <a:rPr lang="ru-RU" sz="2800" b="1" dirty="0" smtClean="0">
                <a:latin typeface="Times New Roman" pitchFamily="18" charset="0"/>
                <a:cs typeface="Times New Roman" pitchFamily="18" charset="0"/>
              </a:rPr>
              <a:t>Ход (процесс)</a:t>
            </a:r>
          </a:p>
          <a:p>
            <a:pPr algn="ctr">
              <a:buNone/>
            </a:pPr>
            <a:r>
              <a:rPr lang="ru-RU" sz="2800" b="1" dirty="0" smtClean="0">
                <a:latin typeface="Times New Roman" pitchFamily="18" charset="0"/>
                <a:cs typeface="Times New Roman" pitchFamily="18" charset="0"/>
              </a:rPr>
              <a:t>(основная часть)</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 calcmode="lin" valueType="num">
                                      <p:cBhvr additive="base">
                                        <p:cTn id="4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 calcmode="lin" valueType="num">
                                      <p:cBhvr additive="base">
                                        <p:cTn id="4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
                                            <p:txEl>
                                              <p:pRg st="6" end="6"/>
                                            </p:txEl>
                                          </p:spTgt>
                                        </p:tgtEl>
                                        <p:attrNameLst>
                                          <p:attrName>style.visibility</p:attrName>
                                        </p:attrNameLst>
                                      </p:cBhvr>
                                      <p:to>
                                        <p:strVal val="visible"/>
                                      </p:to>
                                    </p:set>
                                    <p:anim calcmode="lin" valueType="num">
                                      <p:cBhvr additive="base">
                                        <p:cTn id="5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642942"/>
          </a:xfrm>
        </p:spPr>
        <p:txBody>
          <a:bodyPr>
            <a:noAutofit/>
          </a:bodyPr>
          <a:lstStyle/>
          <a:p>
            <a:pPr algn="ctr"/>
            <a:r>
              <a:rPr lang="ru-RU" b="1" dirty="0" smtClean="0">
                <a:solidFill>
                  <a:srgbClr val="002060"/>
                </a:solidFill>
                <a:latin typeface="Times New Roman" pitchFamily="18" charset="0"/>
                <a:cs typeface="Times New Roman" pitchFamily="18" charset="0"/>
              </a:rPr>
              <a:t>Структура НОД</a:t>
            </a:r>
            <a:endParaRPr lang="ru-RU" b="1" dirty="0">
              <a:solidFill>
                <a:srgbClr val="002060"/>
              </a:solidFill>
              <a:latin typeface="Times New Roman" pitchFamily="18" charset="0"/>
              <a:cs typeface="Times New Roman" pitchFamily="18" charset="0"/>
            </a:endParaRPr>
          </a:p>
        </p:txBody>
      </p:sp>
      <p:sp>
        <p:nvSpPr>
          <p:cNvPr id="4" name="Содержимое 3"/>
          <p:cNvSpPr>
            <a:spLocks noGrp="1"/>
          </p:cNvSpPr>
          <p:nvPr>
            <p:ph sz="quarter" idx="1"/>
          </p:nvPr>
        </p:nvSpPr>
        <p:spPr>
          <a:xfrm>
            <a:off x="4429124" y="1052736"/>
            <a:ext cx="4357718" cy="5616624"/>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ru-RU" sz="2400" dirty="0" smtClean="0">
                <a:latin typeface="Times New Roman" pitchFamily="18" charset="0"/>
                <a:cs typeface="Times New Roman" pitchFamily="18" charset="0"/>
              </a:rPr>
              <a:t>Окончание НОД посвящается подведению итогов и оценке результатов учебной деятельности. </a:t>
            </a:r>
          </a:p>
          <a:p>
            <a:r>
              <a:rPr lang="ru-RU" sz="2400" b="1" u="sng" dirty="0" smtClean="0">
                <a:latin typeface="Times New Roman" pitchFamily="18" charset="0"/>
                <a:cs typeface="Times New Roman" pitchFamily="18" charset="0"/>
              </a:rPr>
              <a:t>В младшей </a:t>
            </a:r>
            <a:r>
              <a:rPr lang="ru-RU" sz="2400" dirty="0" smtClean="0">
                <a:latin typeface="Times New Roman" pitchFamily="18" charset="0"/>
                <a:cs typeface="Times New Roman" pitchFamily="18" charset="0"/>
              </a:rPr>
              <a:t>группе педагог хвалит за усердие, желание выполнить работу, активизирует положительные эмоции.</a:t>
            </a:r>
          </a:p>
          <a:p>
            <a:pPr>
              <a:buNone/>
            </a:pPr>
            <a:r>
              <a:rPr lang="ru-RU" sz="2400"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В средней </a:t>
            </a:r>
            <a:r>
              <a:rPr lang="ru-RU" sz="2400" dirty="0" smtClean="0">
                <a:latin typeface="Times New Roman" pitchFamily="18" charset="0"/>
                <a:cs typeface="Times New Roman" pitchFamily="18" charset="0"/>
              </a:rPr>
              <a:t>группе он дифференцированно подходит к оценке результатов деятельности детей. </a:t>
            </a:r>
          </a:p>
          <a:p>
            <a:pPr>
              <a:buNone/>
            </a:pPr>
            <a:r>
              <a:rPr lang="ru-RU" sz="2400"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В старшей и подготовительной к школе </a:t>
            </a:r>
            <a:r>
              <a:rPr lang="ru-RU" sz="2400" dirty="0" smtClean="0">
                <a:latin typeface="Times New Roman" pitchFamily="18" charset="0"/>
                <a:cs typeface="Times New Roman" pitchFamily="18" charset="0"/>
              </a:rPr>
              <a:t>группах к оценке и самооценке результатов привлекаются дети. </a:t>
            </a:r>
            <a:endParaRPr lang="ru-RU" sz="2200" dirty="0" smtClean="0">
              <a:latin typeface="Times New Roman" pitchFamily="18" charset="0"/>
              <a:cs typeface="Times New Roman" pitchFamily="18" charset="0"/>
            </a:endParaRPr>
          </a:p>
        </p:txBody>
      </p:sp>
      <p:sp>
        <p:nvSpPr>
          <p:cNvPr id="7" name="Выноска со стрелкой вправо 6"/>
          <p:cNvSpPr/>
          <p:nvPr/>
        </p:nvSpPr>
        <p:spPr>
          <a:xfrm>
            <a:off x="395536" y="1436649"/>
            <a:ext cx="3888432" cy="3528392"/>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buNone/>
            </a:pPr>
            <a:r>
              <a:rPr lang="ru-RU" sz="2800" b="1" dirty="0" smtClean="0">
                <a:latin typeface="Times New Roman" pitchFamily="18" charset="0"/>
                <a:cs typeface="Times New Roman" pitchFamily="18" charset="0"/>
              </a:rPr>
              <a:t>Окончание</a:t>
            </a:r>
          </a:p>
          <a:p>
            <a:pPr algn="ctr">
              <a:buNone/>
            </a:pPr>
            <a:r>
              <a:rPr lang="ru-RU" sz="2800" b="1" dirty="0" smtClean="0">
                <a:latin typeface="Times New Roman" pitchFamily="18" charset="0"/>
                <a:cs typeface="Times New Roman" pitchFamily="18" charset="0"/>
              </a:rPr>
              <a:t>(заключительная часть)</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endParaRPr lang="ru-RU" sz="2400" dirty="0"/>
          </a:p>
        </p:txBody>
      </p:sp>
      <p:sp>
        <p:nvSpPr>
          <p:cNvPr id="3" name="Содержимое 2"/>
          <p:cNvSpPr>
            <a:spLocks noGrp="1"/>
          </p:cNvSpPr>
          <p:nvPr>
            <p:ph sz="quarter" idx="1"/>
          </p:nvPr>
        </p:nvSpPr>
        <p:spPr>
          <a:xfrm>
            <a:off x="179512" y="188640"/>
            <a:ext cx="8784976" cy="4085626"/>
          </a:xfrm>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ru-RU" sz="2800" b="1" dirty="0" smtClean="0">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НЕПОСРЕДСТВЕННО ОБРАЗОВАТЕЛЬНАЯ</a:t>
            </a:r>
          </a:p>
          <a:p>
            <a:pPr algn="ctr">
              <a:buNone/>
            </a:pPr>
            <a:r>
              <a:rPr lang="ru-RU" sz="2400" b="1" dirty="0" smtClean="0">
                <a:solidFill>
                  <a:srgbClr val="002060"/>
                </a:solidFill>
                <a:latin typeface="Times New Roman" pitchFamily="18" charset="0"/>
                <a:cs typeface="Times New Roman" pitchFamily="18" charset="0"/>
              </a:rPr>
              <a:t>ДЕЯТЕЛЬНОСТЬ – это деятельность, основанная на</a:t>
            </a:r>
          </a:p>
          <a:p>
            <a:pPr algn="ctr">
              <a:buNone/>
            </a:pPr>
            <a:r>
              <a:rPr lang="ru-RU" sz="2400" b="1" dirty="0" smtClean="0">
                <a:solidFill>
                  <a:srgbClr val="002060"/>
                </a:solidFill>
                <a:latin typeface="Times New Roman" pitchFamily="18" charset="0"/>
                <a:cs typeface="Times New Roman" pitchFamily="18" charset="0"/>
              </a:rPr>
              <a:t>одной из специфических детских видов деятельностей,</a:t>
            </a:r>
          </a:p>
          <a:p>
            <a:pPr algn="ctr">
              <a:buNone/>
            </a:pPr>
            <a:r>
              <a:rPr lang="ru-RU" sz="2400" b="1" dirty="0" smtClean="0">
                <a:solidFill>
                  <a:srgbClr val="002060"/>
                </a:solidFill>
                <a:latin typeface="Times New Roman" pitchFamily="18" charset="0"/>
                <a:cs typeface="Times New Roman" pitchFamily="18" charset="0"/>
              </a:rPr>
              <a:t>осуществляемая совместно со взрослыми, направленная</a:t>
            </a:r>
          </a:p>
          <a:p>
            <a:pPr algn="ctr">
              <a:buNone/>
            </a:pPr>
            <a:r>
              <a:rPr lang="ru-RU" sz="2400" b="1" dirty="0" smtClean="0">
                <a:solidFill>
                  <a:srgbClr val="002060"/>
                </a:solidFill>
                <a:latin typeface="Times New Roman" pitchFamily="18" charset="0"/>
                <a:cs typeface="Times New Roman" pitchFamily="18" charset="0"/>
              </a:rPr>
              <a:t>на освоение детьми одной или нескольких</a:t>
            </a:r>
          </a:p>
          <a:p>
            <a:pPr algn="ctr">
              <a:buNone/>
            </a:pPr>
            <a:r>
              <a:rPr lang="ru-RU" sz="2400" b="1" dirty="0" smtClean="0">
                <a:solidFill>
                  <a:srgbClr val="002060"/>
                </a:solidFill>
                <a:latin typeface="Times New Roman" pitchFamily="18" charset="0"/>
                <a:cs typeface="Times New Roman" pitchFamily="18" charset="0"/>
              </a:rPr>
              <a:t>образовательных областей, или их интеграцию</a:t>
            </a:r>
          </a:p>
          <a:p>
            <a:pPr algn="ctr">
              <a:buNone/>
            </a:pPr>
            <a:r>
              <a:rPr lang="ru-RU" sz="2400" b="1" dirty="0" smtClean="0">
                <a:solidFill>
                  <a:srgbClr val="002060"/>
                </a:solidFill>
                <a:latin typeface="Times New Roman" pitchFamily="18" charset="0"/>
                <a:cs typeface="Times New Roman" pitchFamily="18" charset="0"/>
              </a:rPr>
              <a:t>использованием разнообразных форм и методов работы, </a:t>
            </a:r>
          </a:p>
          <a:p>
            <a:pPr algn="ctr">
              <a:buNone/>
            </a:pPr>
            <a:r>
              <a:rPr lang="ru-RU" sz="2400" b="1" dirty="0" smtClean="0">
                <a:solidFill>
                  <a:srgbClr val="002060"/>
                </a:solidFill>
                <a:latin typeface="Times New Roman" pitchFamily="18" charset="0"/>
                <a:cs typeface="Times New Roman" pitchFamily="18" charset="0"/>
              </a:rPr>
              <a:t>выбор которых осуществляется педагогом самостоятельно. </a:t>
            </a:r>
            <a:endParaRPr lang="ru-RU" sz="2400" dirty="0">
              <a:solidFill>
                <a:srgbClr val="002060"/>
              </a:solidFill>
              <a:latin typeface="Times New Roman" pitchFamily="18" charset="0"/>
              <a:cs typeface="Times New Roman" pitchFamily="18" charset="0"/>
            </a:endParaRPr>
          </a:p>
        </p:txBody>
      </p:sp>
      <p:pic>
        <p:nvPicPr>
          <p:cNvPr id="1026" name="Picture 2" descr="E:\dou.jpg"/>
          <p:cNvPicPr>
            <a:picLocks noChangeAspect="1" noChangeArrowheads="1"/>
          </p:cNvPicPr>
          <p:nvPr/>
        </p:nvPicPr>
        <p:blipFill>
          <a:blip r:embed="rId2" cstate="print"/>
          <a:srcRect/>
          <a:stretch>
            <a:fillRect/>
          </a:stretch>
        </p:blipFill>
        <p:spPr bwMode="auto">
          <a:xfrm>
            <a:off x="3000364" y="4274266"/>
            <a:ext cx="3286148" cy="258373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648072"/>
          </a:xfrm>
        </p:spPr>
        <p:txBody>
          <a:bodyPr>
            <a:noAutofit/>
          </a:bodyPr>
          <a:lstStyle/>
          <a:p>
            <a:pPr algn="ctr"/>
            <a:r>
              <a:rPr lang="ru-RU" sz="4400" b="1" dirty="0" smtClean="0">
                <a:solidFill>
                  <a:srgbClr val="002060"/>
                </a:solidFill>
                <a:latin typeface="Times New Roman" pitchFamily="18" charset="0"/>
                <a:cs typeface="Times New Roman" pitchFamily="18" charset="0"/>
              </a:rPr>
              <a:t>Оценка результатов</a:t>
            </a:r>
            <a:endParaRPr lang="ru-RU" sz="44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323528" y="1196752"/>
            <a:ext cx="4038600" cy="5472608"/>
          </a:xfrm>
        </p:spPr>
        <p:style>
          <a:lnRef idx="1">
            <a:schemeClr val="dk1"/>
          </a:lnRef>
          <a:fillRef idx="2">
            <a:schemeClr val="dk1"/>
          </a:fillRef>
          <a:effectRef idx="1">
            <a:schemeClr val="dk1"/>
          </a:effectRef>
          <a:fontRef idx="minor">
            <a:schemeClr val="dk1"/>
          </a:fontRef>
        </p:style>
        <p:txBody>
          <a:bodyPr>
            <a:normAutofit/>
          </a:bodyPr>
          <a:lstStyle/>
          <a:p>
            <a:endParaRPr lang="ru-RU" dirty="0" smtClean="0"/>
          </a:p>
          <a:p>
            <a:pPr algn="ctr">
              <a:buNone/>
            </a:pPr>
            <a:r>
              <a:rPr lang="ru-RU" sz="2400" b="1" dirty="0" smtClean="0">
                <a:solidFill>
                  <a:srgbClr val="002060"/>
                </a:solidFill>
                <a:latin typeface="Times New Roman" pitchFamily="18" charset="0"/>
                <a:cs typeface="Times New Roman" pitchFamily="18" charset="0"/>
              </a:rPr>
              <a:t>ОРИЕНТИРУЮЩАЯ функция оценочных</a:t>
            </a:r>
          </a:p>
          <a:p>
            <a:pPr algn="ctr">
              <a:buNone/>
            </a:pPr>
            <a:r>
              <a:rPr lang="ru-RU" sz="2400" b="1" dirty="0" smtClean="0">
                <a:solidFill>
                  <a:srgbClr val="002060"/>
                </a:solidFill>
                <a:latin typeface="Times New Roman" pitchFamily="18" charset="0"/>
                <a:cs typeface="Times New Roman" pitchFamily="18" charset="0"/>
              </a:rPr>
              <a:t>   воздействий </a:t>
            </a:r>
          </a:p>
          <a:p>
            <a:pPr algn="ctr">
              <a:buNone/>
            </a:pPr>
            <a:r>
              <a:rPr lang="ru-RU" sz="2400" dirty="0" smtClean="0">
                <a:latin typeface="Times New Roman" pitchFamily="18" charset="0"/>
                <a:cs typeface="Times New Roman" pitchFamily="18" charset="0"/>
              </a:rPr>
              <a:t>заключается в том, что ребёнок вследствие педагогической оценки осознаёт собственные знания, результаты своего учения</a:t>
            </a:r>
            <a:endParaRPr lang="ru-RU" sz="2400" dirty="0">
              <a:latin typeface="Times New Roman" pitchFamily="18" charset="0"/>
              <a:cs typeface="Times New Roman" pitchFamily="18" charset="0"/>
            </a:endParaRPr>
          </a:p>
        </p:txBody>
      </p:sp>
      <p:sp>
        <p:nvSpPr>
          <p:cNvPr id="4" name="Содержимое 3"/>
          <p:cNvSpPr>
            <a:spLocks noGrp="1"/>
          </p:cNvSpPr>
          <p:nvPr>
            <p:ph sz="quarter" idx="2"/>
          </p:nvPr>
        </p:nvSpPr>
        <p:spPr>
          <a:xfrm>
            <a:off x="4860032" y="1196752"/>
            <a:ext cx="4038600" cy="5472608"/>
          </a:xfrm>
        </p:spPr>
        <p:style>
          <a:lnRef idx="1">
            <a:schemeClr val="dk1"/>
          </a:lnRef>
          <a:fillRef idx="2">
            <a:schemeClr val="dk1"/>
          </a:fillRef>
          <a:effectRef idx="1">
            <a:schemeClr val="dk1"/>
          </a:effectRef>
          <a:fontRef idx="minor">
            <a:schemeClr val="dk1"/>
          </a:fontRef>
        </p:style>
        <p:txBody>
          <a:bodyPr>
            <a:normAutofit/>
          </a:bodyPr>
          <a:lstStyle/>
          <a:p>
            <a:endParaRPr lang="ru-RU" dirty="0" smtClean="0"/>
          </a:p>
          <a:p>
            <a:pPr algn="ctr">
              <a:buNone/>
            </a:pPr>
            <a:r>
              <a:rPr lang="ru-RU" sz="2400" b="1" dirty="0" smtClean="0">
                <a:solidFill>
                  <a:srgbClr val="002060"/>
                </a:solidFill>
                <a:latin typeface="Times New Roman" pitchFamily="18" charset="0"/>
                <a:cs typeface="Times New Roman" pitchFamily="18" charset="0"/>
              </a:rPr>
              <a:t>СТИМУЛИРУЮЩАЯ функция оценочных воздействий </a:t>
            </a:r>
          </a:p>
          <a:p>
            <a:pPr algn="ctr">
              <a:buNone/>
            </a:pPr>
            <a:r>
              <a:rPr lang="ru-RU" sz="2400" dirty="0" smtClean="0">
                <a:latin typeface="Times New Roman" pitchFamily="18" charset="0"/>
                <a:cs typeface="Times New Roman" pitchFamily="18" charset="0"/>
              </a:rPr>
              <a:t>определяет переживание ребёнком своего успеха или неуспеха и является побуждением к деятельности</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800" dirty="0" smtClean="0"/>
              <a:t/>
            </a:r>
            <a:br>
              <a:rPr lang="ru-RU" sz="2800" dirty="0" smtClean="0"/>
            </a:br>
            <a:r>
              <a:rPr lang="ru-RU" sz="3100" b="1" dirty="0" smtClean="0">
                <a:solidFill>
                  <a:srgbClr val="002060"/>
                </a:solidFill>
                <a:latin typeface="Times New Roman" pitchFamily="18" charset="0"/>
                <a:cs typeface="Times New Roman" pitchFamily="18" charset="0"/>
              </a:rPr>
              <a:t>Мотивация  к  последующей</a:t>
            </a:r>
            <a:br>
              <a:rPr lang="ru-RU" sz="3100" b="1" dirty="0" smtClean="0">
                <a:solidFill>
                  <a:srgbClr val="002060"/>
                </a:solidFill>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 непосредственно образовательной деятельности</a:t>
            </a:r>
            <a:endParaRPr lang="ru-RU" sz="31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1285852" y="2843246"/>
            <a:ext cx="6357982" cy="1809890"/>
          </a:xfrm>
        </p:spPr>
        <p:style>
          <a:lnRef idx="3">
            <a:schemeClr val="lt1"/>
          </a:lnRef>
          <a:fillRef idx="1">
            <a:schemeClr val="accent1"/>
          </a:fillRef>
          <a:effectRef idx="1">
            <a:schemeClr val="accent1"/>
          </a:effectRef>
          <a:fontRef idx="minor">
            <a:schemeClr val="lt1"/>
          </a:fontRef>
        </p:style>
        <p:txBody>
          <a:bodyPr>
            <a:normAutofit/>
          </a:bodyPr>
          <a:lstStyle/>
          <a:p>
            <a:pPr>
              <a:buNone/>
            </a:pPr>
            <a:endParaRPr lang="ru-RU" b="1" dirty="0" smtClean="0"/>
          </a:p>
          <a:p>
            <a:pPr algn="ctr">
              <a:buNone/>
            </a:pPr>
            <a:r>
              <a:rPr lang="ru-RU" sz="2800" b="1" dirty="0" smtClean="0">
                <a:latin typeface="Times New Roman" pitchFamily="18" charset="0"/>
                <a:cs typeface="Times New Roman" pitchFamily="18" charset="0"/>
              </a:rPr>
              <a:t>ИНТЕРЕС и ЖЕЛАНИЕ </a:t>
            </a:r>
          </a:p>
          <a:p>
            <a:pPr algn="ctr">
              <a:buNone/>
            </a:pPr>
            <a:r>
              <a:rPr lang="ru-RU" sz="2800" b="1" dirty="0" smtClean="0">
                <a:latin typeface="Times New Roman" pitchFamily="18" charset="0"/>
                <a:cs typeface="Times New Roman" pitchFamily="18" charset="0"/>
              </a:rPr>
              <a:t>ребенка продолжить деятельность</a:t>
            </a:r>
            <a:endParaRPr lang="ru-RU" sz="2800" dirty="0">
              <a:latin typeface="Times New Roman" pitchFamily="18" charset="0"/>
              <a:cs typeface="Times New Roman" pitchFamily="18" charset="0"/>
            </a:endParaRPr>
          </a:p>
        </p:txBody>
      </p:sp>
      <p:sp>
        <p:nvSpPr>
          <p:cNvPr id="4" name="Стрелка вниз 3"/>
          <p:cNvSpPr/>
          <p:nvPr/>
        </p:nvSpPr>
        <p:spPr>
          <a:xfrm>
            <a:off x="3857620" y="1628800"/>
            <a:ext cx="1428760" cy="1214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descr="E:\444498636.gif"/>
          <p:cNvPicPr/>
          <p:nvPr/>
        </p:nvPicPr>
        <p:blipFill>
          <a:blip r:embed="rId2" cstate="print"/>
          <a:srcRect/>
          <a:stretch>
            <a:fillRect/>
          </a:stretch>
        </p:blipFill>
        <p:spPr bwMode="auto">
          <a:xfrm>
            <a:off x="428596" y="5072074"/>
            <a:ext cx="1785950" cy="149750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29600" cy="142876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Реализация процесса  обучения  в ДОУ </a:t>
            </a:r>
            <a:br>
              <a:rPr lang="ru-RU" sz="3100" b="1" dirty="0" smtClean="0">
                <a:solidFill>
                  <a:srgbClr val="002060"/>
                </a:solidFill>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через организацию </a:t>
            </a:r>
            <a:br>
              <a:rPr lang="ru-RU" sz="3100" b="1" dirty="0" smtClean="0">
                <a:solidFill>
                  <a:srgbClr val="002060"/>
                </a:solidFill>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   детских  видов  деятельности </a:t>
            </a:r>
            <a:r>
              <a:rPr lang="ru-RU" sz="2800" dirty="0" smtClean="0"/>
              <a:t>	</a:t>
            </a:r>
            <a:br>
              <a:rPr lang="ru-RU" sz="2800" dirty="0" smtClean="0"/>
            </a:br>
            <a:endParaRPr lang="ru-RU" sz="28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14282" y="1844824"/>
            <a:ext cx="8786874" cy="4798886"/>
          </a:xfrm>
        </p:spPr>
        <p:style>
          <a:lnRef idx="1">
            <a:schemeClr val="accent1"/>
          </a:lnRef>
          <a:fillRef idx="2">
            <a:schemeClr val="accent1"/>
          </a:fillRef>
          <a:effectRef idx="1">
            <a:schemeClr val="accent1"/>
          </a:effectRef>
          <a:fontRef idx="minor">
            <a:schemeClr val="dk1"/>
          </a:fontRef>
        </p:style>
        <p:txBody>
          <a:bodyPr>
            <a:noAutofit/>
          </a:bodyPr>
          <a:lstStyle/>
          <a:p>
            <a:pPr marL="457200" indent="-457200" algn="just">
              <a:buNone/>
            </a:pPr>
            <a:endParaRPr lang="ru-RU" sz="2000" dirty="0" smtClean="0">
              <a:latin typeface="Times New Roman" pitchFamily="18" charset="0"/>
              <a:cs typeface="Times New Roman" pitchFamily="18" charset="0"/>
            </a:endParaRPr>
          </a:p>
          <a:p>
            <a:pPr marL="457200" indent="-457200" algn="just">
              <a:buNone/>
            </a:pPr>
            <a:r>
              <a:rPr lang="ru-RU" sz="2000" dirty="0" smtClean="0">
                <a:latin typeface="Times New Roman" pitchFamily="18" charset="0"/>
                <a:cs typeface="Times New Roman" pitchFamily="18" charset="0"/>
              </a:rPr>
              <a:t>1</a:t>
            </a:r>
            <a:r>
              <a:rPr lang="ru-RU" sz="2000" dirty="0" smtClean="0">
                <a:latin typeface="Times New Roman" pitchFamily="18" charset="0"/>
                <a:cs typeface="Times New Roman" pitchFamily="18" charset="0"/>
              </a:rPr>
              <a:t>. Ребенок и взрослый - оба субъекты  взаимодействия.</a:t>
            </a:r>
          </a:p>
          <a:p>
            <a:pPr marL="457200" indent="-457200" algn="just">
              <a:buNone/>
            </a:pPr>
            <a:r>
              <a:rPr lang="ru-RU" sz="2000" dirty="0" smtClean="0">
                <a:latin typeface="Times New Roman" pitchFamily="18" charset="0"/>
                <a:cs typeface="Times New Roman" pitchFamily="18" charset="0"/>
              </a:rPr>
              <a:t> Они равны по значимости. Позиция « Партнер – партнер» </a:t>
            </a:r>
          </a:p>
          <a:p>
            <a:pPr>
              <a:buNone/>
            </a:pPr>
            <a:r>
              <a:rPr lang="ru-RU" sz="2000" dirty="0" smtClean="0">
                <a:latin typeface="Times New Roman" pitchFamily="18" charset="0"/>
                <a:cs typeface="Times New Roman" pitchFamily="18" charset="0"/>
              </a:rPr>
              <a:t>2.  Основная деятельность - это так называемые детские виды деятельности: общение, игра, предметная деятельность, конструирование, изобразительная деятельность, элементарная трудовая деятельность и т. д. </a:t>
            </a:r>
          </a:p>
          <a:p>
            <a:pPr>
              <a:buNone/>
            </a:pPr>
            <a:r>
              <a:rPr lang="ru-RU" sz="2000" dirty="0" smtClean="0">
                <a:latin typeface="Times New Roman" pitchFamily="18" charset="0"/>
                <a:cs typeface="Times New Roman" pitchFamily="18" charset="0"/>
              </a:rPr>
              <a:t>3. Основная модель организации образовательного процесса- совместная деятельность взрослого и ребенка. 	</a:t>
            </a:r>
          </a:p>
          <a:p>
            <a:pPr>
              <a:buNone/>
            </a:pPr>
            <a:r>
              <a:rPr lang="ru-RU" sz="2000" dirty="0" smtClean="0">
                <a:latin typeface="Times New Roman" pitchFamily="18" charset="0"/>
                <a:cs typeface="Times New Roman" pitchFamily="18" charset="0"/>
              </a:rPr>
              <a:t>4. Основная форма работы с детьми- рассматривание, наблюдение, беседы, разговоры, экспериментирование и исследования, чтение, реализация проектов, мастерская и т.д. </a:t>
            </a:r>
          </a:p>
          <a:p>
            <a:pPr>
              <a:buNone/>
            </a:pPr>
            <a:r>
              <a:rPr lang="ru-RU" sz="2000" dirty="0" smtClean="0">
                <a:latin typeface="Times New Roman" pitchFamily="18" charset="0"/>
                <a:cs typeface="Times New Roman" pitchFamily="18" charset="0"/>
              </a:rPr>
              <a:t>5. Применяются в основном так называемые опосредованные методы обучения (при частичном использовании прямых). </a:t>
            </a:r>
          </a:p>
          <a:p>
            <a:pPr>
              <a:buNone/>
            </a:pPr>
            <a:endParaRPr lang="ru-RU" sz="20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1"/>
          </p:nvPr>
        </p:nvSpPr>
        <p:spPr>
          <a:xfrm>
            <a:off x="107504" y="260648"/>
            <a:ext cx="8928992" cy="6000792"/>
          </a:xfrm>
        </p:spPr>
        <p:style>
          <a:lnRef idx="1">
            <a:schemeClr val="accent1"/>
          </a:lnRef>
          <a:fillRef idx="2">
            <a:schemeClr val="accent1"/>
          </a:fillRef>
          <a:effectRef idx="1">
            <a:schemeClr val="accent1"/>
          </a:effectRef>
          <a:fontRef idx="minor">
            <a:schemeClr val="dk1"/>
          </a:fontRef>
        </p:style>
        <p:txBody>
          <a:bodyPr>
            <a:normAutofit fontScale="85000" lnSpcReduction="10000"/>
          </a:bodyPr>
          <a:lstStyle/>
          <a:p>
            <a:pPr>
              <a:buNone/>
            </a:pPr>
            <a:endParaRPr lang="ru-RU" sz="1900" dirty="0" smtClean="0">
              <a:latin typeface="Times New Roman" pitchFamily="18" charset="0"/>
              <a:cs typeface="Times New Roman" pitchFamily="18" charset="0"/>
            </a:endParaRPr>
          </a:p>
          <a:p>
            <a:pPr algn="just">
              <a:buNone/>
            </a:pPr>
            <a:endParaRPr lang="ru-RU" sz="1600"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6. Мотивы обучения, осуществляемого как организация детских видов деятельности, связаны с интересом детей к этим видам деятельности. </a:t>
            </a:r>
          </a:p>
          <a:p>
            <a:pPr algn="just">
              <a:buNone/>
            </a:pP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7. Допускается так называемый «вход» и «выход» детей. Уважая ребенка, его состояние, настроение взрослый обязан предоставить ему возможность выбора- участвовать или не участвовать вместе с другими детьми в совместном деле, но при этом вправе потребовать такого же уважения и к участникам этого совместного дела. </a:t>
            </a:r>
          </a:p>
          <a:p>
            <a:pPr algn="just">
              <a:buNone/>
            </a:pP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8. Образовательный процесс предполагает внесение изменений (коррективов) в планы, программы с учетом потребностей и интересов детей. 	</a:t>
            </a:r>
          </a:p>
          <a:p>
            <a:pPr>
              <a:buNone/>
            </a:pPr>
            <a:r>
              <a:rPr lang="ru-RU"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704088"/>
            <a:ext cx="4929222" cy="1081838"/>
          </a:xfrm>
        </p:spPr>
        <p:txBody>
          <a:bodyPr>
            <a:normAutofit fontScale="90000"/>
          </a:bodyPr>
          <a:lstStyle/>
          <a:p>
            <a:pPr algn="ctr"/>
            <a:r>
              <a:rPr lang="ru-RU" sz="3100" b="1" dirty="0" smtClean="0">
                <a:solidFill>
                  <a:srgbClr val="002060"/>
                </a:solidFill>
                <a:latin typeface="Times New Roman" pitchFamily="18" charset="0"/>
                <a:cs typeface="Times New Roman" pitchFamily="18" charset="0"/>
              </a:rPr>
              <a:t>Как  продемонстрировать детям  свое  уважение</a:t>
            </a:r>
            <a:r>
              <a:rPr lang="ru-RU" sz="2800" dirty="0" smtClean="0"/>
              <a:t/>
            </a:r>
            <a:br>
              <a:rPr lang="ru-RU" sz="2800" dirty="0" smtClean="0"/>
            </a:b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785926"/>
            <a:ext cx="8229600" cy="4538674"/>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algn="just"/>
            <a:r>
              <a:rPr lang="ru-RU" dirty="0" smtClean="0">
                <a:latin typeface="Times New Roman" pitchFamily="18" charset="0"/>
                <a:cs typeface="Times New Roman" pitchFamily="18" charset="0"/>
              </a:rPr>
              <a:t>Всегда называйте детей по имени.</a:t>
            </a:r>
          </a:p>
          <a:p>
            <a:pPr algn="just"/>
            <a:r>
              <a:rPr lang="ru-RU" dirty="0" smtClean="0">
                <a:latin typeface="Times New Roman" pitchFamily="18" charset="0"/>
                <a:cs typeface="Times New Roman" pitchFamily="18" charset="0"/>
              </a:rPr>
              <a:t>Говорите индивидуально с каждым ребенком так часто, как это только возможно.</a:t>
            </a:r>
          </a:p>
          <a:p>
            <a:pPr algn="just"/>
            <a:r>
              <a:rPr lang="ru-RU" dirty="0" smtClean="0">
                <a:latin typeface="Times New Roman" pitchFamily="18" charset="0"/>
                <a:cs typeface="Times New Roman" pitchFamily="18" charset="0"/>
              </a:rPr>
              <a:t>При разговоре находитесь на одном уровне с ребенком: опускайтесь на корточки или садитесь на низкий стул.</a:t>
            </a:r>
          </a:p>
          <a:p>
            <a:pPr algn="just"/>
            <a:r>
              <a:rPr lang="ru-RU" dirty="0" smtClean="0">
                <a:latin typeface="Times New Roman" pitchFamily="18" charset="0"/>
                <a:cs typeface="Times New Roman" pitchFamily="18" charset="0"/>
              </a:rPr>
              <a:t> Слушайте, что говорит вам ребенок, и отвечайте ему.</a:t>
            </a:r>
          </a:p>
          <a:p>
            <a:pPr algn="just"/>
            <a:r>
              <a:rPr lang="ru-RU" dirty="0" smtClean="0">
                <a:latin typeface="Times New Roman" pitchFamily="18" charset="0"/>
                <a:cs typeface="Times New Roman" pitchFamily="18" charset="0"/>
              </a:rPr>
              <a:t>Если вы пообещали детям, что вы что-то сделаете для них позднее, не забудьте сделать это.</a:t>
            </a:r>
          </a:p>
          <a:p>
            <a:pPr algn="just"/>
            <a:r>
              <a:rPr lang="ru-RU" dirty="0" smtClean="0">
                <a:latin typeface="Times New Roman" pitchFamily="18" charset="0"/>
                <a:cs typeface="Times New Roman" pitchFamily="18" charset="0"/>
              </a:rPr>
              <a:t>Выражайте искреннее восхищение результатами работы детей.</a:t>
            </a:r>
          </a:p>
          <a:p>
            <a:pPr algn="just"/>
            <a:r>
              <a:rPr lang="ru-RU" dirty="0" smtClean="0">
                <a:latin typeface="Times New Roman" pitchFamily="18" charset="0"/>
                <a:cs typeface="Times New Roman" pitchFamily="18" charset="0"/>
              </a:rPr>
              <a:t>Дайте детям возможность рассказывать другим о своей работе и своих интересах.</a:t>
            </a:r>
          </a:p>
          <a:p>
            <a:pPr algn="just"/>
            <a:r>
              <a:rPr lang="ru-RU" dirty="0" smtClean="0">
                <a:latin typeface="Times New Roman" pitchFamily="18" charset="0"/>
                <a:cs typeface="Times New Roman" pitchFamily="18" charset="0"/>
              </a:rPr>
              <a:t>Используйте идеи и предложения детей и благодарите их за помощь.</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28662" y="1571612"/>
            <a:ext cx="7643866" cy="2286016"/>
          </a:xfrm>
          <a:ln/>
        </p:spPr>
        <p:style>
          <a:lnRef idx="1">
            <a:schemeClr val="accent5"/>
          </a:lnRef>
          <a:fillRef idx="2">
            <a:schemeClr val="accent5"/>
          </a:fillRef>
          <a:effectRef idx="1">
            <a:schemeClr val="accent5"/>
          </a:effectRef>
          <a:fontRef idx="minor">
            <a:schemeClr val="dk1"/>
          </a:fontRef>
        </p:style>
        <p:txBody>
          <a:bodyPr>
            <a:normAutofit/>
          </a:bodyPr>
          <a:lstStyle/>
          <a:p>
            <a:pPr algn="ctr"/>
            <a:r>
              <a:rPr lang="ru-RU" sz="6600" b="1" dirty="0" smtClean="0">
                <a:solidFill>
                  <a:srgbClr val="002060"/>
                </a:solidFill>
                <a:latin typeface="Teddy Bear" panose="02000600000000000000" pitchFamily="2" charset="0"/>
                <a:cs typeface="Times New Roman" pitchFamily="18" charset="0"/>
              </a:rPr>
              <a:t>Спасибо за внимание!</a:t>
            </a:r>
            <a:br>
              <a:rPr lang="ru-RU" sz="6600" b="1" dirty="0" smtClean="0">
                <a:solidFill>
                  <a:srgbClr val="002060"/>
                </a:solidFill>
                <a:latin typeface="Teddy Bear" panose="02000600000000000000" pitchFamily="2" charset="0"/>
                <a:cs typeface="Times New Roman" pitchFamily="18" charset="0"/>
              </a:rPr>
            </a:br>
            <a:endParaRPr lang="ru-RU" sz="6600" b="1" dirty="0">
              <a:solidFill>
                <a:srgbClr val="002060"/>
              </a:solidFill>
              <a:latin typeface="Teddy Bear" panose="02000600000000000000" pitchFamily="2" charset="0"/>
              <a:cs typeface="Times New Roman" pitchFamily="18" charset="0"/>
            </a:endParaRPr>
          </a:p>
        </p:txBody>
      </p:sp>
      <p:pic>
        <p:nvPicPr>
          <p:cNvPr id="4" name="Рисунок 3" descr="E:\359360653.jpg"/>
          <p:cNvPicPr/>
          <p:nvPr/>
        </p:nvPicPr>
        <p:blipFill>
          <a:blip r:embed="rId2" cstate="print"/>
          <a:srcRect/>
          <a:stretch>
            <a:fillRect/>
          </a:stretch>
        </p:blipFill>
        <p:spPr bwMode="auto">
          <a:xfrm>
            <a:off x="6357950" y="3929066"/>
            <a:ext cx="2286016"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260648"/>
            <a:ext cx="6624736" cy="713786"/>
          </a:xfrm>
        </p:spPr>
        <p:txBody>
          <a:bodyPr>
            <a:noAutofit/>
          </a:bodyPr>
          <a:lstStyle/>
          <a:p>
            <a:pPr algn="ctr"/>
            <a:r>
              <a:rPr lang="ru-RU" sz="2400" b="1" dirty="0" smtClean="0">
                <a:solidFill>
                  <a:srgbClr val="002060"/>
                </a:solidFill>
                <a:latin typeface="Times New Roman" pitchFamily="18" charset="0"/>
                <a:cs typeface="Times New Roman" pitchFamily="18" charset="0"/>
              </a:rPr>
              <a:t>В раннем возрасте (1 год - 3 года) </a:t>
            </a:r>
            <a:br>
              <a:rPr lang="ru-RU" sz="2400" b="1" dirty="0" smtClean="0">
                <a:solidFill>
                  <a:srgbClr val="002060"/>
                </a:solidFill>
                <a:latin typeface="Times New Roman" pitchFamily="18" charset="0"/>
                <a:cs typeface="Times New Roman" pitchFamily="18" charset="0"/>
              </a:rPr>
            </a:br>
            <a:endParaRPr lang="ru-RU" sz="24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85720" y="620688"/>
            <a:ext cx="8572560" cy="6023022"/>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lgn="just"/>
            <a:r>
              <a:rPr lang="ru-RU" dirty="0" smtClean="0">
                <a:latin typeface="Times New Roman" pitchFamily="18" charset="0"/>
                <a:cs typeface="Times New Roman" pitchFamily="18" charset="0"/>
              </a:rPr>
              <a:t>предметная деятельность и игры с составными и динамическими игрушками; </a:t>
            </a:r>
          </a:p>
          <a:p>
            <a:pPr algn="just"/>
            <a:r>
              <a:rPr lang="ru-RU" dirty="0" smtClean="0">
                <a:latin typeface="Times New Roman" pitchFamily="18" charset="0"/>
                <a:cs typeface="Times New Roman" pitchFamily="18" charset="0"/>
              </a:rPr>
              <a:t>экспериментирование с материалами и веществами (песок, вода, тесто и пр.);</a:t>
            </a:r>
          </a:p>
          <a:p>
            <a:pPr algn="just"/>
            <a:r>
              <a:rPr lang="ru-RU" dirty="0" smtClean="0">
                <a:latin typeface="Times New Roman" pitchFamily="18" charset="0"/>
                <a:cs typeface="Times New Roman" pitchFamily="18" charset="0"/>
              </a:rPr>
              <a:t>общение с взрослым и совместные игры со сверстниками под руководством взрослого;</a:t>
            </a:r>
          </a:p>
          <a:p>
            <a:pPr algn="just"/>
            <a:r>
              <a:rPr lang="ru-RU" dirty="0" smtClean="0">
                <a:latin typeface="Times New Roman" pitchFamily="18" charset="0"/>
                <a:cs typeface="Times New Roman" pitchFamily="18" charset="0"/>
              </a:rPr>
              <a:t>самообслуживание и действия с бытовыми предметами-орудиями (ложка, совок, лопатка и пр.);</a:t>
            </a:r>
          </a:p>
          <a:p>
            <a:pPr algn="just"/>
            <a:r>
              <a:rPr lang="ru-RU" dirty="0" smtClean="0">
                <a:latin typeface="Times New Roman" pitchFamily="18" charset="0"/>
                <a:cs typeface="Times New Roman" pitchFamily="18" charset="0"/>
              </a:rPr>
              <a:t>восприятие смысла музыки, сказок, стихов, рассматривание картинок, двигательная активность.</a:t>
            </a:r>
          </a:p>
          <a:p>
            <a:pPr algn="ctr">
              <a:buNone/>
            </a:pPr>
            <a:r>
              <a:rPr lang="ru-RU" sz="3400" b="1" dirty="0" smtClean="0">
                <a:solidFill>
                  <a:srgbClr val="002060"/>
                </a:solidFill>
                <a:latin typeface="Times New Roman" pitchFamily="18" charset="0"/>
                <a:cs typeface="Times New Roman" pitchFamily="18" charset="0"/>
              </a:rPr>
              <a:t>Для детей дошкольного возраста (3 года - 8 лет) </a:t>
            </a:r>
          </a:p>
          <a:p>
            <a:pPr algn="just"/>
            <a:r>
              <a:rPr lang="ru-RU" dirty="0" smtClean="0">
                <a:latin typeface="Times New Roman" pitchFamily="18" charset="0"/>
                <a:cs typeface="Times New Roman" pitchFamily="18" charset="0"/>
              </a:rPr>
              <a:t>игровая, включая сюжетно-ролевую игру, игру с правилами и другие виды игры; </a:t>
            </a:r>
          </a:p>
          <a:p>
            <a:pPr algn="just"/>
            <a:r>
              <a:rPr lang="ru-RU" dirty="0" smtClean="0">
                <a:latin typeface="Times New Roman" pitchFamily="18" charset="0"/>
                <a:cs typeface="Times New Roman" pitchFamily="18" charset="0"/>
              </a:rPr>
              <a:t>коммуникативная (общение и взаимодействие со взрослыми и сверстниками);</a:t>
            </a:r>
          </a:p>
          <a:p>
            <a:pPr marL="179388" indent="-179388" algn="just"/>
            <a:r>
              <a:rPr lang="ru-RU" dirty="0" smtClean="0">
                <a:latin typeface="Times New Roman" pitchFamily="18" charset="0"/>
                <a:cs typeface="Times New Roman" pitchFamily="18" charset="0"/>
              </a:rPr>
              <a:t>  познавательно-исследовательская (исследования объектов окружающего мира и экспериментирования с ними);</a:t>
            </a:r>
          </a:p>
          <a:p>
            <a:pPr algn="just"/>
            <a:r>
              <a:rPr lang="ru-RU" dirty="0" smtClean="0">
                <a:latin typeface="Times New Roman" pitchFamily="18" charset="0"/>
                <a:cs typeface="Times New Roman" pitchFamily="18" charset="0"/>
              </a:rPr>
              <a:t>восприятие художественной литературы и фольклора; </a:t>
            </a:r>
          </a:p>
          <a:p>
            <a:pPr algn="just"/>
            <a:r>
              <a:rPr lang="ru-RU" dirty="0" smtClean="0">
                <a:latin typeface="Times New Roman" pitchFamily="18" charset="0"/>
                <a:cs typeface="Times New Roman" pitchFamily="18" charset="0"/>
              </a:rPr>
              <a:t>самообслуживание и элементарный бытовой труд (в помещении и на улице);</a:t>
            </a:r>
          </a:p>
          <a:p>
            <a:pPr marL="0" indent="0" algn="just"/>
            <a:r>
              <a:rPr lang="ru-RU" dirty="0" smtClean="0">
                <a:latin typeface="Times New Roman" pitchFamily="18" charset="0"/>
                <a:cs typeface="Times New Roman" pitchFamily="18" charset="0"/>
              </a:rPr>
              <a:t>   конструирование из разного материала, включая конструкторы, модули, бумагу, природный и иной материал, изобразительная (рисование, лепка, аппликация);</a:t>
            </a:r>
          </a:p>
          <a:p>
            <a:pPr marL="0" indent="0" algn="just"/>
            <a:r>
              <a:rPr lang="ru-RU" dirty="0" smtClean="0">
                <a:latin typeface="Times New Roman" pitchFamily="18" charset="0"/>
                <a:cs typeface="Times New Roman" pitchFamily="18" charset="0"/>
              </a:rPr>
              <a:t>   музыкальная (восприятие и понимание смысла музыкальных произведений, пение, музыкально-ритмические движения, игры на детских музыкальных инструментах);</a:t>
            </a:r>
          </a:p>
          <a:p>
            <a:pPr marL="0" indent="0" algn="just"/>
            <a:r>
              <a:rPr lang="ru-RU" dirty="0" smtClean="0">
                <a:latin typeface="Times New Roman" pitchFamily="18" charset="0"/>
                <a:cs typeface="Times New Roman" pitchFamily="18" charset="0"/>
              </a:rPr>
              <a:t>  двигательная (овладение основными движениями) формы активности ребенка.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additive="base">
                                        <p:cTn id="7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12" end="12"/>
                                            </p:txEl>
                                          </p:spTgt>
                                        </p:tgtEl>
                                        <p:attrNameLst>
                                          <p:attrName>style.visibility</p:attrName>
                                        </p:attrNameLst>
                                      </p:cBhvr>
                                      <p:to>
                                        <p:strVal val="visible"/>
                                      </p:to>
                                    </p:set>
                                    <p:anim calcmode="lin" valueType="num">
                                      <p:cBhvr additive="base">
                                        <p:cTn id="8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3">
                                            <p:txEl>
                                              <p:pRg st="13" end="13"/>
                                            </p:txEl>
                                          </p:spTgt>
                                        </p:tgtEl>
                                        <p:attrNameLst>
                                          <p:attrName>style.visibility</p:attrName>
                                        </p:attrNameLst>
                                      </p:cBhvr>
                                      <p:to>
                                        <p:strVal val="visible"/>
                                      </p:to>
                                    </p:set>
                                    <p:anim calcmode="lin" valueType="num">
                                      <p:cBhvr additive="base">
                                        <p:cTn id="9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8429684" cy="642942"/>
          </a:xfrm>
        </p:spPr>
        <p:txBody>
          <a:bodyPr>
            <a:noAutofit/>
          </a:bodyPr>
          <a:lstStyle/>
          <a:p>
            <a:pPr algn="ctr"/>
            <a:r>
              <a:rPr lang="ru-RU" sz="2400" b="1" dirty="0" smtClean="0">
                <a:solidFill>
                  <a:srgbClr val="002060"/>
                </a:solidFill>
                <a:latin typeface="Times New Roman" pitchFamily="18" charset="0"/>
                <a:cs typeface="Times New Roman" pitchFamily="18" charset="0"/>
              </a:rPr>
              <a:t>Рабочее пространство при разной форме организации ОД: </a:t>
            </a:r>
            <a:endParaRPr lang="ru-RU" sz="2400" dirty="0"/>
          </a:p>
        </p:txBody>
      </p:sp>
      <p:sp>
        <p:nvSpPr>
          <p:cNvPr id="3" name="Содержимое 2"/>
          <p:cNvSpPr>
            <a:spLocks noGrp="1"/>
          </p:cNvSpPr>
          <p:nvPr>
            <p:ph sz="quarter" idx="1"/>
          </p:nvPr>
        </p:nvSpPr>
        <p:spPr>
          <a:xfrm>
            <a:off x="214282" y="1920085"/>
            <a:ext cx="4281518" cy="4434840"/>
          </a:xfrm>
        </p:spPr>
        <p:style>
          <a:lnRef idx="1">
            <a:schemeClr val="accent1"/>
          </a:lnRef>
          <a:fillRef idx="2">
            <a:schemeClr val="accent1"/>
          </a:fillRef>
          <a:effectRef idx="1">
            <a:schemeClr val="accent1"/>
          </a:effectRef>
          <a:fontRef idx="minor">
            <a:schemeClr val="dk1"/>
          </a:fontRef>
        </p:style>
        <p: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pPr>
              <a:buNone/>
            </a:pPr>
            <a:endParaRPr lang="ru-RU" dirty="0" smtClean="0"/>
          </a:p>
          <a:p>
            <a:pPr algn="ctr">
              <a:buNone/>
            </a:pPr>
            <a:r>
              <a:rPr lang="ru-RU" sz="2400" b="1" kern="100" dirty="0" smtClean="0">
                <a:solidFill>
                  <a:srgbClr val="002060"/>
                </a:solidFill>
                <a:latin typeface="Times New Roman" pitchFamily="18" charset="0"/>
                <a:cs typeface="Times New Roman" pitchFamily="18" charset="0"/>
              </a:rPr>
              <a:t>Занятие!</a:t>
            </a:r>
          </a:p>
          <a:p>
            <a:pPr algn="ctr">
              <a:buNone/>
            </a:pPr>
            <a:r>
              <a:rPr lang="ru-RU" sz="2400" b="1" kern="100" dirty="0" smtClean="0">
                <a:solidFill>
                  <a:srgbClr val="002060"/>
                </a:solidFill>
                <a:latin typeface="Times New Roman" pitchFamily="18" charset="0"/>
                <a:cs typeface="Times New Roman" pitchFamily="18" charset="0"/>
              </a:rPr>
              <a:t>(школьно-урочная форма)</a:t>
            </a:r>
            <a:endParaRPr lang="ru-RU" sz="2400" b="1" kern="100" dirty="0">
              <a:solidFill>
                <a:srgbClr val="002060"/>
              </a:solidFill>
              <a:latin typeface="Times New Roman" pitchFamily="18" charset="0"/>
              <a:cs typeface="Times New Roman" pitchFamily="18" charset="0"/>
            </a:endParaRPr>
          </a:p>
        </p:txBody>
      </p:sp>
      <p:sp>
        <p:nvSpPr>
          <p:cNvPr id="4" name="Содержимое 3"/>
          <p:cNvSpPr>
            <a:spLocks noGrp="1"/>
          </p:cNvSpPr>
          <p:nvPr>
            <p:ph sz="quarter" idx="2"/>
          </p:nvPr>
        </p:nvSpPr>
        <p:spPr>
          <a:xfrm>
            <a:off x="4648200" y="1920085"/>
            <a:ext cx="4281518" cy="4434840"/>
          </a:xfrm>
        </p:spPr>
        <p:style>
          <a:lnRef idx="1">
            <a:schemeClr val="accent1"/>
          </a:lnRef>
          <a:fillRef idx="2">
            <a:schemeClr val="accent1"/>
          </a:fillRef>
          <a:effectRef idx="1">
            <a:schemeClr val="accent1"/>
          </a:effectRef>
          <a:fontRef idx="minor">
            <a:schemeClr val="dk1"/>
          </a:fontRef>
        </p:style>
        <p: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pPr algn="ctr">
              <a:buNone/>
            </a:pPr>
            <a:r>
              <a:rPr lang="ru-RU" b="1" dirty="0" smtClean="0">
                <a:solidFill>
                  <a:srgbClr val="002060"/>
                </a:solidFill>
                <a:latin typeface="Times New Roman" pitchFamily="18" charset="0"/>
                <a:cs typeface="Times New Roman" pitchFamily="18" charset="0"/>
              </a:rPr>
              <a:t>НОД</a:t>
            </a:r>
          </a:p>
          <a:p>
            <a:pPr algn="ctr">
              <a:buNone/>
            </a:pPr>
            <a:r>
              <a:rPr lang="ru-RU" b="1" dirty="0" smtClean="0">
                <a:solidFill>
                  <a:srgbClr val="002060"/>
                </a:solidFill>
                <a:latin typeface="Times New Roman" pitchFamily="18" charset="0"/>
                <a:cs typeface="Times New Roman" pitchFamily="18" charset="0"/>
              </a:rPr>
              <a:t>(Партнерская форма)</a:t>
            </a:r>
            <a:endParaRPr lang="ru-RU" b="1" dirty="0">
              <a:solidFill>
                <a:srgbClr val="002060"/>
              </a:solidFill>
              <a:latin typeface="Times New Roman" pitchFamily="18" charset="0"/>
              <a:cs typeface="Times New Roman" pitchFamily="18" charset="0"/>
            </a:endParaRPr>
          </a:p>
        </p:txBody>
      </p:sp>
      <p:sp>
        <p:nvSpPr>
          <p:cNvPr id="5" name="Овал 4"/>
          <p:cNvSpPr/>
          <p:nvPr/>
        </p:nvSpPr>
        <p:spPr>
          <a:xfrm>
            <a:off x="2000232" y="2071678"/>
            <a:ext cx="857256" cy="785818"/>
          </a:xfrm>
          <a:prstGeom prst="ellipse">
            <a:avLst/>
          </a:prstGeom>
          <a:solidFill>
            <a:srgbClr val="FFC00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500034" y="3071810"/>
            <a:ext cx="1643074" cy="357190"/>
          </a:xfrm>
          <a:prstGeom prst="rect">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2571736" y="3071810"/>
            <a:ext cx="1643074" cy="357190"/>
          </a:xfrm>
          <a:prstGeom prst="rect">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714348" y="3500438"/>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1357290" y="3500438"/>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2786050" y="3500438"/>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a:off x="3428992" y="3500438"/>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00034" y="4071942"/>
            <a:ext cx="1643074" cy="357190"/>
          </a:xfrm>
          <a:prstGeom prst="rect">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2571736" y="4071942"/>
            <a:ext cx="1643074" cy="357190"/>
          </a:xfrm>
          <a:prstGeom prst="rect">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p:cNvSpPr/>
          <p:nvPr/>
        </p:nvSpPr>
        <p:spPr>
          <a:xfrm>
            <a:off x="714348" y="4500570"/>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1357290" y="4500570"/>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p:cNvSpPr/>
          <p:nvPr/>
        </p:nvSpPr>
        <p:spPr>
          <a:xfrm>
            <a:off x="2786050" y="4500570"/>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Овал 18"/>
          <p:cNvSpPr/>
          <p:nvPr/>
        </p:nvSpPr>
        <p:spPr>
          <a:xfrm>
            <a:off x="3428992" y="4500570"/>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1" name="Прямая соединительная линия 20"/>
          <p:cNvCxnSpPr/>
          <p:nvPr/>
        </p:nvCxnSpPr>
        <p:spPr>
          <a:xfrm>
            <a:off x="714348" y="5214950"/>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4" name="Овал 23"/>
          <p:cNvSpPr/>
          <p:nvPr/>
        </p:nvSpPr>
        <p:spPr>
          <a:xfrm>
            <a:off x="5000628" y="3429000"/>
            <a:ext cx="857256" cy="785818"/>
          </a:xfrm>
          <a:prstGeom prst="ellipse">
            <a:avLst/>
          </a:prstGeom>
          <a:solidFill>
            <a:srgbClr val="FFC00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Овал 24"/>
          <p:cNvSpPr/>
          <p:nvPr/>
        </p:nvSpPr>
        <p:spPr>
          <a:xfrm>
            <a:off x="6000760" y="3357562"/>
            <a:ext cx="2143140" cy="928694"/>
          </a:xfrm>
          <a:prstGeom prst="ellipse">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Овал 25"/>
          <p:cNvSpPr/>
          <p:nvPr/>
        </p:nvSpPr>
        <p:spPr>
          <a:xfrm>
            <a:off x="6000760" y="2857496"/>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Овал 26"/>
          <p:cNvSpPr/>
          <p:nvPr/>
        </p:nvSpPr>
        <p:spPr>
          <a:xfrm>
            <a:off x="6858016" y="2786058"/>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Овал 27"/>
          <p:cNvSpPr/>
          <p:nvPr/>
        </p:nvSpPr>
        <p:spPr>
          <a:xfrm>
            <a:off x="7715272" y="2928934"/>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Овал 28"/>
          <p:cNvSpPr/>
          <p:nvPr/>
        </p:nvSpPr>
        <p:spPr>
          <a:xfrm>
            <a:off x="8286776" y="3643314"/>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Овал 29"/>
          <p:cNvSpPr/>
          <p:nvPr/>
        </p:nvSpPr>
        <p:spPr>
          <a:xfrm>
            <a:off x="7715272" y="4286256"/>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Овал 30"/>
          <p:cNvSpPr/>
          <p:nvPr/>
        </p:nvSpPr>
        <p:spPr>
          <a:xfrm>
            <a:off x="6858016" y="4429132"/>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Овал 31"/>
          <p:cNvSpPr/>
          <p:nvPr/>
        </p:nvSpPr>
        <p:spPr>
          <a:xfrm>
            <a:off x="5929322" y="4286256"/>
            <a:ext cx="571504" cy="50006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3" name="Прямая соединительная линия 32"/>
          <p:cNvCxnSpPr/>
          <p:nvPr/>
        </p:nvCxnSpPr>
        <p:spPr>
          <a:xfrm>
            <a:off x="5143504" y="5214950"/>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4" name="Стрелка вниз 33"/>
          <p:cNvSpPr/>
          <p:nvPr/>
        </p:nvSpPr>
        <p:spPr>
          <a:xfrm>
            <a:off x="2214546" y="1285860"/>
            <a:ext cx="405401" cy="584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p:cNvSpPr/>
          <p:nvPr/>
        </p:nvSpPr>
        <p:spPr>
          <a:xfrm>
            <a:off x="6715140" y="1285861"/>
            <a:ext cx="410717" cy="571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260648"/>
            <a:ext cx="4281518" cy="6336704"/>
          </a:xfrm>
        </p:spPr>
        <p:style>
          <a:lnRef idx="1">
            <a:schemeClr val="accent1"/>
          </a:lnRef>
          <a:fillRef idx="2">
            <a:schemeClr val="accent1"/>
          </a:fillRef>
          <a:effectRef idx="1">
            <a:schemeClr val="accent1"/>
          </a:effectRef>
          <a:fontRef idx="minor">
            <a:schemeClr val="dk1"/>
          </a:fontRef>
        </p:style>
        <p:txBody>
          <a:bodyPr>
            <a:normAutofit/>
          </a:bodyPr>
          <a:lstStyle/>
          <a:p>
            <a:r>
              <a:rPr lang="ru-RU" sz="2400" dirty="0" smtClean="0">
                <a:latin typeface="Times New Roman" pitchFamily="18" charset="0"/>
                <a:cs typeface="Times New Roman" pitchFamily="18" charset="0"/>
              </a:rPr>
              <a:t>Взрослый – учитель, отдален от детей (над/против </a:t>
            </a:r>
          </a:p>
          <a:p>
            <a:r>
              <a:rPr lang="ru-RU" sz="2400" dirty="0" smtClean="0">
                <a:latin typeface="Times New Roman" pitchFamily="18" charset="0"/>
                <a:cs typeface="Times New Roman" pitchFamily="18" charset="0"/>
              </a:rPr>
              <a:t>За детьми жестко закреплены рабочие места </a:t>
            </a:r>
          </a:p>
          <a:p>
            <a:r>
              <a:rPr lang="ru-RU" sz="2400" dirty="0" smtClean="0">
                <a:latin typeface="Times New Roman" pitchFamily="18" charset="0"/>
                <a:cs typeface="Times New Roman" pitchFamily="18" charset="0"/>
              </a:rPr>
              <a:t>Запрещено перемещение детей </a:t>
            </a:r>
          </a:p>
          <a:p>
            <a:r>
              <a:rPr lang="ru-RU" sz="2400" dirty="0" smtClean="0">
                <a:latin typeface="Times New Roman" pitchFamily="18" charset="0"/>
                <a:cs typeface="Times New Roman" pitchFamily="18" charset="0"/>
              </a:rPr>
              <a:t>Запрещено свободное общение детей; вводится дисциплинарное требование тишины </a:t>
            </a:r>
          </a:p>
          <a:p>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gn="ctr">
              <a:buNone/>
            </a:pPr>
            <a:r>
              <a:rPr lang="ru-RU" sz="2400" b="1" kern="100" dirty="0" smtClean="0">
                <a:solidFill>
                  <a:srgbClr val="002060"/>
                </a:solidFill>
                <a:latin typeface="Times New Roman" pitchFamily="18" charset="0"/>
                <a:cs typeface="Times New Roman" pitchFamily="18" charset="0"/>
              </a:rPr>
              <a:t>Занятие!</a:t>
            </a:r>
          </a:p>
          <a:p>
            <a:pPr algn="ctr">
              <a:buNone/>
            </a:pPr>
            <a:endParaRPr lang="ru-RU" sz="2400" dirty="0" smtClean="0">
              <a:latin typeface="Times New Roman" pitchFamily="18" charset="0"/>
              <a:cs typeface="Times New Roman" pitchFamily="18" charset="0"/>
            </a:endParaRPr>
          </a:p>
          <a:p>
            <a:endParaRPr lang="ru-RU" dirty="0"/>
          </a:p>
        </p:txBody>
      </p:sp>
      <p:sp>
        <p:nvSpPr>
          <p:cNvPr id="4" name="Содержимое 3"/>
          <p:cNvSpPr>
            <a:spLocks noGrp="1"/>
          </p:cNvSpPr>
          <p:nvPr>
            <p:ph sz="quarter" idx="2"/>
          </p:nvPr>
        </p:nvSpPr>
        <p:spPr>
          <a:xfrm>
            <a:off x="4648200" y="260648"/>
            <a:ext cx="4281518" cy="6336704"/>
          </a:xfrm>
        </p:spPr>
        <p:style>
          <a:lnRef idx="1">
            <a:schemeClr val="accent1"/>
          </a:lnRef>
          <a:fillRef idx="2">
            <a:schemeClr val="accent1"/>
          </a:fillRef>
          <a:effectRef idx="1">
            <a:schemeClr val="accent1"/>
          </a:effectRef>
          <a:fontRef idx="minor">
            <a:schemeClr val="dk1"/>
          </a:fontRef>
        </p:style>
        <p:txBody>
          <a:bodyPr>
            <a:normAutofit/>
          </a:bodyPr>
          <a:lstStyle/>
          <a:p>
            <a:r>
              <a:rPr lang="ru-RU" sz="2400" dirty="0" smtClean="0">
                <a:latin typeface="Times New Roman" pitchFamily="18" charset="0"/>
                <a:cs typeface="Times New Roman" pitchFamily="18" charset="0"/>
              </a:rPr>
              <a:t>Взрослый – партнер, рядом с детьми (вместе), в круге </a:t>
            </a:r>
          </a:p>
          <a:p>
            <a:r>
              <a:rPr lang="ru-RU" sz="2400" dirty="0" smtClean="0">
                <a:latin typeface="Times New Roman" pitchFamily="18" charset="0"/>
                <a:cs typeface="Times New Roman" pitchFamily="18" charset="0"/>
              </a:rPr>
              <a:t>Разрешено свободное размещение детей </a:t>
            </a:r>
          </a:p>
          <a:p>
            <a:r>
              <a:rPr lang="ru-RU" sz="2400" dirty="0" smtClean="0">
                <a:latin typeface="Times New Roman" pitchFamily="18" charset="0"/>
                <a:cs typeface="Times New Roman" pitchFamily="18" charset="0"/>
              </a:rPr>
              <a:t> Разрешено свободное перемещение детей в процессе деятельности </a:t>
            </a:r>
          </a:p>
          <a:p>
            <a:r>
              <a:rPr lang="ru-RU" sz="2400" dirty="0" smtClean="0">
                <a:latin typeface="Times New Roman" pitchFamily="18" charset="0"/>
                <a:cs typeface="Times New Roman" pitchFamily="18" charset="0"/>
              </a:rPr>
              <a:t> Разрешено свободное общение детей (рабочий гул) </a:t>
            </a:r>
          </a:p>
          <a:p>
            <a:endParaRPr lang="ru-RU" dirty="0" smtClean="0"/>
          </a:p>
          <a:p>
            <a:endParaRPr lang="ru-RU" dirty="0" smtClean="0"/>
          </a:p>
          <a:p>
            <a:pPr marL="0" indent="0" algn="ctr">
              <a:buNone/>
            </a:pPr>
            <a:r>
              <a:rPr lang="ru-RU" sz="2400" b="1" dirty="0" smtClean="0">
                <a:solidFill>
                  <a:srgbClr val="002060"/>
                </a:solidFill>
                <a:latin typeface="Times New Roman" pitchFamily="18" charset="0"/>
                <a:cs typeface="Times New Roman" pitchFamily="18" charset="0"/>
              </a:rPr>
              <a:t>НОД</a:t>
            </a:r>
            <a:endParaRPr lang="ru-RU" sz="2400" b="1" dirty="0">
              <a:solidFill>
                <a:srgbClr val="002060"/>
              </a:solidFill>
              <a:latin typeface="Times New Roman" pitchFamily="18" charset="0"/>
              <a:cs typeface="Times New Roman" pitchFamily="18" charset="0"/>
            </a:endParaRPr>
          </a:p>
        </p:txBody>
      </p:sp>
      <p:cxnSp>
        <p:nvCxnSpPr>
          <p:cNvPr id="5" name="Прямая соединительная линия 4"/>
          <p:cNvCxnSpPr/>
          <p:nvPr/>
        </p:nvCxnSpPr>
        <p:spPr>
          <a:xfrm>
            <a:off x="714348" y="4780277"/>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a:off x="5002116" y="4437112"/>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 name="Стрелка вниз 6"/>
          <p:cNvSpPr/>
          <p:nvPr/>
        </p:nvSpPr>
        <p:spPr>
          <a:xfrm>
            <a:off x="2143108" y="4797152"/>
            <a:ext cx="405401" cy="453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6586210" y="4443441"/>
            <a:ext cx="405401"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648072"/>
          </a:xfrm>
        </p:spPr>
        <p:txBody>
          <a:bodyPr>
            <a:noAutofit/>
          </a:bodyPr>
          <a:lstStyle/>
          <a:p>
            <a:pPr algn="ctr"/>
            <a:r>
              <a:rPr lang="ru-RU" sz="4800" b="1" dirty="0" smtClean="0">
                <a:solidFill>
                  <a:srgbClr val="002060"/>
                </a:solidFill>
                <a:latin typeface="Times New Roman" pitchFamily="18" charset="0"/>
                <a:cs typeface="Times New Roman" pitchFamily="18" charset="0"/>
              </a:rPr>
              <a:t>Позиция взрослого</a:t>
            </a:r>
            <a:endParaRPr lang="ru-RU" sz="4800"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80729"/>
            <a:ext cx="4038600" cy="5591544"/>
          </a:xfrm>
        </p:spPr>
        <p:style>
          <a:lnRef idx="1">
            <a:schemeClr val="accent1"/>
          </a:lnRef>
          <a:fillRef idx="2">
            <a:schemeClr val="accent1"/>
          </a:fillRef>
          <a:effectRef idx="1">
            <a:schemeClr val="accent1"/>
          </a:effectRef>
          <a:fontRef idx="minor">
            <a:schemeClr val="dk1"/>
          </a:fontRef>
        </p:style>
        <p:txBody>
          <a:bodyPr/>
          <a:lstStyle/>
          <a:p>
            <a:pPr>
              <a:buNone/>
            </a:pPr>
            <a:r>
              <a:rPr lang="ru-RU" sz="2400" dirty="0" smtClean="0">
                <a:latin typeface="Times New Roman" pitchFamily="18" charset="0"/>
                <a:cs typeface="Times New Roman" pitchFamily="18" charset="0"/>
              </a:rPr>
              <a:t>    Позиция взрослого стабильна (стоит у доски, сидит за столом), либо он перемещается для контроля и оценивания («обходит дозором» детей, контролирует, оценивает наклоняясь «над» ребенком).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Занятие!</a:t>
            </a:r>
            <a:endParaRPr lang="ru-RU" sz="2400" b="1" dirty="0">
              <a:solidFill>
                <a:srgbClr val="002060"/>
              </a:solidFill>
              <a:latin typeface="Times New Roman" pitchFamily="18" charset="0"/>
              <a:cs typeface="Times New Roman" pitchFamily="18" charset="0"/>
            </a:endParaRPr>
          </a:p>
        </p:txBody>
      </p:sp>
      <p:sp>
        <p:nvSpPr>
          <p:cNvPr id="4" name="Содержимое 3"/>
          <p:cNvSpPr>
            <a:spLocks noGrp="1"/>
          </p:cNvSpPr>
          <p:nvPr>
            <p:ph sz="quarter" idx="2"/>
          </p:nvPr>
        </p:nvSpPr>
        <p:spPr>
          <a:xfrm>
            <a:off x="4648200" y="980728"/>
            <a:ext cx="4038600" cy="5591544"/>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sz="2400" dirty="0" smtClean="0">
                <a:latin typeface="Times New Roman" pitchFamily="18" charset="0"/>
                <a:cs typeface="Times New Roman" pitchFamily="18" charset="0"/>
              </a:rPr>
              <a:t>   Может со своей работой пересесть, если видит, что кто-то из детей особенно в нем нуждается . При этом все дети в поле зрения воспитателя ( и друг друга), могут обсуждать работу, задавать друг другу вопросы и т.д.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gn="ctr">
              <a:buNone/>
            </a:pPr>
            <a:r>
              <a:rPr lang="ru-RU" sz="2400" b="1" dirty="0" smtClean="0">
                <a:solidFill>
                  <a:srgbClr val="002060"/>
                </a:solidFill>
                <a:latin typeface="Times New Roman" pitchFamily="18" charset="0"/>
                <a:cs typeface="Times New Roman" pitchFamily="18" charset="0"/>
              </a:rPr>
              <a:t>НОД</a:t>
            </a:r>
          </a:p>
          <a:p>
            <a:pPr>
              <a:buNone/>
            </a:pPr>
            <a:endParaRPr lang="ru-RU" sz="2400" dirty="0">
              <a:latin typeface="Times New Roman" pitchFamily="18" charset="0"/>
              <a:cs typeface="Times New Roman" pitchFamily="18" charset="0"/>
            </a:endParaRPr>
          </a:p>
        </p:txBody>
      </p:sp>
      <p:cxnSp>
        <p:nvCxnSpPr>
          <p:cNvPr id="5" name="Прямая соединительная линия 4"/>
          <p:cNvCxnSpPr/>
          <p:nvPr/>
        </p:nvCxnSpPr>
        <p:spPr>
          <a:xfrm>
            <a:off x="714348" y="4654724"/>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6" name="Стрелка вниз 5"/>
          <p:cNvSpPr/>
          <p:nvPr/>
        </p:nvSpPr>
        <p:spPr>
          <a:xfrm>
            <a:off x="2143108" y="4803653"/>
            <a:ext cx="405401"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Прямая соединительная линия 6"/>
          <p:cNvCxnSpPr/>
          <p:nvPr/>
        </p:nvCxnSpPr>
        <p:spPr>
          <a:xfrm>
            <a:off x="4989014" y="4653136"/>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 name="Стрелка вниз 7"/>
          <p:cNvSpPr/>
          <p:nvPr/>
        </p:nvSpPr>
        <p:spPr>
          <a:xfrm>
            <a:off x="6484897" y="4803653"/>
            <a:ext cx="405401"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E:\183509482.gif"/>
          <p:cNvPicPr/>
          <p:nvPr/>
        </p:nvPicPr>
        <p:blipFill>
          <a:blip r:embed="rId2" cstate="print"/>
          <a:srcRect/>
          <a:stretch>
            <a:fillRect/>
          </a:stretch>
        </p:blipFill>
        <p:spPr bwMode="auto">
          <a:xfrm>
            <a:off x="214282" y="5214950"/>
            <a:ext cx="1571636" cy="12858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576064"/>
          </a:xfrm>
        </p:spPr>
        <p:txBody>
          <a:bodyPr>
            <a:noAutofit/>
          </a:bodyPr>
          <a:lstStyle/>
          <a:p>
            <a:pPr algn="ctr"/>
            <a:r>
              <a:rPr lang="ru-RU" b="1" dirty="0" smtClean="0">
                <a:solidFill>
                  <a:srgbClr val="002060"/>
                </a:solidFill>
                <a:latin typeface="Times New Roman" pitchFamily="18" charset="0"/>
                <a:cs typeface="Times New Roman" pitchFamily="18" charset="0"/>
              </a:rPr>
              <a:t>Позиция ребенка</a:t>
            </a:r>
            <a:endParaRPr lang="ru-RU"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14282" y="908720"/>
            <a:ext cx="4281518" cy="5446205"/>
          </a:xfrm>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ru-RU" sz="2400" b="1" dirty="0" smtClean="0">
                <a:solidFill>
                  <a:srgbClr val="002060"/>
                </a:solidFill>
                <a:latin typeface="Times New Roman" pitchFamily="18" charset="0"/>
                <a:cs typeface="Times New Roman" pitchFamily="18" charset="0"/>
              </a:rPr>
              <a:t>    «Учитель – ученик» </a:t>
            </a:r>
          </a:p>
          <a:p>
            <a:pPr>
              <a:buNone/>
            </a:pPr>
            <a:r>
              <a:rPr lang="ru-RU" sz="2400" dirty="0" smtClean="0">
                <a:latin typeface="Times New Roman" pitchFamily="18" charset="0"/>
                <a:cs typeface="Times New Roman" pitchFamily="18" charset="0"/>
              </a:rPr>
              <a:t>    Взрослый- главный, он руководит и управляет ребенком. Активность взрослого выше, чем активность ребенка, в том числе и речевая (взрослый «много» говорит).	</a:t>
            </a:r>
          </a:p>
          <a:p>
            <a:pPr>
              <a:buNone/>
            </a:pPr>
            <a:endParaRPr lang="ru-RU" sz="2400" dirty="0" smtClean="0">
              <a:latin typeface="Times New Roman" pitchFamily="18" charset="0"/>
              <a:cs typeface="Times New Roman" pitchFamily="18" charset="0"/>
            </a:endParaRPr>
          </a:p>
          <a:p>
            <a:pPr algn="ctr">
              <a:buNone/>
            </a:pPr>
            <a:endParaRPr lang="ru-RU" sz="2400" b="1" dirty="0" smtClean="0">
              <a:solidFill>
                <a:srgbClr val="002060"/>
              </a:solidFill>
              <a:latin typeface="Times New Roman" pitchFamily="18" charset="0"/>
              <a:cs typeface="Times New Roman" pitchFamily="18" charset="0"/>
            </a:endParaRPr>
          </a:p>
          <a:p>
            <a:pPr algn="ctr">
              <a:buNone/>
            </a:pPr>
            <a:r>
              <a:rPr lang="ru-RU" sz="2400" b="1" dirty="0" smtClean="0">
                <a:solidFill>
                  <a:srgbClr val="002060"/>
                </a:solidFill>
                <a:latin typeface="Times New Roman" pitchFamily="18" charset="0"/>
                <a:cs typeface="Times New Roman" pitchFamily="18" charset="0"/>
              </a:rPr>
              <a:t>Занятие!</a:t>
            </a:r>
          </a:p>
          <a:p>
            <a:pPr>
              <a:buNone/>
            </a:pPr>
            <a:endParaRPr lang="ru-RU" dirty="0"/>
          </a:p>
        </p:txBody>
      </p:sp>
      <p:sp>
        <p:nvSpPr>
          <p:cNvPr id="4" name="Содержимое 3"/>
          <p:cNvSpPr>
            <a:spLocks noGrp="1"/>
          </p:cNvSpPr>
          <p:nvPr>
            <p:ph sz="quarter" idx="2"/>
          </p:nvPr>
        </p:nvSpPr>
        <p:spPr>
          <a:xfrm>
            <a:off x="4648200" y="908720"/>
            <a:ext cx="4210080" cy="5446205"/>
          </a:xfrm>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ru-RU" b="1" dirty="0" smtClean="0">
                <a:solidFill>
                  <a:srgbClr val="002060"/>
                </a:solidFill>
                <a:latin typeface="Times New Roman" pitchFamily="18" charset="0"/>
                <a:cs typeface="Times New Roman" pitchFamily="18" charset="0"/>
              </a:rPr>
              <a:t>« Партнер – </a:t>
            </a:r>
            <a:r>
              <a:rPr lang="ru-RU" b="1" dirty="0" err="1" smtClean="0">
                <a:solidFill>
                  <a:srgbClr val="002060"/>
                </a:solidFill>
                <a:latin typeface="Times New Roman" pitchFamily="18" charset="0"/>
                <a:cs typeface="Times New Roman" pitchFamily="18" charset="0"/>
              </a:rPr>
              <a:t>партнер</a:t>
            </a:r>
            <a:r>
              <a:rPr lang="ru-RU" b="1" dirty="0" smtClean="0">
                <a:solidFill>
                  <a:srgbClr val="002060"/>
                </a:solidFill>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Ребенок и взрослый – оба субъекты взаимодействия </a:t>
            </a:r>
          </a:p>
          <a:p>
            <a:pPr>
              <a:buNone/>
            </a:pPr>
            <a:r>
              <a:rPr lang="ru-RU" dirty="0" smtClean="0">
                <a:latin typeface="Times New Roman" pitchFamily="18" charset="0"/>
                <a:cs typeface="Times New Roman" pitchFamily="18" charset="0"/>
              </a:rPr>
              <a:t>   Они равны по значимости. Каждый в равной степени ценен. Хотя взрослый, старше и опытнее. Активность ребенка по крайней мере не меньше, чем активность взрослого. 	</a:t>
            </a:r>
          </a:p>
          <a:p>
            <a:pPr algn="ctr">
              <a:buNone/>
            </a:pPr>
            <a:r>
              <a:rPr lang="ru-RU" sz="2400" b="1" dirty="0" smtClean="0">
                <a:solidFill>
                  <a:srgbClr val="002060"/>
                </a:solidFill>
                <a:latin typeface="Times New Roman" pitchFamily="18" charset="0"/>
                <a:cs typeface="Times New Roman" pitchFamily="18" charset="0"/>
              </a:rPr>
              <a:t>НОД</a:t>
            </a:r>
            <a:endParaRPr lang="ru-RU" sz="2400" b="1" dirty="0">
              <a:solidFill>
                <a:srgbClr val="002060"/>
              </a:solidFill>
              <a:latin typeface="Times New Roman" pitchFamily="18" charset="0"/>
              <a:cs typeface="Times New Roman" pitchFamily="18" charset="0"/>
            </a:endParaRPr>
          </a:p>
        </p:txBody>
      </p:sp>
      <p:cxnSp>
        <p:nvCxnSpPr>
          <p:cNvPr id="5" name="Прямая соединительная линия 4"/>
          <p:cNvCxnSpPr/>
          <p:nvPr/>
        </p:nvCxnSpPr>
        <p:spPr>
          <a:xfrm>
            <a:off x="702734" y="4293096"/>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a:off x="5143504" y="5229200"/>
            <a:ext cx="3429024" cy="15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 name="Стрелка вниз 6"/>
          <p:cNvSpPr/>
          <p:nvPr/>
        </p:nvSpPr>
        <p:spPr>
          <a:xfrm>
            <a:off x="2214545" y="4294684"/>
            <a:ext cx="405401"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6572264" y="5229200"/>
            <a:ext cx="405401"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descr="E:\444498636.gif"/>
          <p:cNvPicPr/>
          <p:nvPr/>
        </p:nvPicPr>
        <p:blipFill>
          <a:blip r:embed="rId2" cstate="print"/>
          <a:srcRect/>
          <a:stretch>
            <a:fillRect/>
          </a:stretch>
        </p:blipFill>
        <p:spPr bwMode="auto">
          <a:xfrm>
            <a:off x="214282" y="5143512"/>
            <a:ext cx="1429367" cy="128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sz="quarter" idx="1"/>
            <p:extLst>
              <p:ext uri="{D42A27DB-BD31-4B8C-83A1-F6EECF244321}">
                <p14:modId xmlns:p14="http://schemas.microsoft.com/office/powerpoint/2010/main" val="1031274427"/>
              </p:ext>
            </p:extLst>
          </p:nvPr>
        </p:nvGraphicFramePr>
        <p:xfrm>
          <a:off x="251520" y="692696"/>
          <a:ext cx="4000528" cy="52117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Содержимое 3"/>
          <p:cNvSpPr>
            <a:spLocks noGrp="1"/>
          </p:cNvSpPr>
          <p:nvPr>
            <p:ph sz="quarter" idx="2"/>
          </p:nvPr>
        </p:nvSpPr>
        <p:spPr>
          <a:xfrm>
            <a:off x="4357686" y="428604"/>
            <a:ext cx="4572032" cy="6215106"/>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ctr">
              <a:buNone/>
            </a:pPr>
            <a:r>
              <a:rPr lang="ru-RU" sz="2400" b="1" u="sng" dirty="0" smtClean="0">
                <a:solidFill>
                  <a:srgbClr val="002060"/>
                </a:solidFill>
                <a:latin typeface="Times New Roman" pitchFamily="18" charset="0"/>
                <a:cs typeface="Times New Roman" pitchFamily="18" charset="0"/>
              </a:rPr>
              <a:t>Особенности:</a:t>
            </a:r>
          </a:p>
          <a:p>
            <a:pPr>
              <a:buNone/>
            </a:pPr>
            <a:r>
              <a:rPr lang="ru-RU" sz="2400" dirty="0" smtClean="0">
                <a:solidFill>
                  <a:srgbClr val="002060"/>
                </a:solidFill>
                <a:latin typeface="Times New Roman" pitchFamily="18" charset="0"/>
                <a:cs typeface="Times New Roman" pitchFamily="18" charset="0"/>
              </a:rPr>
              <a:t>   </a:t>
            </a:r>
            <a:r>
              <a:rPr lang="ru-RU" sz="1900" dirty="0" smtClean="0">
                <a:solidFill>
                  <a:srgbClr val="002060"/>
                </a:solidFill>
                <a:latin typeface="Times New Roman" pitchFamily="18" charset="0"/>
                <a:cs typeface="Times New Roman" pitchFamily="18" charset="0"/>
              </a:rPr>
              <a:t> </a:t>
            </a:r>
            <a:r>
              <a:rPr lang="ru-RU" sz="1900" b="1" dirty="0" smtClean="0">
                <a:solidFill>
                  <a:srgbClr val="002060"/>
                </a:solidFill>
                <a:latin typeface="Times New Roman" pitchFamily="18" charset="0"/>
                <a:cs typeface="Times New Roman" pitchFamily="18" charset="0"/>
              </a:rPr>
              <a:t>+</a:t>
            </a:r>
            <a:r>
              <a:rPr lang="ru-RU" sz="1900" dirty="0" smtClean="0">
                <a:solidFill>
                  <a:srgbClr val="00206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позволяет индивидуализировать обучение (содержание, методы, средства) </a:t>
            </a:r>
          </a:p>
          <a:p>
            <a:pPr>
              <a:buNone/>
            </a:pPr>
            <a:r>
              <a:rPr lang="ru-RU" sz="2000" dirty="0" smtClean="0">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неэкономичность обучения; ограничение сотрудничества с другими детьми. 	</a:t>
            </a:r>
          </a:p>
          <a:p>
            <a:pPr>
              <a:buNone/>
            </a:pPr>
            <a:endParaRPr lang="ru-RU" sz="2000" b="1" dirty="0" smtClean="0">
              <a:latin typeface="Times New Roman" pitchFamily="18" charset="0"/>
              <a:cs typeface="Times New Roman" pitchFamily="18" charset="0"/>
            </a:endParaRPr>
          </a:p>
          <a:p>
            <a:pPr>
              <a:buNone/>
            </a:pPr>
            <a:r>
              <a:rPr lang="ru-RU" sz="2000" b="1" dirty="0" smtClean="0">
                <a:latin typeface="Times New Roman" pitchFamily="18" charset="0"/>
                <a:cs typeface="Times New Roman" pitchFamily="18" charset="0"/>
              </a:rPr>
              <a:t>     </a:t>
            </a:r>
            <a:r>
              <a:rPr lang="ru-RU" sz="2000" b="1" dirty="0" smtClean="0">
                <a:solidFill>
                  <a:srgbClr val="002060"/>
                </a:solidFill>
                <a:latin typeface="Times New Roman" pitchFamily="18" charset="0"/>
                <a:cs typeface="Times New Roman" pitchFamily="18" charset="0"/>
              </a:rPr>
              <a:t>+</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обеспечение взаимодействия детей в процессе обучения;</a:t>
            </a:r>
          </a:p>
          <a:p>
            <a:pPr>
              <a:buNone/>
            </a:pPr>
            <a:r>
              <a:rPr lang="ru-RU" sz="2000" dirty="0" smtClean="0">
                <a:latin typeface="Times New Roman" pitchFamily="18" charset="0"/>
                <a:cs typeface="Times New Roman" pitchFamily="18" charset="0"/>
              </a:rPr>
              <a:t>    </a:t>
            </a:r>
            <a:r>
              <a:rPr lang="ru-RU" sz="2000" b="1" dirty="0" smtClean="0">
                <a:solidFill>
                  <a:srgbClr val="002060"/>
                </a:solidFill>
                <a:latin typeface="Times New Roman" pitchFamily="18" charset="0"/>
                <a:cs typeface="Times New Roman" pitchFamily="18" charset="0"/>
              </a:rPr>
              <a:t> + </a:t>
            </a:r>
            <a:r>
              <a:rPr lang="ru-RU" sz="2000" dirty="0" smtClean="0">
                <a:latin typeface="Times New Roman" pitchFamily="18" charset="0"/>
                <a:cs typeface="Times New Roman" pitchFamily="18" charset="0"/>
              </a:rPr>
              <a:t>экономичность обучения; </a:t>
            </a:r>
          </a:p>
          <a:p>
            <a:pPr>
              <a:buNone/>
            </a:pPr>
            <a:r>
              <a:rPr lang="ru-RU" sz="2000" dirty="0" smtClean="0">
                <a:latin typeface="Times New Roman" pitchFamily="18" charset="0"/>
                <a:cs typeface="Times New Roman" pitchFamily="18" charset="0"/>
              </a:rPr>
              <a:t>     </a:t>
            </a:r>
            <a:r>
              <a:rPr lang="ru-RU" sz="2000" b="1" dirty="0" smtClean="0">
                <a:solidFill>
                  <a:srgbClr val="002060"/>
                </a:solidFill>
                <a:latin typeface="Times New Roman" pitchFamily="18" charset="0"/>
                <a:cs typeface="Times New Roman" pitchFamily="18" charset="0"/>
              </a:rPr>
              <a:t>+</a:t>
            </a:r>
            <a:r>
              <a:rPr lang="ru-RU" sz="2000" dirty="0" smtClean="0">
                <a:latin typeface="Times New Roman" pitchFamily="18" charset="0"/>
                <a:cs typeface="Times New Roman" pitchFamily="18" charset="0"/>
              </a:rPr>
              <a:t> демократический стиль общения педагога с детьми. </a:t>
            </a:r>
          </a:p>
          <a:p>
            <a:pPr>
              <a:buNone/>
            </a:pPr>
            <a:endParaRPr lang="ru-RU" sz="2000" dirty="0" smtClean="0">
              <a:latin typeface="Times New Roman" pitchFamily="18" charset="0"/>
              <a:cs typeface="Times New Roman" pitchFamily="18" charset="0"/>
            </a:endParaRPr>
          </a:p>
          <a:p>
            <a:pPr>
              <a:buNone/>
            </a:pPr>
            <a:r>
              <a:rPr lang="ru-RU" sz="2000" dirty="0" smtClean="0"/>
              <a:t> </a:t>
            </a:r>
            <a:r>
              <a:rPr lang="ru-RU" sz="2000" b="1" dirty="0" smtClean="0">
                <a:solidFill>
                  <a:srgbClr val="002060"/>
                </a:solidFill>
              </a:rPr>
              <a:t>+</a:t>
            </a:r>
            <a:r>
              <a:rPr lang="ru-RU" sz="2000" dirty="0" smtClean="0"/>
              <a:t> минимальные затраты времени; </a:t>
            </a:r>
          </a:p>
          <a:p>
            <a:pPr>
              <a:buNone/>
            </a:pPr>
            <a:r>
              <a:rPr lang="ru-RU" sz="2000" b="1" dirty="0" smtClean="0">
                <a:solidFill>
                  <a:srgbClr val="002060"/>
                </a:solidFill>
              </a:rPr>
              <a:t> + </a:t>
            </a:r>
            <a:r>
              <a:rPr lang="ru-RU" sz="2000" dirty="0" smtClean="0"/>
              <a:t>экономичность обучения ;</a:t>
            </a:r>
          </a:p>
          <a:p>
            <a:pPr>
              <a:buNone/>
            </a:pPr>
            <a:r>
              <a:rPr lang="ru-RU" sz="2000" b="1" dirty="0" smtClean="0">
                <a:solidFill>
                  <a:srgbClr val="002060"/>
                </a:solidFill>
              </a:rPr>
              <a:t> - </a:t>
            </a:r>
            <a:r>
              <a:rPr lang="ru-RU" sz="2000" dirty="0" smtClean="0"/>
              <a:t>нет учета индивидуальных особенностей детей; </a:t>
            </a:r>
          </a:p>
          <a:p>
            <a:pPr>
              <a:buNone/>
            </a:pPr>
            <a:r>
              <a:rPr lang="ru-RU" sz="2000" b="1" dirty="0" smtClean="0">
                <a:solidFill>
                  <a:srgbClr val="002060"/>
                </a:solidFill>
              </a:rPr>
              <a:t> - </a:t>
            </a:r>
            <a:r>
              <a:rPr lang="ru-RU" sz="2000" dirty="0" smtClean="0"/>
              <a:t>низкая активность детей; </a:t>
            </a:r>
          </a:p>
          <a:p>
            <a:pPr>
              <a:buNone/>
            </a:pPr>
            <a:r>
              <a:rPr lang="ru-RU" sz="2000" b="1" dirty="0" smtClean="0">
                <a:solidFill>
                  <a:srgbClr val="002060"/>
                </a:solidFill>
              </a:rPr>
              <a:t> - </a:t>
            </a:r>
            <a:r>
              <a:rPr lang="ru-RU" sz="2000" dirty="0" smtClean="0"/>
              <a:t>преобладание авторитарного способа взаимодействия педагога с детьми 	</a:t>
            </a:r>
          </a:p>
          <a:p>
            <a:pPr>
              <a:buNone/>
            </a:pPr>
            <a:endParaRPr lang="ru-RU" sz="2000" dirty="0" smtClean="0">
              <a:latin typeface="Times New Roman" pitchFamily="18" charset="0"/>
              <a:cs typeface="Times New Roman" pitchFamily="18" charset="0"/>
            </a:endParaRPr>
          </a:p>
          <a:p>
            <a:pPr algn="just">
              <a:buNone/>
            </a:pPr>
            <a:endParaRPr lang="ru-RU" b="1" dirty="0">
              <a:latin typeface="Times New Roman" pitchFamily="18" charset="0"/>
              <a:cs typeface="Times New Roman" pitchFamily="18" charset="0"/>
            </a:endParaRPr>
          </a:p>
        </p:txBody>
      </p:sp>
      <p:sp>
        <p:nvSpPr>
          <p:cNvPr id="6" name="Стрелка вправо 5"/>
          <p:cNvSpPr/>
          <p:nvPr/>
        </p:nvSpPr>
        <p:spPr>
          <a:xfrm>
            <a:off x="3750463" y="1071546"/>
            <a:ext cx="714380"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право 6"/>
          <p:cNvSpPr/>
          <p:nvPr/>
        </p:nvSpPr>
        <p:spPr>
          <a:xfrm>
            <a:off x="3821901" y="2852936"/>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821901" y="4653136"/>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
                                            <p:txEl>
                                              <p:pRg st="9" end="9"/>
                                            </p:txEl>
                                          </p:spTgt>
                                        </p:tgtEl>
                                        <p:attrNameLst>
                                          <p:attrName>style.visibility</p:attrName>
                                        </p:attrNameLst>
                                      </p:cBhvr>
                                      <p:to>
                                        <p:strVal val="visible"/>
                                      </p:to>
                                    </p:set>
                                    <p:anim calcmode="lin" valueType="num">
                                      <p:cBhvr additive="base">
                                        <p:cTn id="4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 calcmode="lin" valueType="num">
                                      <p:cBhvr additive="base">
                                        <p:cTn id="4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xEl>
                                              <p:pRg st="12" end="12"/>
                                            </p:txEl>
                                          </p:spTgt>
                                        </p:tgtEl>
                                        <p:attrNameLst>
                                          <p:attrName>style.visibility</p:attrName>
                                        </p:attrNameLst>
                                      </p:cBhvr>
                                      <p:to>
                                        <p:strVal val="visible"/>
                                      </p:to>
                                    </p:set>
                                    <p:anim calcmode="lin" valueType="num">
                                      <p:cBhvr additive="base">
                                        <p:cTn id="53"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272204"/>
          </a:xfrm>
        </p:spPr>
        <p:txBody>
          <a:bodyPr>
            <a:normAutofit fontScale="90000"/>
          </a:bodyPr>
          <a:lstStyle/>
          <a:p>
            <a:pPr algn="ctr"/>
            <a:r>
              <a:rPr lang="ru-RU" dirty="0" smtClean="0"/>
              <a:t/>
            </a:r>
            <a:br>
              <a:rPr lang="ru-RU" dirty="0" smtClean="0"/>
            </a:br>
            <a:r>
              <a:rPr lang="ru-RU" sz="3600" b="1" dirty="0" smtClean="0">
                <a:solidFill>
                  <a:schemeClr val="accent2">
                    <a:lumMod val="75000"/>
                  </a:schemeClr>
                </a:solidFill>
                <a:latin typeface="Times New Roman" pitchFamily="18" charset="0"/>
                <a:cs typeface="Times New Roman" pitchFamily="18" charset="0"/>
              </a:rPr>
              <a:t>ЗАДАЧИ</a:t>
            </a:r>
            <a:br>
              <a:rPr lang="ru-RU" sz="3600" b="1" dirty="0" smtClean="0">
                <a:solidFill>
                  <a:schemeClr val="accent2">
                    <a:lumMod val="75000"/>
                  </a:schemeClr>
                </a:solidFill>
                <a:latin typeface="Times New Roman" pitchFamily="18" charset="0"/>
                <a:cs typeface="Times New Roman" pitchFamily="18" charset="0"/>
              </a:rPr>
            </a:br>
            <a:r>
              <a:rPr lang="ru-RU" sz="3600" b="1" dirty="0" smtClean="0">
                <a:solidFill>
                  <a:schemeClr val="accent2">
                    <a:lumMod val="75000"/>
                  </a:schemeClr>
                </a:solidFill>
                <a:latin typeface="Times New Roman" pitchFamily="18" charset="0"/>
                <a:cs typeface="Times New Roman" pitchFamily="18" charset="0"/>
              </a:rPr>
              <a:t> непосредственно образовательной деятельности </a:t>
            </a:r>
            <a:endParaRPr lang="ru-RU" sz="3600"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179512" y="1785926"/>
            <a:ext cx="8352928" cy="4883434"/>
          </a:xfrm>
        </p:spPr>
        <p:style>
          <a:lnRef idx="1">
            <a:schemeClr val="accent1"/>
          </a:lnRef>
          <a:fillRef idx="2">
            <a:schemeClr val="accent1"/>
          </a:fillRef>
          <a:effectRef idx="1">
            <a:schemeClr val="accent1"/>
          </a:effectRef>
          <a:fontRef idx="minor">
            <a:schemeClr val="dk1"/>
          </a:fontRef>
        </p:style>
        <p:txBody>
          <a:bodyPr>
            <a:normAutofit/>
          </a:bodyPr>
          <a:lstStyle/>
          <a:p>
            <a:endParaRPr lang="ru-RU" dirty="0" smtClean="0"/>
          </a:p>
          <a:p>
            <a:r>
              <a:rPr lang="ru-RU" b="1" i="1" dirty="0" smtClean="0">
                <a:solidFill>
                  <a:schemeClr val="accent1">
                    <a:lumMod val="50000"/>
                  </a:schemeClr>
                </a:solidFill>
                <a:latin typeface="Times New Roman" pitchFamily="18" charset="0"/>
                <a:cs typeface="Times New Roman" pitchFamily="18" charset="0"/>
              </a:rPr>
              <a:t>Обучающая: </a:t>
            </a:r>
            <a:r>
              <a:rPr lang="ru-RU" b="1" i="1" dirty="0" smtClean="0">
                <a:latin typeface="Times New Roman" pitchFamily="18" charset="0"/>
                <a:cs typeface="Times New Roman" pitchFamily="18" charset="0"/>
              </a:rPr>
              <a:t>повышать уровень развития ребёнка. </a:t>
            </a:r>
          </a:p>
          <a:p>
            <a:r>
              <a:rPr lang="ru-RU" b="1" i="1" dirty="0" smtClean="0">
                <a:solidFill>
                  <a:schemeClr val="accent1">
                    <a:lumMod val="50000"/>
                  </a:schemeClr>
                </a:solidFill>
                <a:latin typeface="Times New Roman" pitchFamily="18" charset="0"/>
                <a:cs typeface="Times New Roman" pitchFamily="18" charset="0"/>
              </a:rPr>
              <a:t>Воспитательная: </a:t>
            </a:r>
            <a:r>
              <a:rPr lang="ru-RU" b="1" i="1" dirty="0" smtClean="0">
                <a:latin typeface="Times New Roman" pitchFamily="18" charset="0"/>
                <a:cs typeface="Times New Roman" pitchFamily="18" charset="0"/>
              </a:rPr>
              <a:t>формировать нравственные качества личности, взгляды и убеждения. </a:t>
            </a:r>
          </a:p>
          <a:p>
            <a:r>
              <a:rPr lang="ru-RU" b="1" i="1" dirty="0" smtClean="0">
                <a:solidFill>
                  <a:schemeClr val="accent1">
                    <a:lumMod val="50000"/>
                  </a:schemeClr>
                </a:solidFill>
                <a:latin typeface="Times New Roman" pitchFamily="18" charset="0"/>
                <a:cs typeface="Times New Roman" pitchFamily="18" charset="0"/>
              </a:rPr>
              <a:t>Развивающая: </a:t>
            </a:r>
            <a:r>
              <a:rPr lang="ru-RU" b="1" i="1" dirty="0" smtClean="0">
                <a:latin typeface="Times New Roman" pitchFamily="18" charset="0"/>
                <a:cs typeface="Times New Roman" pitchFamily="18" charset="0"/>
              </a:rPr>
              <a:t>при обучении развивать у воспитанников познавательный интерес, творческие способности, волю, эмоции, познавательные способности – речь, память, внимание, воображение, восприятие. </a:t>
            </a:r>
            <a:endParaRPr lang="ru-RU" dirty="0">
              <a:latin typeface="Times New Roman" pitchFamily="18" charset="0"/>
              <a:cs typeface="Times New Roman" pitchFamily="18" charset="0"/>
            </a:endParaRPr>
          </a:p>
        </p:txBody>
      </p:sp>
      <p:pic>
        <p:nvPicPr>
          <p:cNvPr id="4" name="Рисунок 3" descr="E:\166323696.jpg"/>
          <p:cNvPicPr/>
          <p:nvPr/>
        </p:nvPicPr>
        <p:blipFill>
          <a:blip r:embed="rId2" cstate="print"/>
          <a:srcRect l="20166" r="17723" b="-343"/>
          <a:stretch>
            <a:fillRect/>
          </a:stretch>
        </p:blipFill>
        <p:spPr bwMode="auto">
          <a:xfrm>
            <a:off x="8410015" y="571480"/>
            <a:ext cx="733985" cy="12089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1475</TotalTime>
  <Words>1555</Words>
  <Application>Microsoft Office PowerPoint</Application>
  <PresentationFormat>Экран (4:3)</PresentationFormat>
  <Paragraphs>273</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Справедливость</vt:lpstr>
      <vt:lpstr>Муниципальное бюджетное дошкольное образовательное учреждение  «Детский сад общеобразовательного вида № 13 «Вишенка»  </vt:lpstr>
      <vt:lpstr>              </vt:lpstr>
      <vt:lpstr>В раннем возрасте (1 год - 3 года)  </vt:lpstr>
      <vt:lpstr>Рабочее пространство при разной форме организации ОД: </vt:lpstr>
      <vt:lpstr>Презентация PowerPoint</vt:lpstr>
      <vt:lpstr>Позиция взрослого</vt:lpstr>
      <vt:lpstr>Позиция ребенка</vt:lpstr>
      <vt:lpstr>Презентация PowerPoint</vt:lpstr>
      <vt:lpstr> ЗАДАЧИ  непосредственно образовательной деятельности </vt:lpstr>
      <vt:lpstr>Презентация PowerPoint</vt:lpstr>
      <vt:lpstr> МОТИВАЦИЯ  (совокупность мотивов, побуждений, определяющих содержание , направленность и характер деятельности)</vt:lpstr>
      <vt:lpstr> Особенности работы по созданию игровой мотивации </vt:lpstr>
      <vt:lpstr> Старший дошкольный возраст</vt:lpstr>
      <vt:lpstr>Введение в процесс обучения  игры вызывает у детей</vt:lpstr>
      <vt:lpstr> </vt:lpstr>
      <vt:lpstr> СОДЕРЖАНИЕ  Непосредственно Образовательной Деятельности</vt:lpstr>
      <vt:lpstr>Структура НОД</vt:lpstr>
      <vt:lpstr>Структура НОД</vt:lpstr>
      <vt:lpstr>Структура НОД</vt:lpstr>
      <vt:lpstr>Оценка результатов</vt:lpstr>
      <vt:lpstr> Мотивация  к  последующей  непосредственно образовательной деятельности</vt:lpstr>
      <vt:lpstr>     Реализация процесса  обучения  в ДОУ  через организацию     детских  видов  деятельности   </vt:lpstr>
      <vt:lpstr>Презентация PowerPoint</vt:lpstr>
      <vt:lpstr>Как  продемонстрировать детям  свое  уважение </vt:lpstr>
      <vt:lpstr>Спасибо за внимание!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МКДОУ</dc:creator>
  <cp:lastModifiedBy>RePack by Diakov</cp:lastModifiedBy>
  <cp:revision>168</cp:revision>
  <dcterms:created xsi:type="dcterms:W3CDTF">2014-12-10T05:59:59Z</dcterms:created>
  <dcterms:modified xsi:type="dcterms:W3CDTF">2018-04-03T09:17:56Z</dcterms:modified>
</cp:coreProperties>
</file>