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16" r:id="rId2"/>
    <p:sldId id="303" r:id="rId3"/>
    <p:sldId id="309" r:id="rId4"/>
    <p:sldId id="304" r:id="rId5"/>
    <p:sldId id="306" r:id="rId6"/>
    <p:sldId id="305" r:id="rId7"/>
    <p:sldId id="310" r:id="rId8"/>
    <p:sldId id="315" r:id="rId9"/>
    <p:sldId id="258" r:id="rId10"/>
    <p:sldId id="276" r:id="rId11"/>
    <p:sldId id="307" r:id="rId12"/>
    <p:sldId id="290" r:id="rId13"/>
    <p:sldId id="295" r:id="rId14"/>
    <p:sldId id="294" r:id="rId15"/>
    <p:sldId id="299" r:id="rId16"/>
    <p:sldId id="298" r:id="rId17"/>
    <p:sldId id="297" r:id="rId18"/>
    <p:sldId id="296" r:id="rId19"/>
    <p:sldId id="311" r:id="rId20"/>
    <p:sldId id="312" r:id="rId21"/>
    <p:sldId id="313" r:id="rId22"/>
    <p:sldId id="314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8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282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0"/>
            <a:ext cx="8072494" cy="67151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i="1" dirty="0" smtClean="0"/>
              <a:t>		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1 группа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ОП, связанные с особой организацией образовательного процесса: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		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компетентность специалистов;</a:t>
            </a:r>
            <a:endParaRPr lang="ru-RU" sz="3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индивидуализация образовательного маршрута, комплексное психолого-педагогическое сопровождение ;</a:t>
            </a:r>
            <a:endParaRPr lang="ru-RU" sz="3200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адаптация образовательной среды (мотивирующая среда)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/>
              <a:t>(например, при РДА: создание четко организованного и упорядоченного пространства, визуальной временной структуры всего пребывания ребенка в ДОУ,  мотивирующей комфортной среды).</a:t>
            </a:r>
            <a:endParaRPr lang="ru-RU" sz="28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85728"/>
            <a:ext cx="8572560" cy="62151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Создание мотивирующей среды включает: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эмоциональный контакт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с педагогом;  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толерантное, доброжелательное отношение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со стороны всех участников образовательного процесса; 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предупреждение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и избегание ситуаций, вызывающих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сенсорную перегрузку ребенка;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в процессе обучения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дидактических и учебных материалов, видов деятельности, к которым ребенок 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испытывает интерес; 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дополнительное поощрение и подкрепление;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е)  </a:t>
            </a: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пролонгированный адаптационный  период.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572560" cy="671514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адаптационный период для ребенка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РАС:</a:t>
            </a:r>
          </a:p>
          <a:p>
            <a:pPr algn="just">
              <a:buNone/>
            </a:pP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регулярный, но гибкий график посещения ДОУ (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препятствующий его сенсорной перегрузке, вызванной усталостью, пресыщением, перевозбуждением и чрезмерной тревогой);</a:t>
            </a:r>
          </a:p>
          <a:p>
            <a:pPr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помощь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помощь в организации деятельности ребенка в соответствии с распорядком дня, 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	- психологическая  поддержка,  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	- предупреждение сенсорной перегрузки, 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	- помощь в социально-бытовых и коммуникативных ситуациях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По мере завершения адаптационного периода помощь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минимизируют для достижения максимальной самостоятельности ребенка.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Основная задача адаптационного периода - привыкание и принятие ребенком с РАС посещения ДОУ.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85728"/>
            <a:ext cx="8572560" cy="64294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600" dirty="0" smtClean="0"/>
              <a:t>		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Потребность в 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комплексном психолого-педагогическом сопровождении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 освоении АОП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Учитывая характер ООП воспитанника, трудности освоения ООП ДОУ, проблемы социальной адаптации, им оказывается комплексная помощь специалистов психолого-педагогического сопровождения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(воспитатель, педагог - психолог, учитель-дефектолог, учитель-логопед,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None/>
            </a:pP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Потребность в согласовании действий педагогов и родителей (</a:t>
            </a:r>
            <a:r>
              <a:rPr lang="ru-RU" sz="3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428604"/>
            <a:ext cx="8072494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i="1" dirty="0" smtClean="0"/>
              <a:t>		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2 группа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ОП, связанные с адаптацией содержания ООП ДОУ</a:t>
            </a:r>
          </a:p>
          <a:p>
            <a:pPr algn="just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		а) индивидуализация содержания;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		б) !!! формирование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социальных (жизненных) компетенций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(коммуникации, социальное взаимодействие, социально-бытовые навыки, усвоение социальных норм поведения и т. д.)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User\Documents\ДЕТСКИЙ ДОМ\День рождения ДД 2013\0_8cc7b_eaa0a476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794" y="5163226"/>
            <a:ext cx="2643206" cy="1694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8572560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/>
              <a:t>		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3 группа.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ОП, связанные с адаптацией способов подачи учебного материала</a:t>
            </a:r>
            <a:endParaRPr lang="ru-RU" sz="3000" b="1" dirty="0" smtClean="0"/>
          </a:p>
          <a:p>
            <a:pPr lvl="0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		а) потребность в упрощенных способах подачи учебного материала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трудности переработки слухоречевой информации, понимания абстрактных понятий …).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Необходимо адаптировать способы объяснения: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использовать упрощенную речь и дополнительные наглядные средства. </a:t>
            </a:r>
          </a:p>
        </p:txBody>
      </p:sp>
      <p:pic>
        <p:nvPicPr>
          <p:cNvPr id="6" name="Picture 2" descr="C:\Users\User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143380"/>
            <a:ext cx="3571899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357142"/>
            <a:ext cx="8429684" cy="61436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б) потребность в упрощении инструкции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(обработка и выполнение длинных многоступенчатых инструкций может вызывать серьезные трудности у этих детей).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упрощения инструкции: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наглядная демонстрация действия;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	- разбивка на части, 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	- замена вербальных инструкций пиктограммами.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в) потребность в дополнительной визуальной поддержке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8429684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		г) потребность в устранении двойных требований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(слушай и аккуратно пиши т.д.).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Выбрать – что приоритетно в данной ситуации.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 потребность в дроблении учебных задач на отдельные последовательные шаги.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Дозированная подача и деление на более мелкие последовательные шаги.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501122" cy="628654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700" dirty="0" smtClean="0"/>
              <a:t>		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4 группа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ОП, связанные с преодолением трудностей в развитии, социализации и адаптации</a:t>
            </a:r>
            <a:endParaRPr lang="ru-RU" sz="3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		- выработка социально приемлемого поведения;</a:t>
            </a:r>
          </a:p>
          <a:p>
            <a:pPr>
              <a:buNone/>
            </a:pP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		- формирование навыков социального взаимодействия, поддержка и развитие коммуникации;</a:t>
            </a:r>
          </a:p>
          <a:p>
            <a:pPr>
              <a:buNone/>
            </a:pP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		- формирование социально-бытовых навыков и навыков самообслуживания; </a:t>
            </a:r>
          </a:p>
          <a:p>
            <a:pPr>
              <a:buNone/>
            </a:pP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		- накопление и расширение социального опыта;</a:t>
            </a:r>
          </a:p>
          <a:p>
            <a:pPr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	- расширение представлений о социальных явлениях, событиях и ситуациях, о себе и своём окружении;</a:t>
            </a:r>
          </a:p>
          <a:p>
            <a:pPr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	- формирование представлений об эмоциях, способах их выражения, причинах. </a:t>
            </a:r>
          </a:p>
          <a:p>
            <a:pPr>
              <a:buNone/>
            </a:pPr>
            <a:endParaRPr lang="ru-RU" sz="3800" dirty="0" smtClean="0"/>
          </a:p>
          <a:p>
            <a:pPr algn="just">
              <a:buNone/>
            </a:pPr>
            <a:r>
              <a:rPr lang="ru-RU" sz="3800" dirty="0" smtClean="0"/>
              <a:t>		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коррекционная работа специалистов ДОУ в ходе психолого-педагогического сопровождения и воспитателей по рекомендациям специалистов.</a:t>
            </a:r>
          </a:p>
          <a:p>
            <a:endParaRPr lang="ru-RU" sz="3200" dirty="0"/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4321966" y="964390"/>
            <a:ext cx="571504" cy="8072493"/>
          </a:xfrm>
          <a:prstGeom prst="rightBrace">
            <a:avLst>
              <a:gd name="adj1" fmla="val 8333"/>
              <a:gd name="adj2" fmla="val 51492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8429684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ИОМ для детей с ОВЗ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включает: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Введение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(общие сведения о ребенке, причина составления ИОМ, цель, задачи).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Диагностические данные на ребенка.</a:t>
            </a:r>
          </a:p>
          <a:p>
            <a:pPr algn="just"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Коррекционно-развивающий блок.</a:t>
            </a:r>
          </a:p>
          <a:p>
            <a:pPr algn="just"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Результаты динамических наблюдений.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Работа с родителями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(система мер, способствующая включению родителей (законных представителей ребёнка), рекомендации).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cuments\Картинки - домики\домики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755" y="0"/>
            <a:ext cx="393224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6043626" cy="3829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с ОВЗ - ….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85728"/>
            <a:ext cx="8501122" cy="6188224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 программа развития:</a:t>
            </a:r>
          </a:p>
          <a:p>
            <a:pPr algn="just" fontAlgn="base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- направлена на оказание помощи ребёнку с ОВЗ в том числе и инвалидов в освоении примерной образовательной программы дошкольного образования, реализуемой в ДОУ;</a:t>
            </a:r>
          </a:p>
          <a:p>
            <a:pPr algn="just" fontAlgn="base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- ориентирована на 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индивидуализацию образования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предоставление ребёнку с ОВЗ 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равных стартовых возможностей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обучения в образовательном учреждении.</a:t>
            </a:r>
          </a:p>
          <a:p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971600" y="1600200"/>
            <a:ext cx="7715200" cy="4525963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429420"/>
          </a:xfrm>
        </p:spPr>
        <p:txBody>
          <a:bodyPr>
            <a:normAutofit fontScale="25000" lnSpcReduction="20000"/>
          </a:bodyPr>
          <a:lstStyle/>
          <a:p>
            <a:pPr algn="ctr" fontAlgn="base">
              <a:buNone/>
            </a:pPr>
            <a:r>
              <a:rPr lang="ru-RU" sz="2800" dirty="0" smtClean="0"/>
              <a:t> </a:t>
            </a:r>
            <a:r>
              <a:rPr lang="ru-RU" sz="17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ИПР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сведения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о ребёнке;</a:t>
            </a:r>
          </a:p>
          <a:p>
            <a:pPr fontAlgn="base"/>
            <a:r>
              <a:rPr lang="ru-RU" sz="1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М-п-п</a:t>
            </a:r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характеристика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заключением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 педагогов и специалистов  </a:t>
            </a:r>
            <a:r>
              <a:rPr lang="ru-RU" sz="12000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 ДОУ и (при наличии) ТПМПК; </a:t>
            </a:r>
          </a:p>
          <a:p>
            <a:pPr fontAlgn="base"/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коррекционно-развивающий </a:t>
            </a:r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маршрут (план); </a:t>
            </a:r>
          </a:p>
          <a:p>
            <a:pPr fontAlgn="base"/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предполагаемые результаты; </a:t>
            </a:r>
          </a:p>
          <a:p>
            <a:pPr fontAlgn="base"/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возможные риски и сбои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 при реализации ИПР; </a:t>
            </a:r>
          </a:p>
          <a:p>
            <a:pPr fontAlgn="base"/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характеристика команды специалистов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base"/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(условия и особенности организации </a:t>
            </a:r>
            <a:r>
              <a:rPr lang="ru-RU" sz="12000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 сопровождения ребёнка с ОВЗ и ООП); </a:t>
            </a:r>
          </a:p>
          <a:p>
            <a:pPr fontAlgn="base"/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деятельности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по реализации ИПР; </a:t>
            </a:r>
          </a:p>
          <a:p>
            <a:pPr fontAlgn="base"/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промежуточные и итоговые </a:t>
            </a:r>
            <a:r>
              <a:rPr lang="ru-RU" sz="1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000100" y="1643050"/>
            <a:ext cx="7715200" cy="4525963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42852"/>
            <a:ext cx="8929718" cy="633110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1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ИОИ </a:t>
            </a:r>
            <a:r>
              <a:rPr lang="ru-RU" sz="9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(конструктор по </a:t>
            </a:r>
            <a:r>
              <a:rPr lang="ru-RU" sz="9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Боряевой</a:t>
            </a:r>
            <a:r>
              <a:rPr lang="ru-RU" sz="9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11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 ребенка</a:t>
            </a:r>
          </a:p>
          <a:p>
            <a:pPr lvl="0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Психологическое сопровождение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Программа занятий (название и цель)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Рекомендации для воспитателей и других специалистов</a:t>
            </a:r>
            <a:endParaRPr lang="ru-RU" sz="8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Логопедическое сопровождение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Направления работы (расписывает учитель-логопед по плану, кратко) 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Рекомендации для воспитателей</a:t>
            </a:r>
          </a:p>
          <a:p>
            <a:pPr lvl="0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Педагогическое сопровождение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Индивидуальная работа воспитателя (включается в план работы) с ребенком, направленная на преодоление проблем)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Включение в дополнительное обучение (кружки, спортивные секции, в соответствии с индивидуальными особенностями детей)</a:t>
            </a:r>
          </a:p>
          <a:p>
            <a:pPr lvl="0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Медицинское сопровождение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Основные направления работы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Рекомендации для учителей и педагогов</a:t>
            </a:r>
          </a:p>
          <a:p>
            <a:pPr lvl="0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Социальное сопровождение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Направления работы, связанные с оформлением различных документов, справок и др. (социальный педагог)</a:t>
            </a: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Работа, направленная на социализацию личности (воспитатель, специалисты)</a:t>
            </a:r>
          </a:p>
          <a:p>
            <a:pPr lvl="0"/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971600" y="1600200"/>
            <a:ext cx="7715200" cy="4525963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cuments\Картинки - домики\977a0b777fc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28604"/>
            <a:ext cx="4786346" cy="4786346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785786" y="4786322"/>
            <a:ext cx="7072362" cy="1428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4400" b="1" i="1" noProof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Дорогу осилит идущий ...</a:t>
            </a: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cuments\Картинки - домики\домики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755" y="0"/>
            <a:ext cx="393224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5357850" cy="5857916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«дети с проблемами» 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«дети с особыми нуждами»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«нетипичные дети»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«дети с трудностями в обучении»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«аномальные дети»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«исключительные дети»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cuments\Картинки - домики\домики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755" y="0"/>
            <a:ext cx="393224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5214974" cy="6000792"/>
          </a:xfrm>
        </p:spPr>
        <p:txBody>
          <a:bodyPr/>
          <a:lstStyle/>
          <a:p>
            <a:pPr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с ОВЗ </a:t>
            </a:r>
            <a:r>
              <a:rPr lang="ru-RU" altLang="ru-RU" sz="1600" i="1" dirty="0" smtClean="0"/>
              <a:t>- 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это дети, </a:t>
            </a: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состояние здоровья которых препятствует освоению образовательных программ вне </a:t>
            </a:r>
            <a:r>
              <a:rPr lang="ru-RU" altLang="ru-RU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специальных условий обучения и воспитания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, то есть это </a:t>
            </a: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дети - инвалиды 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либо </a:t>
            </a: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другие дети 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в возрасте до 18 лет, не признанные в установленном порядке детьми-инвалидами, но имеющие временные или постоянные отклонения в физическом или психическом развитии и </a:t>
            </a: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нуждающиеся в создании </a:t>
            </a:r>
            <a:r>
              <a:rPr lang="ru-RU" alt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специальных условий для обучения и воспитания.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186766" cy="664371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с ОВЗ </a:t>
            </a:r>
          </a:p>
          <a:p>
            <a:pPr algn="ctr">
              <a:buNone/>
            </a:pP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 классификации В. А. Лапшина и Б. П. </a:t>
            </a:r>
            <a:r>
              <a:rPr lang="ru-RU" sz="3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Пузанова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нарушением слуха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(глухие, слабослышащие, позднооглохшие);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нарушением зрения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(слепые, слабовидящие);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нарушением речи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(логопаты);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нарушением опорно-двигательного аппарата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ЗПР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нарушением поведения и общения; 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УО;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комплексными нарушениями психофизического развития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(сложными дефектами: слепоглухонемые, глухие или слепые дети с умственной отсталостью).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cuments\Картинки - домики\домики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755" y="0"/>
            <a:ext cx="393224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5572164" cy="6000792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lvl="0" algn="just">
              <a:buNone/>
            </a:pPr>
            <a:endParaRPr lang="ru-RU" sz="5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Специальные условия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Какие?</a:t>
            </a:r>
            <a:endParaRPr lang="ru-RU" alt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cuments\Картинки - домики\домики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755" y="0"/>
            <a:ext cx="393224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4929222" cy="5572164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Специальные условия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технологии, способы, методы, программы, учебники, пособия, мотивирующая среда и другие средства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cuments\Картинки - домики\домики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755" y="0"/>
            <a:ext cx="393224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4929222" cy="6000792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Особые образовательные потребности.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ru-RU" alt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alt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нуждаюсь …</a:t>
            </a:r>
            <a:endParaRPr lang="ru-RU" alt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358246" cy="65008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ООП обучающихся с ОВЗ: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группа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ОП, связанные с особой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организацией образовательного процесса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группа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ОП, связанные с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адаптацией содержания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основной образовательной программы ДОУ; 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группа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ОП, связанные с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адаптацией способов подачи учебного материала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группа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ОП, связанные с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преодолением трудностей  в социализации и адаптации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854</TotalTime>
  <Words>437</Words>
  <Application>Microsoft Office PowerPoint</Application>
  <PresentationFormat>Экран (4:3)</PresentationFormat>
  <Paragraphs>121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«Научно-методическое сопровождение инновационной инклюзивной практики в ДОУ: осмысление опыта «ГЦОиЗ «Магистра»</dc:title>
  <dc:creator>Лариса</dc:creator>
  <cp:lastModifiedBy>RePack by Diakov</cp:lastModifiedBy>
  <cp:revision>96</cp:revision>
  <dcterms:created xsi:type="dcterms:W3CDTF">2016-08-18T09:18:13Z</dcterms:created>
  <dcterms:modified xsi:type="dcterms:W3CDTF">2018-04-03T11:45:01Z</dcterms:modified>
</cp:coreProperties>
</file>