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91" r:id="rId3"/>
    <p:sldId id="259" r:id="rId4"/>
    <p:sldId id="292" r:id="rId5"/>
    <p:sldId id="293" r:id="rId6"/>
    <p:sldId id="294" r:id="rId7"/>
    <p:sldId id="295" r:id="rId8"/>
    <p:sldId id="296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71" r:id="rId17"/>
    <p:sldId id="281" r:id="rId18"/>
    <p:sldId id="282" r:id="rId19"/>
    <p:sldId id="283" r:id="rId20"/>
    <p:sldId id="284" r:id="rId21"/>
    <p:sldId id="285" r:id="rId22"/>
    <p:sldId id="286" r:id="rId23"/>
    <p:sldId id="287" r:id="rId24"/>
    <p:sldId id="288" r:id="rId25"/>
    <p:sldId id="289" r:id="rId26"/>
    <p:sldId id="297" r:id="rId27"/>
    <p:sldId id="299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68" autoAdjust="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F6F09-8579-4C7F-8424-8EF96D8E9AED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2647C-D144-420B-BFCB-0FD7238602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F6F09-8579-4C7F-8424-8EF96D8E9AED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2647C-D144-420B-BFCB-0FD7238602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F6F09-8579-4C7F-8424-8EF96D8E9AED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2647C-D144-420B-BFCB-0FD7238602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F6F09-8579-4C7F-8424-8EF96D8E9AED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2647C-D144-420B-BFCB-0FD7238602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F6F09-8579-4C7F-8424-8EF96D8E9AED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2647C-D144-420B-BFCB-0FD7238602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F6F09-8579-4C7F-8424-8EF96D8E9AED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2647C-D144-420B-BFCB-0FD7238602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F6F09-8579-4C7F-8424-8EF96D8E9AED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2647C-D144-420B-BFCB-0FD7238602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F6F09-8579-4C7F-8424-8EF96D8E9AED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2647C-D144-420B-BFCB-0FD7238602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F6F09-8579-4C7F-8424-8EF96D8E9AED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2647C-D144-420B-BFCB-0FD7238602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F6F09-8579-4C7F-8424-8EF96D8E9AED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2647C-D144-420B-BFCB-0FD7238602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F6F09-8579-4C7F-8424-8EF96D8E9AED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2647C-D144-420B-BFCB-0FD7238602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4F6F09-8579-4C7F-8424-8EF96D8E9AED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2647C-D144-420B-BFCB-0FD7238602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052" name="Рисунок 3" descr="620630_9482nothumb50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763688" y="2204864"/>
            <a:ext cx="3168352" cy="230832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Почему на Новый год наряжают ёлку.</a:t>
            </a:r>
          </a:p>
        </p:txBody>
      </p:sp>
    </p:spTree>
  </p:cSld>
  <p:clrMapOvr>
    <a:masterClrMapping/>
  </p:clrMapOvr>
  <p:transition spd="slow" advTm="4945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" descr="942_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31800"/>
            <a:ext cx="9144000" cy="728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Рисунок 2" descr="poxutukava0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333375"/>
            <a:ext cx="4751387" cy="5759450"/>
          </a:xfrm>
          <a:prstGeom prst="rect">
            <a:avLst/>
          </a:prstGeom>
          <a:noFill/>
          <a:ln w="76200">
            <a:solidFill>
              <a:srgbClr val="002060"/>
            </a:solidFill>
            <a:prstDash val="sysDash"/>
            <a:miter lim="800000"/>
            <a:headEnd/>
            <a:tailEnd/>
          </a:ln>
        </p:spPr>
      </p:pic>
      <p:sp>
        <p:nvSpPr>
          <p:cNvPr id="7172" name="TextBox 3"/>
          <p:cNvSpPr txBox="1">
            <a:spLocks noChangeArrowheads="1"/>
          </p:cNvSpPr>
          <p:nvPr/>
        </p:nvSpPr>
        <p:spPr bwMode="auto">
          <a:xfrm>
            <a:off x="5572132" y="285728"/>
            <a:ext cx="2879725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В Австралии и Новой Зеландии новогодним деревом считается </a:t>
            </a:r>
            <a:r>
              <a:rPr lang="ru-RU" sz="2400" b="1" dirty="0" err="1">
                <a:solidFill>
                  <a:srgbClr val="002060"/>
                </a:solidFill>
              </a:rPr>
              <a:t>метросидерос</a:t>
            </a:r>
            <a:r>
              <a:rPr lang="ru-RU" sz="2400" b="1" dirty="0">
                <a:solidFill>
                  <a:srgbClr val="002060"/>
                </a:solidFill>
              </a:rPr>
              <a:t>, который усыпан алыми цветами. Также на него вешают фигурки мишек коала и кенгуру.</a:t>
            </a:r>
          </a:p>
        </p:txBody>
      </p:sp>
      <p:pic>
        <p:nvPicPr>
          <p:cNvPr id="7173" name="Рисунок 4" descr="BAYR-Koala_Plush_Toy_with_Santa_Hat-no_tag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6248" y="4714884"/>
            <a:ext cx="1989138" cy="198755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7174" name="Рисунок 5" descr="Xkang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358082" y="5000636"/>
            <a:ext cx="1546225" cy="159385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 advTm="14766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" descr="942_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8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Рисунок 3" descr="38620e7a5ec0bf09adad7fba1563766f_11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76250"/>
            <a:ext cx="5461000" cy="6165850"/>
          </a:xfrm>
          <a:prstGeom prst="rect">
            <a:avLst/>
          </a:prstGeom>
          <a:noFill/>
          <a:ln w="76200">
            <a:solidFill>
              <a:srgbClr val="002060"/>
            </a:solidFill>
            <a:prstDash val="sysDash"/>
            <a:miter lim="800000"/>
            <a:headEnd/>
            <a:tailEnd/>
          </a:ln>
        </p:spPr>
      </p:pic>
      <p:pic>
        <p:nvPicPr>
          <p:cNvPr id="8196" name="Рисунок 4" descr="88603806_large_13023873_christmaspalm1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70488" y="998538"/>
            <a:ext cx="3414712" cy="2560637"/>
          </a:xfrm>
          <a:prstGeom prst="rect">
            <a:avLst/>
          </a:prstGeom>
          <a:noFill/>
          <a:ln w="76200">
            <a:solidFill>
              <a:srgbClr val="002060"/>
            </a:solidFill>
            <a:prstDash val="sysDash"/>
            <a:miter lim="800000"/>
            <a:headEnd/>
            <a:tailEnd/>
          </a:ln>
        </p:spPr>
      </p:pic>
      <p:sp>
        <p:nvSpPr>
          <p:cNvPr id="8197" name="TextBox 5"/>
          <p:cNvSpPr txBox="1">
            <a:spLocks noChangeArrowheads="1"/>
          </p:cNvSpPr>
          <p:nvPr/>
        </p:nvSpPr>
        <p:spPr bwMode="auto">
          <a:xfrm>
            <a:off x="6156325" y="4292600"/>
            <a:ext cx="251936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В Индии наряжают банановое дерево.</a:t>
            </a:r>
          </a:p>
        </p:txBody>
      </p:sp>
    </p:spTree>
  </p:cSld>
  <p:clrMapOvr>
    <a:masterClrMapping/>
  </p:clrMapOvr>
  <p:transition spd="slow" advTm="5192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1" descr="942_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8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Рисунок 3" descr="0_5f7da_61a6cb4c_XL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476250"/>
            <a:ext cx="4213225" cy="619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Рисунок 4" descr="400_F_678121_QeAylvj1B8VRFB0WyGi0fyuZVxk3D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92725" y="476250"/>
            <a:ext cx="3533775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TextBox 6"/>
          <p:cNvSpPr txBox="1">
            <a:spLocks noChangeArrowheads="1"/>
          </p:cNvSpPr>
          <p:nvPr/>
        </p:nvSpPr>
        <p:spPr bwMode="auto">
          <a:xfrm>
            <a:off x="5219700" y="5084763"/>
            <a:ext cx="34559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В  Китае – мандариновые деревья.</a:t>
            </a:r>
          </a:p>
        </p:txBody>
      </p:sp>
      <p:pic>
        <p:nvPicPr>
          <p:cNvPr id="9222" name="Рисунок 7" descr="942_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9144000" cy="728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Рисунок 8" descr="0_5f7da_61a6cb4c_XL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9750" y="620713"/>
            <a:ext cx="3960813" cy="5688012"/>
          </a:xfrm>
          <a:prstGeom prst="rect">
            <a:avLst/>
          </a:prstGeom>
          <a:noFill/>
          <a:ln w="76200">
            <a:solidFill>
              <a:srgbClr val="002060"/>
            </a:solidFill>
            <a:prstDash val="sysDash"/>
            <a:miter lim="800000"/>
            <a:headEnd/>
            <a:tailEnd/>
          </a:ln>
        </p:spPr>
      </p:pic>
      <p:pic>
        <p:nvPicPr>
          <p:cNvPr id="9224" name="Рисунок 9" descr="400_F_678121_QeAylvj1B8VRFB0WyGi0fyuZVxk3D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9700" y="836613"/>
            <a:ext cx="3390900" cy="4340225"/>
          </a:xfrm>
          <a:prstGeom prst="rect">
            <a:avLst/>
          </a:prstGeom>
          <a:noFill/>
          <a:ln w="76200">
            <a:solidFill>
              <a:srgbClr val="002060"/>
            </a:solidFill>
            <a:prstDash val="sysDash"/>
            <a:miter lim="800000"/>
            <a:headEnd/>
            <a:tailEnd/>
          </a:ln>
        </p:spPr>
      </p:pic>
      <p:sp>
        <p:nvSpPr>
          <p:cNvPr id="9225" name="TextBox 10"/>
          <p:cNvSpPr txBox="1">
            <a:spLocks noChangeArrowheads="1"/>
          </p:cNvSpPr>
          <p:nvPr/>
        </p:nvSpPr>
        <p:spPr bwMode="auto">
          <a:xfrm>
            <a:off x="4859338" y="5661025"/>
            <a:ext cx="42846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/>
              <a:t>В Китае – мандариновые деревья.</a:t>
            </a:r>
          </a:p>
        </p:txBody>
      </p:sp>
    </p:spTree>
  </p:cSld>
  <p:clrMapOvr>
    <a:masterClrMapping/>
  </p:clrMapOvr>
  <p:transition spd="slow" advTm="4431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2" descr="942_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Рисунок 3" descr="xmasboo_01e2b5f7-c5a4-43e0-93be-780e0d01eb75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404813"/>
            <a:ext cx="4464050" cy="5624512"/>
          </a:xfrm>
          <a:prstGeom prst="rect">
            <a:avLst/>
          </a:prstGeom>
          <a:noFill/>
          <a:ln w="76200">
            <a:solidFill>
              <a:srgbClr val="002060"/>
            </a:solidFill>
            <a:prstDash val="sysDash"/>
            <a:miter lim="800000"/>
            <a:headEnd/>
            <a:tailEnd/>
          </a:ln>
        </p:spPr>
      </p:pic>
      <p:pic>
        <p:nvPicPr>
          <p:cNvPr id="5" name="Рисунок 4" descr="Ceramic_Fish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364163" y="476250"/>
            <a:ext cx="2471737" cy="1657350"/>
          </a:xfrm>
          <a:prstGeom prst="rect">
            <a:avLst/>
          </a:prstGeom>
          <a:ln w="76200">
            <a:solidFill>
              <a:schemeClr val="accent1">
                <a:lumMod val="50000"/>
              </a:schemeClr>
            </a:solidFill>
            <a:prstDash val="sysDash"/>
          </a:ln>
        </p:spPr>
      </p:pic>
      <p:pic>
        <p:nvPicPr>
          <p:cNvPr id="10245" name="Рисунок 5" descr="a2bded539b9fd05965ac711ce5f2f0e4_600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364163" y="2446338"/>
            <a:ext cx="2308225" cy="1584325"/>
          </a:xfrm>
          <a:prstGeom prst="rect">
            <a:avLst/>
          </a:prstGeom>
          <a:noFill/>
          <a:ln w="76200">
            <a:solidFill>
              <a:srgbClr val="002060"/>
            </a:solidFill>
            <a:prstDash val="sysDash"/>
            <a:miter lim="800000"/>
            <a:headEnd/>
            <a:tailEnd/>
          </a:ln>
        </p:spPr>
      </p:pic>
      <p:sp>
        <p:nvSpPr>
          <p:cNvPr id="10246" name="TextBox 6"/>
          <p:cNvSpPr txBox="1">
            <a:spLocks noChangeArrowheads="1"/>
          </p:cNvSpPr>
          <p:nvPr/>
        </p:nvSpPr>
        <p:spPr bwMode="auto">
          <a:xfrm>
            <a:off x="5214942" y="4286256"/>
            <a:ext cx="345598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Во Вьетнаме елкой служит бамбук, который украшают глиняными рыбками и колокольчиками.</a:t>
            </a:r>
          </a:p>
        </p:txBody>
      </p:sp>
    </p:spTree>
  </p:cSld>
  <p:clrMapOvr>
    <a:masterClrMapping/>
  </p:clrMapOvr>
  <p:transition spd="slow" advTm="861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1" descr="942_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66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Рисунок 3" descr="_46956095_22622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549275"/>
            <a:ext cx="4895850" cy="6048375"/>
          </a:xfrm>
          <a:prstGeom prst="rect">
            <a:avLst/>
          </a:prstGeom>
          <a:noFill/>
          <a:ln w="76200">
            <a:solidFill>
              <a:srgbClr val="002060"/>
            </a:solidFill>
            <a:prstDash val="sysDash"/>
            <a:miter lim="800000"/>
            <a:headEnd/>
            <a:tailEnd/>
          </a:ln>
        </p:spPr>
      </p:pic>
      <p:sp>
        <p:nvSpPr>
          <p:cNvPr id="11268" name="TextBox 4"/>
          <p:cNvSpPr txBox="1">
            <a:spLocks noChangeArrowheads="1"/>
          </p:cNvSpPr>
          <p:nvPr/>
        </p:nvSpPr>
        <p:spPr bwMode="auto">
          <a:xfrm>
            <a:off x="5867400" y="1773238"/>
            <a:ext cx="28082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В Африке украшают баобабы.</a:t>
            </a:r>
          </a:p>
        </p:txBody>
      </p:sp>
      <p:pic>
        <p:nvPicPr>
          <p:cNvPr id="11269" name="Рисунок 5" descr="prazdnikia-2441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1863" y="3644900"/>
            <a:ext cx="223202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4652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1" descr="942_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Рисунок 2" descr="828ac286ca9a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549275"/>
            <a:ext cx="4392612" cy="5759450"/>
          </a:xfrm>
          <a:prstGeom prst="rect">
            <a:avLst/>
          </a:prstGeom>
          <a:noFill/>
          <a:ln w="76200">
            <a:solidFill>
              <a:srgbClr val="002060"/>
            </a:solidFill>
            <a:prstDash val="sysDash"/>
            <a:miter lim="800000"/>
            <a:headEnd/>
            <a:tailEnd/>
          </a:ln>
        </p:spPr>
      </p:pic>
      <p:sp>
        <p:nvSpPr>
          <p:cNvPr id="12292" name="TextBox 3"/>
          <p:cNvSpPr txBox="1">
            <a:spLocks noChangeArrowheads="1"/>
          </p:cNvSpPr>
          <p:nvPr/>
        </p:nvSpPr>
        <p:spPr bwMode="auto">
          <a:xfrm>
            <a:off x="5292725" y="1773238"/>
            <a:ext cx="32400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На </a:t>
            </a:r>
            <a:r>
              <a:rPr lang="ru-RU" sz="2400" b="1" dirty="0" err="1">
                <a:solidFill>
                  <a:srgbClr val="002060"/>
                </a:solidFill>
              </a:rPr>
              <a:t>Бали</a:t>
            </a:r>
            <a:r>
              <a:rPr lang="ru-RU" sz="2400" b="1" dirty="0">
                <a:solidFill>
                  <a:srgbClr val="002060"/>
                </a:solidFill>
              </a:rPr>
              <a:t> мастерят елки из стеблей риса.</a:t>
            </a:r>
          </a:p>
        </p:txBody>
      </p:sp>
      <p:pic>
        <p:nvPicPr>
          <p:cNvPr id="12293" name="Рисунок 4" descr="prazdnikia-2445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5963" y="3213100"/>
            <a:ext cx="1809750" cy="272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6208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pptcloud.nyc3.digitaloceanspaces.com/slides/pics/000/041/308/original/Slide1.jpg?14801709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s://pptcloud.nyc3.digitaloceanspaces.com/slides/pics/000/041/309/original/Slide2.jpg?14801709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s://pptcloud.nyc3.digitaloceanspaces.com/slides/pics/000/041/310/original/Slide3.jpg?14801709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s://pptcloud.nyc3.digitaloceanspaces.com/slides/pics/000/041/311/original/Slide4.jpg?14801709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4" descr="942_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Содержимое 3" descr="90ccd34a6ac4t.jpg"/>
          <p:cNvPicPr>
            <a:picLocks noGrp="1" noChangeAspect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468313" y="476250"/>
            <a:ext cx="4751387" cy="5905500"/>
          </a:xfrm>
          <a:ln w="76200">
            <a:solidFill>
              <a:srgbClr val="002060"/>
            </a:solidFill>
            <a:prstDash val="sysDot"/>
          </a:ln>
        </p:spPr>
      </p:pic>
      <p:sp>
        <p:nvSpPr>
          <p:cNvPr id="3076" name="TextBox 5"/>
          <p:cNvSpPr txBox="1">
            <a:spLocks noChangeArrowheads="1"/>
          </p:cNvSpPr>
          <p:nvPr/>
        </p:nvSpPr>
        <p:spPr bwMode="auto">
          <a:xfrm>
            <a:off x="5580063" y="1268413"/>
            <a:ext cx="316865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2060"/>
                </a:solidFill>
              </a:rPr>
              <a:t>Знаешь ли ты, почему на Новый год принято наряжать елку?</a:t>
            </a:r>
          </a:p>
        </p:txBody>
      </p:sp>
      <p:pic>
        <p:nvPicPr>
          <p:cNvPr id="3077" name="Рисунок 6" descr="prazdnikia-2241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00788" y="3357563"/>
            <a:ext cx="1412875" cy="232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968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s://pptcloud.nyc3.digitaloceanspaces.com/slides/pics/000/041/312/original/Slide5.jpg?14801709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s://pptcloud.nyc3.digitaloceanspaces.com/slides/pics/000/041/313/original/Slide6.jpg?14801709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s://pptcloud.nyc3.digitaloceanspaces.com/slides/pics/000/041/315/original/Slide8.jpg?14801709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s://pptcloud.nyc3.digitaloceanspaces.com/slides/pics/000/041/316/original/Slide9.jpg?14801709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s://pptcloud.nyc3.digitaloceanspaces.com/slides/pics/000/041/317/original/Slide10.jpg?14801709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s://pptcloud.nyc3.digitaloceanspaces.com/slides/pics/000/041/319/original/Slide12.jpg?14801709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5754"/>
            <a:ext cx="9144000" cy="68937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1" descr="942_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58788"/>
            <a:ext cx="9144000" cy="731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Рисунок 2" descr="d938239aafac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500042"/>
            <a:ext cx="4286248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Box 3"/>
          <p:cNvSpPr txBox="1">
            <a:spLocks noChangeArrowheads="1"/>
          </p:cNvSpPr>
          <p:nvPr/>
        </p:nvSpPr>
        <p:spPr bwMode="auto">
          <a:xfrm>
            <a:off x="3714744" y="1643050"/>
            <a:ext cx="5429256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atin typeface="Bookman Old Style" pitchFamily="18" charset="0"/>
                <a:cs typeface="Simplified Arabic" pitchFamily="18" charset="-78"/>
              </a:rPr>
              <a:t>СЧАСТЛИВОГО НОВОГО ГОДА!</a:t>
            </a:r>
            <a:endParaRPr lang="en-US" sz="4800" b="1" dirty="0">
              <a:latin typeface="Bookman Old Style" pitchFamily="18" charset="0"/>
              <a:cs typeface="Simplified Arabic" pitchFamily="18" charset="-78"/>
            </a:endParaRPr>
          </a:p>
          <a:p>
            <a:endParaRPr lang="ru-RU" sz="3200" dirty="0">
              <a:cs typeface="Simplified Arabic" pitchFamily="18" charset="-78"/>
            </a:endParaRPr>
          </a:p>
        </p:txBody>
      </p:sp>
    </p:spTree>
  </p:cSld>
  <p:clrMapOvr>
    <a:masterClrMapping/>
  </p:clrMapOvr>
  <p:transition spd="slow" advTm="4815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1" descr="942_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Box 3"/>
          <p:cNvSpPr txBox="1">
            <a:spLocks noChangeArrowheads="1"/>
          </p:cNvSpPr>
          <p:nvPr/>
        </p:nvSpPr>
        <p:spPr bwMode="auto">
          <a:xfrm>
            <a:off x="3571868" y="2000240"/>
            <a:ext cx="421484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atin typeface="Bookman Old Style" pitchFamily="18" charset="0"/>
              </a:rPr>
              <a:t>Спасибо за внимание!</a:t>
            </a:r>
            <a:endParaRPr lang="ru-RU" sz="4800" b="1" dirty="0">
              <a:latin typeface="Bookman Old Style" pitchFamily="18" charset="0"/>
            </a:endParaRPr>
          </a:p>
        </p:txBody>
      </p:sp>
      <p:pic>
        <p:nvPicPr>
          <p:cNvPr id="16389" name="Рисунок 4" descr="prazdnikia-2445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428736"/>
            <a:ext cx="3286148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6208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1" descr="942_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71450"/>
            <a:ext cx="9144000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Рисунок 2" descr="27_10_2008_0153315001225125081_james_browne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500042"/>
            <a:ext cx="3049587" cy="3914775"/>
          </a:xfrm>
          <a:prstGeom prst="rect">
            <a:avLst/>
          </a:prstGeom>
          <a:noFill/>
          <a:ln w="76200">
            <a:solidFill>
              <a:srgbClr val="002060"/>
            </a:solidFill>
            <a:prstDash val="sysDash"/>
            <a:miter lim="800000"/>
            <a:headEnd/>
            <a:tailEnd/>
          </a:ln>
        </p:spPr>
      </p:pic>
      <p:pic>
        <p:nvPicPr>
          <p:cNvPr id="3076" name="Рисунок 3" descr="image005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2" y="3143248"/>
            <a:ext cx="3322641" cy="3321050"/>
          </a:xfrm>
          <a:prstGeom prst="rect">
            <a:avLst/>
          </a:prstGeom>
          <a:noFill/>
          <a:ln w="76200">
            <a:solidFill>
              <a:srgbClr val="002060"/>
            </a:solidFill>
            <a:prstDash val="sysDash"/>
            <a:miter lim="800000"/>
            <a:headEnd/>
            <a:tailEnd/>
          </a:ln>
        </p:spPr>
      </p:pic>
      <p:sp>
        <p:nvSpPr>
          <p:cNvPr id="3077" name="TextBox 4"/>
          <p:cNvSpPr txBox="1">
            <a:spLocks noChangeArrowheads="1"/>
          </p:cNvSpPr>
          <p:nvPr/>
        </p:nvSpPr>
        <p:spPr bwMode="auto">
          <a:xfrm>
            <a:off x="4427538" y="404813"/>
            <a:ext cx="4176712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2060"/>
                </a:solidFill>
              </a:rPr>
              <a:t>Наряжать елку начали  две тысячи лет назад. Раньше люди считали, что в деревьях живут духи, как хорошие, так и плохие. Этим духам нужно делать подарки, чтобы сделать их добрее и получить хороший урожай.</a:t>
            </a:r>
          </a:p>
        </p:txBody>
      </p:sp>
    </p:spTree>
  </p:cSld>
  <p:clrMapOvr>
    <a:masterClrMapping/>
  </p:clrMapOvr>
  <p:transition spd="slow" advTm="18197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" descr="942_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71450"/>
            <a:ext cx="9144000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Рисунок 2" descr="el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67400" y="765175"/>
            <a:ext cx="2438400" cy="3251200"/>
          </a:xfrm>
          <a:prstGeom prst="rect">
            <a:avLst/>
          </a:prstGeom>
          <a:noFill/>
          <a:ln w="76200">
            <a:solidFill>
              <a:srgbClr val="002060"/>
            </a:solidFill>
            <a:prstDash val="sysDash"/>
            <a:miter lim="800000"/>
            <a:headEnd/>
            <a:tailEnd/>
          </a:ln>
        </p:spPr>
      </p:pic>
      <p:pic>
        <p:nvPicPr>
          <p:cNvPr id="5124" name="Рисунок 3" descr="0_71348_dae0876d_X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188913"/>
            <a:ext cx="4824412" cy="4573587"/>
          </a:xfrm>
          <a:prstGeom prst="rect">
            <a:avLst/>
          </a:prstGeom>
          <a:noFill/>
          <a:ln w="76200">
            <a:solidFill>
              <a:srgbClr val="002060"/>
            </a:solidFill>
            <a:prstDash val="sysDash"/>
            <a:miter lim="800000"/>
            <a:headEnd/>
            <a:tailEnd/>
          </a:ln>
        </p:spPr>
      </p:pic>
      <p:sp>
        <p:nvSpPr>
          <p:cNvPr id="5125" name="TextBox 4"/>
          <p:cNvSpPr txBox="1">
            <a:spLocks noChangeArrowheads="1"/>
          </p:cNvSpPr>
          <p:nvPr/>
        </p:nvSpPr>
        <p:spPr bwMode="auto">
          <a:xfrm>
            <a:off x="2000232" y="5072074"/>
            <a:ext cx="545625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Ель считалась деревом жизни, потому что она зеленела в любое время года. Поэтому на ней больше всего развешивали подарков.</a:t>
            </a:r>
          </a:p>
        </p:txBody>
      </p:sp>
    </p:spTree>
  </p:cSld>
  <p:clrMapOvr>
    <a:masterClrMapping/>
  </p:clrMapOvr>
  <p:transition spd="slow" advTm="11799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1" descr="942_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71450"/>
            <a:ext cx="9144000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Рисунок 2" descr="i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333375"/>
            <a:ext cx="5113338" cy="4894263"/>
          </a:xfrm>
          <a:prstGeom prst="rect">
            <a:avLst/>
          </a:prstGeom>
          <a:noFill/>
          <a:ln w="76200">
            <a:solidFill>
              <a:srgbClr val="002060"/>
            </a:solidFill>
            <a:prstDash val="sysDash"/>
            <a:miter lim="800000"/>
            <a:headEnd/>
            <a:tailEnd/>
          </a:ln>
        </p:spPr>
      </p:pic>
      <p:sp>
        <p:nvSpPr>
          <p:cNvPr id="6148" name="TextBox 3"/>
          <p:cNvSpPr txBox="1">
            <a:spLocks noChangeArrowheads="1"/>
          </p:cNvSpPr>
          <p:nvPr/>
        </p:nvSpPr>
        <p:spPr bwMode="auto">
          <a:xfrm>
            <a:off x="5572132" y="214290"/>
            <a:ext cx="3236915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Обычай выделять из всех деревьев именно елку и украшать ее на праздник родился у жителей Германии. Елку украшали яблоками –символом плодородия, орехами – символом надежды и яйцами – символом жизни.</a:t>
            </a:r>
          </a:p>
        </p:txBody>
      </p:sp>
      <p:pic>
        <p:nvPicPr>
          <p:cNvPr id="6149" name="Рисунок 4" descr="prazdnikia-2243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92" y="4572008"/>
            <a:ext cx="1584325" cy="202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8902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" descr="942_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71450"/>
            <a:ext cx="9144000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Рисунок 2" descr="9581f9cce74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404813"/>
            <a:ext cx="4787900" cy="5832475"/>
          </a:xfrm>
          <a:prstGeom prst="rect">
            <a:avLst/>
          </a:prstGeom>
          <a:noFill/>
          <a:ln w="76200">
            <a:solidFill>
              <a:srgbClr val="002060"/>
            </a:solidFill>
            <a:prstDash val="sysDash"/>
            <a:miter lim="800000"/>
            <a:headEnd/>
            <a:tailEnd/>
          </a:ln>
        </p:spPr>
      </p:pic>
      <p:sp>
        <p:nvSpPr>
          <p:cNvPr id="7172" name="TextBox 3"/>
          <p:cNvSpPr txBox="1">
            <a:spLocks noChangeArrowheads="1"/>
          </p:cNvSpPr>
          <p:nvPr/>
        </p:nvSpPr>
        <p:spPr bwMode="auto">
          <a:xfrm>
            <a:off x="5643570" y="571480"/>
            <a:ext cx="3095625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Из Германии этот обычай привезли во Францию, потом в Англию, а потом и в Россию. Вообще-то на Руси по разным случаям наряжали деревья. На Троицу украшают березу лентами.</a:t>
            </a:r>
          </a:p>
        </p:txBody>
      </p:sp>
      <p:pic>
        <p:nvPicPr>
          <p:cNvPr id="7173" name="Рисунок 4" descr="prazdnikia-2268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56325" y="4076700"/>
            <a:ext cx="1770063" cy="232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5771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" descr="942_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Рисунок 2" descr="2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404813"/>
            <a:ext cx="4752975" cy="5810250"/>
          </a:xfrm>
          <a:prstGeom prst="rect">
            <a:avLst/>
          </a:prstGeom>
          <a:noFill/>
          <a:ln w="76200">
            <a:solidFill>
              <a:srgbClr val="002060"/>
            </a:solidFill>
            <a:prstDash val="sysDash"/>
            <a:miter lim="800000"/>
            <a:headEnd/>
            <a:tailEnd/>
          </a:ln>
        </p:spPr>
      </p:pic>
      <p:sp>
        <p:nvSpPr>
          <p:cNvPr id="8196" name="TextBox 3"/>
          <p:cNvSpPr txBox="1">
            <a:spLocks noChangeArrowheads="1"/>
          </p:cNvSpPr>
          <p:nvPr/>
        </p:nvSpPr>
        <p:spPr bwMode="auto">
          <a:xfrm>
            <a:off x="5572132" y="1285860"/>
            <a:ext cx="338455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На Пасху украшают вербу. Так что давняя привычка наряжать деревья помогла России принять украшенную елку.</a:t>
            </a:r>
          </a:p>
        </p:txBody>
      </p:sp>
      <p:pic>
        <p:nvPicPr>
          <p:cNvPr id="8197" name="Рисунок 4" descr="prazdnikia-2330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72225" y="4292600"/>
            <a:ext cx="1509713" cy="211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0165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1" descr="942_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8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Рисунок 2" descr="x_c1bc9fac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620713"/>
            <a:ext cx="4968875" cy="5903912"/>
          </a:xfrm>
          <a:prstGeom prst="rect">
            <a:avLst/>
          </a:prstGeom>
          <a:noFill/>
          <a:ln w="76200">
            <a:solidFill>
              <a:srgbClr val="002060"/>
            </a:solidFill>
            <a:prstDash val="sysDash"/>
            <a:miter lim="800000"/>
            <a:headEnd/>
            <a:tailEnd/>
          </a:ln>
        </p:spPr>
      </p:pic>
      <p:sp>
        <p:nvSpPr>
          <p:cNvPr id="9220" name="TextBox 4"/>
          <p:cNvSpPr txBox="1">
            <a:spLocks noChangeArrowheads="1"/>
          </p:cNvSpPr>
          <p:nvPr/>
        </p:nvSpPr>
        <p:spPr bwMode="auto">
          <a:xfrm>
            <a:off x="5572132" y="571480"/>
            <a:ext cx="3095625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А сегодня мы не представляем себе Новый год без нарядной пушистой елочки, которая радует  всех не только своей красотой, но и подарками, который Дед  Мороз под нее складывает.</a:t>
            </a:r>
          </a:p>
        </p:txBody>
      </p:sp>
      <p:pic>
        <p:nvPicPr>
          <p:cNvPr id="9221" name="Рисунок 5" descr="prazdnikia-2333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4786322"/>
            <a:ext cx="1771650" cy="236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5305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1" descr="942_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8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Рисунок 2" descr="ss_372618imp_larg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620713"/>
            <a:ext cx="4608512" cy="5856287"/>
          </a:xfrm>
          <a:prstGeom prst="rect">
            <a:avLst/>
          </a:prstGeom>
          <a:noFill/>
          <a:ln w="76200">
            <a:solidFill>
              <a:srgbClr val="002060"/>
            </a:solidFill>
            <a:prstDash val="sysDash"/>
            <a:miter lim="800000"/>
            <a:headEnd/>
            <a:tailEnd/>
          </a:ln>
        </p:spPr>
      </p:pic>
      <p:sp>
        <p:nvSpPr>
          <p:cNvPr id="6148" name="TextBox 3"/>
          <p:cNvSpPr txBox="1">
            <a:spLocks noChangeArrowheads="1"/>
          </p:cNvSpPr>
          <p:nvPr/>
        </p:nvSpPr>
        <p:spPr bwMode="auto">
          <a:xfrm>
            <a:off x="5435600" y="1125538"/>
            <a:ext cx="3313113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А что наряжают в других странах? Ведь хвойные деревья не везде растут. Давай попутешествуем. На Кубе новогодним деревом является пальма.</a:t>
            </a:r>
          </a:p>
        </p:txBody>
      </p:sp>
      <p:pic>
        <p:nvPicPr>
          <p:cNvPr id="6149" name="Рисунок 4" descr="prazdnikia-2387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4286256"/>
            <a:ext cx="17399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2836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298</Words>
  <Application>Microsoft Office PowerPoint</Application>
  <PresentationFormat>Экран (4:3)</PresentationFormat>
  <Paragraphs>18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Ирина</cp:lastModifiedBy>
  <cp:revision>15</cp:revision>
  <dcterms:created xsi:type="dcterms:W3CDTF">2017-12-04T05:19:47Z</dcterms:created>
  <dcterms:modified xsi:type="dcterms:W3CDTF">2018-07-17T08:43:35Z</dcterms:modified>
</cp:coreProperties>
</file>