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73" r:id="rId2"/>
    <p:sldId id="270" r:id="rId3"/>
    <p:sldId id="304" r:id="rId4"/>
    <p:sldId id="264" r:id="rId5"/>
    <p:sldId id="303" r:id="rId6"/>
    <p:sldId id="265" r:id="rId7"/>
    <p:sldId id="300" r:id="rId8"/>
    <p:sldId id="305" r:id="rId9"/>
    <p:sldId id="266" r:id="rId10"/>
    <p:sldId id="267" r:id="rId11"/>
    <p:sldId id="277" r:id="rId12"/>
    <p:sldId id="301" r:id="rId13"/>
    <p:sldId id="294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7" r:id="rId22"/>
    <p:sldId id="288" r:id="rId23"/>
    <p:sldId id="289" r:id="rId24"/>
    <p:sldId id="298" r:id="rId25"/>
    <p:sldId id="299" r:id="rId26"/>
    <p:sldId id="290" r:id="rId27"/>
    <p:sldId id="291" r:id="rId28"/>
    <p:sldId id="292" r:id="rId29"/>
    <p:sldId id="286" r:id="rId30"/>
    <p:sldId id="29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5422"/>
    <a:srgbClr val="F57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2564" autoAdjust="0"/>
  </p:normalViewPr>
  <p:slideViewPr>
    <p:cSldViewPr>
      <p:cViewPr varScale="1">
        <p:scale>
          <a:sx n="65" d="100"/>
          <a:sy n="65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A706D0D-32E5-4E1B-AAAE-9B08A2DBCD68}" type="datetimeFigureOut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9DDC00B-913F-4A14-8548-39A7B4F40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36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151CE-5EBF-4D1C-AF03-3E7CC61E763E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D6EE-BC7D-464E-8E72-1E993E996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D8626-0F96-45B4-95B1-E8DEF53D33DD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C4468-7675-401C-AA2D-9226E3741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13FA9-1CD4-4B18-9B59-6F4D4D8744DD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583E5-9552-403E-945D-F2EAAF502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F3B0-F9EA-4012-B475-E2A36C8AEA36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7DF03-BAC2-4AB5-ABDE-183470D83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D0F00-EB94-4982-B0E7-9A1ED1945F95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B217C-250D-4372-9B85-BE605D7D9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24266-59F3-4FF3-9E60-B68DE912F3F3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14B08-3DC0-4408-B67F-1FC94D00A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91F49-BECA-4FBF-B772-3EB43A715191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8DB52-EFD7-43F5-ACCA-4BF20E5F3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AFBCA-462A-4E9B-BAEC-A3EC92A30D7B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58967-4CFA-4C65-A13A-FF8709119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F0278-7C5D-4B01-A497-5352C556B701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84761-A75F-4ACE-A033-1C29C21F9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D3929-4409-4C9B-A66D-F4059154E882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39F54-9C10-4E51-A8AD-60F1DA148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0A05D-E24F-422C-8FA9-97D8529F7FB2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6433B-3332-4F6B-818A-22713C00A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E1DA93-533C-4F65-BF06-1889FA199AE0}" type="datetime1">
              <a:rPr lang="ru-RU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15F6D8-9188-43DA-B4D5-F7057F443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flipV="1">
            <a:off x="0" y="0"/>
            <a:ext cx="8001000" cy="6858000"/>
          </a:xfrm>
          <a:prstGeom prst="rtTriangle">
            <a:avLst/>
          </a:prstGeom>
          <a:blipFill dpi="0" rotWithShape="1">
            <a:blip r:embed="rId2" cstate="print">
              <a:alphaModFix amt="94000"/>
            </a:blip>
            <a:srcRect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924944"/>
            <a:ext cx="7821512" cy="3571881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Итоговое </a:t>
            </a:r>
            <a:b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родительское </a:t>
            </a:r>
            <a:b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собрание</a:t>
            </a:r>
            <a:b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b="1" i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 «д»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классе </a:t>
            </a:r>
            <a:r>
              <a:rPr lang="ru-RU" b="1" i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2017-2018 </a:t>
            </a:r>
            <a:r>
              <a:rPr lang="ru-RU" sz="3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учебный год</a:t>
            </a:r>
          </a:p>
        </p:txBody>
      </p:sp>
      <p:sp>
        <p:nvSpPr>
          <p:cNvPr id="7" name="Прямоугольник 6"/>
          <p:cNvSpPr/>
          <p:nvPr/>
        </p:nvSpPr>
        <p:spPr>
          <a:xfrm rot="2909618">
            <a:off x="3826000" y="-1756755"/>
            <a:ext cx="160363" cy="1029012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20815945">
            <a:off x="2735263" y="2422525"/>
            <a:ext cx="1463675" cy="224631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</a:t>
            </a:r>
            <a:endParaRPr lang="ru-RU" sz="1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0"/>
          <p:cNvSpPr txBox="1"/>
          <p:nvPr/>
        </p:nvSpPr>
        <p:spPr>
          <a:xfrm rot="20983810">
            <a:off x="727928" y="4047094"/>
            <a:ext cx="1481137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sz="14000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 rot="20314623">
            <a:off x="5441950" y="633413"/>
            <a:ext cx="1474788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endParaRPr lang="ru-RU" sz="1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 rot="21443890">
            <a:off x="1550988" y="3532188"/>
            <a:ext cx="1474787" cy="224790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sz="1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 rot="20736033">
            <a:off x="2398713" y="2935288"/>
            <a:ext cx="148272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sz="140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0"/>
          <p:cNvSpPr txBox="1"/>
          <p:nvPr/>
        </p:nvSpPr>
        <p:spPr>
          <a:xfrm rot="20803648">
            <a:off x="4019550" y="1535113"/>
            <a:ext cx="180657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sz="14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 rot="21292455">
            <a:off x="3668713" y="2128838"/>
            <a:ext cx="1382712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sz="1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 rot="21082940">
            <a:off x="4803775" y="1157288"/>
            <a:ext cx="131127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sz="1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3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428750"/>
            <a:ext cx="2028825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0"/>
          <p:cNvSpPr txBox="1"/>
          <p:nvPr/>
        </p:nvSpPr>
        <p:spPr>
          <a:xfrm>
            <a:off x="6143625" y="0"/>
            <a:ext cx="1436688" cy="22463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sz="1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 rot="20983810">
            <a:off x="315913" y="601663"/>
            <a:ext cx="3508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10"/>
          <p:cNvSpPr txBox="1"/>
          <p:nvPr/>
        </p:nvSpPr>
        <p:spPr>
          <a:xfrm rot="21443890">
            <a:off x="936625" y="436563"/>
            <a:ext cx="3508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0736033">
            <a:off x="1397000" y="466725"/>
            <a:ext cx="3524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0"/>
          <p:cNvSpPr txBox="1"/>
          <p:nvPr/>
        </p:nvSpPr>
        <p:spPr>
          <a:xfrm rot="20803648">
            <a:off x="2036763" y="682625"/>
            <a:ext cx="3937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10"/>
          <p:cNvSpPr txBox="1"/>
          <p:nvPr/>
        </p:nvSpPr>
        <p:spPr>
          <a:xfrm rot="21082940">
            <a:off x="3168650" y="522288"/>
            <a:ext cx="3286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10"/>
          <p:cNvSpPr txBox="1"/>
          <p:nvPr/>
        </p:nvSpPr>
        <p:spPr>
          <a:xfrm rot="21292455">
            <a:off x="2587625" y="508000"/>
            <a:ext cx="1905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3578225" y="207963"/>
            <a:ext cx="5635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7" grpId="0"/>
      <p:bldP spid="17" grpId="1"/>
      <p:bldP spid="13" grpId="0"/>
      <p:bldP spid="13" grpId="1"/>
      <p:bldP spid="10" grpId="0"/>
      <p:bldP spid="10" grpId="1"/>
      <p:bldP spid="15" grpId="0"/>
      <p:bldP spid="15" grpId="1"/>
      <p:bldP spid="14" grpId="0"/>
      <p:bldP spid="14" grpId="1"/>
      <p:bldP spid="16" grpId="0"/>
      <p:bldP spid="16" grpId="1"/>
      <p:bldP spid="18" grpId="0"/>
      <p:bldP spid="18" grpId="1"/>
      <p:bldP spid="41" grpId="0"/>
      <p:bldP spid="42" grpId="0"/>
      <p:bldP spid="42" grpId="1"/>
      <p:bldP spid="43" grpId="0"/>
      <p:bldP spid="43" grpId="1"/>
      <p:bldP spid="44" grpId="0"/>
      <p:bldP spid="45" grpId="0"/>
      <p:bldP spid="46" grpId="0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072330" cy="836712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FFFF00"/>
                </a:solidFill>
              </a:rPr>
              <a:t>Наше участие</a:t>
            </a:r>
            <a:endParaRPr lang="ru-RU" sz="60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036496" cy="616530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11 конкурсов.</a:t>
            </a:r>
            <a:r>
              <a:rPr lang="ru-RU" sz="2400" dirty="0" smtClean="0"/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Школьные конкурсы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- </a:t>
            </a:r>
            <a:r>
              <a:rPr lang="ru-RU" sz="2400" b="1" dirty="0" smtClean="0">
                <a:solidFill>
                  <a:srgbClr val="002060"/>
                </a:solidFill>
              </a:rPr>
              <a:t>Выставка плакатов  «Я школьник»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solidFill>
                  <a:srgbClr val="002060"/>
                </a:solidFill>
              </a:rPr>
              <a:t>«Веселые старты!» (</a:t>
            </a:r>
            <a:r>
              <a:rPr lang="ru-RU" sz="2400" b="1" dirty="0">
                <a:solidFill>
                  <a:srgbClr val="C00000"/>
                </a:solidFill>
              </a:rPr>
              <a:t>командная </a:t>
            </a:r>
            <a:r>
              <a:rPr lang="ru-RU" sz="2400" b="1" dirty="0">
                <a:solidFill>
                  <a:srgbClr val="002060"/>
                </a:solidFill>
              </a:rPr>
              <a:t>игра) – </a:t>
            </a:r>
            <a:r>
              <a:rPr lang="ru-RU" sz="2400" b="1" dirty="0">
                <a:solidFill>
                  <a:srgbClr val="C00000"/>
                </a:solidFill>
              </a:rPr>
              <a:t>3 </a:t>
            </a:r>
            <a:r>
              <a:rPr lang="ru-RU" sz="2400" b="1" dirty="0" smtClean="0">
                <a:solidFill>
                  <a:srgbClr val="C00000"/>
                </a:solidFill>
              </a:rPr>
              <a:t>место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-Праздник «Посвящение в ученики»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- «Золотая осень» (аппликация из листьев)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- Участие в акции «Покормите  птиц зимой»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- Выставка новогодних плакатов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- Выставка плакатов «</a:t>
            </a:r>
            <a:r>
              <a:rPr lang="ru-RU" sz="2400" b="1" dirty="0">
                <a:solidFill>
                  <a:srgbClr val="002060"/>
                </a:solidFill>
              </a:rPr>
              <a:t>Д</a:t>
            </a:r>
            <a:r>
              <a:rPr lang="ru-RU" sz="2400" b="1" dirty="0" smtClean="0">
                <a:solidFill>
                  <a:srgbClr val="002060"/>
                </a:solidFill>
              </a:rPr>
              <a:t>ень защитника Отечества»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Праздник «Прощание с азбукой»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- Концерт посвященный Международному Женскому  дню 8 марта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- Конкурс поделок из бумаги  посвященный « 9 мая -День победы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-Игра «Весёлый паровозик» (олимпиада)</a:t>
            </a:r>
          </a:p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</a:endParaRPr>
          </a:p>
          <a:p>
            <a:pPr algn="ctr">
              <a:buFont typeface="Wingdings" pitchFamily="2" charset="2"/>
              <a:buChar char="ü"/>
            </a:pPr>
            <a:endParaRPr lang="ru-RU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1" name="Picture 18" descr="NA0086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235732">
            <a:off x="7268345" y="242065"/>
            <a:ext cx="1859194" cy="1604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768752" cy="908720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FFFF00"/>
                </a:solidFill>
              </a:rPr>
              <a:t>Самый активный</a:t>
            </a:r>
            <a:r>
              <a:rPr lang="ru-RU" sz="6600" b="1" i="1" dirty="0" smtClean="0">
                <a:solidFill>
                  <a:srgbClr val="FFFF00"/>
                </a:solidFill>
              </a:rPr>
              <a:t/>
            </a:r>
            <a:br>
              <a:rPr lang="ru-RU" sz="6600" b="1" i="1" dirty="0" smtClean="0">
                <a:solidFill>
                  <a:srgbClr val="FFFF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101408" cy="5688632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Александров Илья</a:t>
            </a:r>
          </a:p>
          <a:p>
            <a:pPr algn="ctr">
              <a:buNone/>
            </a:pPr>
            <a:r>
              <a:rPr lang="ru-RU" sz="2400" b="1" dirty="0" smtClean="0"/>
              <a:t>Бадмаев </a:t>
            </a:r>
            <a:r>
              <a:rPr lang="ru-RU" sz="2400" b="1" dirty="0" err="1" smtClean="0"/>
              <a:t>Джал</a:t>
            </a:r>
            <a:r>
              <a:rPr lang="ru-RU" sz="2400" b="1" dirty="0" smtClean="0"/>
              <a:t>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Бессонова Маша                   </a:t>
            </a:r>
          </a:p>
          <a:p>
            <a:pPr algn="ctr">
              <a:buNone/>
            </a:pPr>
            <a:r>
              <a:rPr lang="ru-RU" sz="2400" b="1" dirty="0" err="1" smtClean="0">
                <a:solidFill>
                  <a:srgbClr val="002060"/>
                </a:solidFill>
              </a:rPr>
              <a:t>Ганеев</a:t>
            </a:r>
            <a:r>
              <a:rPr lang="ru-RU" sz="2400" b="1" dirty="0" smtClean="0">
                <a:solidFill>
                  <a:srgbClr val="002060"/>
                </a:solidFill>
              </a:rPr>
              <a:t> Вадик </a:t>
            </a:r>
          </a:p>
          <a:p>
            <a:pPr algn="ctr">
              <a:buNone/>
            </a:pPr>
            <a:r>
              <a:rPr lang="ru-RU" sz="2400" b="1" dirty="0" err="1" smtClean="0">
                <a:solidFill>
                  <a:srgbClr val="002060"/>
                </a:solidFill>
              </a:rPr>
              <a:t>Гудаев</a:t>
            </a:r>
            <a:r>
              <a:rPr lang="ru-RU" sz="2400" b="1" dirty="0" smtClean="0">
                <a:solidFill>
                  <a:srgbClr val="002060"/>
                </a:solidFill>
              </a:rPr>
              <a:t> Иван</a:t>
            </a:r>
            <a:r>
              <a:rPr lang="ru-RU" sz="2400" b="1" dirty="0" smtClean="0">
                <a:solidFill>
                  <a:srgbClr val="FF0000"/>
                </a:solidFill>
              </a:rPr>
              <a:t>   </a:t>
            </a:r>
          </a:p>
          <a:p>
            <a:pPr algn="ctr">
              <a:buNone/>
            </a:pPr>
            <a:r>
              <a:rPr lang="ru-RU" sz="2400" b="1" dirty="0" smtClean="0"/>
              <a:t>Косых Богдан</a:t>
            </a:r>
          </a:p>
          <a:p>
            <a:pPr algn="ctr">
              <a:buNone/>
            </a:pPr>
            <a:r>
              <a:rPr lang="ru-RU" sz="2400" b="1" dirty="0" err="1" smtClean="0">
                <a:solidFill>
                  <a:srgbClr val="FF0000"/>
                </a:solidFill>
              </a:rPr>
              <a:t>Маджидова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Зейнаб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Морозова Кристина</a:t>
            </a:r>
          </a:p>
          <a:p>
            <a:pPr algn="ctr">
              <a:buNone/>
            </a:pPr>
            <a:r>
              <a:rPr lang="ru-RU" sz="2400" b="1" dirty="0" err="1" smtClean="0"/>
              <a:t>Недвигин</a:t>
            </a:r>
            <a:r>
              <a:rPr lang="ru-RU" sz="2400" b="1" dirty="0" smtClean="0"/>
              <a:t> Максим  </a:t>
            </a:r>
          </a:p>
          <a:p>
            <a:pPr algn="ctr">
              <a:buNone/>
            </a:pPr>
            <a:r>
              <a:rPr lang="ru-RU" sz="2400" b="1" dirty="0" smtClean="0"/>
              <a:t>Никишин Данила</a:t>
            </a:r>
          </a:p>
          <a:p>
            <a:pPr algn="ctr">
              <a:buNone/>
            </a:pPr>
            <a:r>
              <a:rPr lang="ru-RU" sz="2400" b="1" dirty="0" smtClean="0"/>
              <a:t>Павлов Артем</a:t>
            </a:r>
          </a:p>
          <a:p>
            <a:pPr algn="ctr">
              <a:buNone/>
            </a:pPr>
            <a:r>
              <a:rPr lang="ru-RU" sz="2400" b="1" dirty="0" err="1" smtClean="0">
                <a:solidFill>
                  <a:srgbClr val="FF0000"/>
                </a:solidFill>
              </a:rPr>
              <a:t>Стамболцян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Еразик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400" b="1" dirty="0" err="1" smtClean="0"/>
              <a:t>Ходжиев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Мехрдод</a:t>
            </a: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          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   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                   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" name="Picture 49" descr="цв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275956">
            <a:off x="282812" y="3859642"/>
            <a:ext cx="1974124" cy="178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3" descr="краск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1556792"/>
            <a:ext cx="1728192" cy="154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Рисунок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1475656" cy="143457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pPr algn="r"/>
            <a:r>
              <a:rPr lang="ru-RU" sz="6600" b="1" dirty="0" smtClean="0">
                <a:solidFill>
                  <a:srgbClr val="FFFF00"/>
                </a:solidFill>
              </a:rPr>
              <a:t>Родители 1д класса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995" y="908720"/>
            <a:ext cx="8791493" cy="5688632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1.Активное участие в жизни класса.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200" dirty="0" smtClean="0"/>
              <a:t>(Александровы</a:t>
            </a:r>
            <a:r>
              <a:rPr lang="ru-RU" sz="2200" b="1" dirty="0" smtClean="0"/>
              <a:t>  </a:t>
            </a:r>
            <a:r>
              <a:rPr lang="ru-RU" sz="2200" dirty="0" smtClean="0"/>
              <a:t>Ольга Сергеевна, Артём Игоревич , </a:t>
            </a:r>
            <a:r>
              <a:rPr lang="ru-RU" sz="2200" dirty="0" err="1" smtClean="0"/>
              <a:t>Недвигины</a:t>
            </a:r>
            <a:r>
              <a:rPr lang="ru-RU" sz="2200" dirty="0" smtClean="0"/>
              <a:t>  Александр Владимирович, Татьяна Анатольевна, </a:t>
            </a:r>
            <a:r>
              <a:rPr lang="ru-RU" sz="2200" dirty="0" err="1" smtClean="0"/>
              <a:t>Ганеевы</a:t>
            </a:r>
            <a:r>
              <a:rPr lang="ru-RU" sz="2200" dirty="0" smtClean="0"/>
              <a:t>  Олег </a:t>
            </a:r>
            <a:r>
              <a:rPr lang="ru-RU" sz="2200" dirty="0" err="1" smtClean="0"/>
              <a:t>Рамирович</a:t>
            </a:r>
            <a:r>
              <a:rPr lang="ru-RU" sz="2200" dirty="0" smtClean="0"/>
              <a:t>, Наталья  Юрьевна, Жарков Анатолий Александрович, </a:t>
            </a:r>
            <a:r>
              <a:rPr lang="ru-RU" sz="2200" dirty="0" err="1" smtClean="0"/>
              <a:t>Петикян</a:t>
            </a:r>
            <a:r>
              <a:rPr lang="ru-RU" sz="2200" dirty="0" smtClean="0"/>
              <a:t> </a:t>
            </a:r>
            <a:r>
              <a:rPr lang="ru-RU" sz="2200" dirty="0" err="1" smtClean="0"/>
              <a:t>Лусине</a:t>
            </a:r>
            <a:r>
              <a:rPr lang="ru-RU" sz="2200" dirty="0" smtClean="0"/>
              <a:t>  </a:t>
            </a:r>
            <a:r>
              <a:rPr lang="ru-RU" sz="2200" dirty="0" err="1" smtClean="0"/>
              <a:t>Манвеловна</a:t>
            </a:r>
            <a:r>
              <a:rPr lang="ru-RU" sz="2200" dirty="0" smtClean="0"/>
              <a:t>,  </a:t>
            </a:r>
            <a:r>
              <a:rPr lang="ru-RU" sz="2200" dirty="0" err="1" smtClean="0"/>
              <a:t>Хадыркэ</a:t>
            </a:r>
            <a:r>
              <a:rPr lang="ru-RU" sz="2200" dirty="0" smtClean="0"/>
              <a:t> Елена, Морозов Сергей Геннадьевич)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2.Подготовка праздников «Посвящение в ученики», «Новый год», «Веселые старты» </a:t>
            </a:r>
            <a:r>
              <a:rPr lang="ru-RU" sz="2200" dirty="0" smtClean="0"/>
              <a:t>(Бадмаева </a:t>
            </a:r>
            <a:r>
              <a:rPr lang="ru-RU" sz="2200" dirty="0" err="1" smtClean="0"/>
              <a:t>Баира</a:t>
            </a:r>
            <a:r>
              <a:rPr lang="ru-RU" sz="2200" dirty="0" smtClean="0"/>
              <a:t> Владимировна, Казанцева Татьяна Александровна, </a:t>
            </a:r>
            <a:r>
              <a:rPr lang="ru-RU" sz="2200" dirty="0" err="1" smtClean="0"/>
              <a:t>Грисюк</a:t>
            </a:r>
            <a:r>
              <a:rPr lang="ru-RU" sz="2200" dirty="0" smtClean="0"/>
              <a:t>  Анна Владимировна, </a:t>
            </a:r>
            <a:r>
              <a:rPr lang="ru-RU" sz="2200" dirty="0" err="1" smtClean="0"/>
              <a:t>Ганеева</a:t>
            </a:r>
            <a:r>
              <a:rPr lang="ru-RU" sz="2200" dirty="0" smtClean="0"/>
              <a:t> Наталья Юрьевна, Рыжкова Марина Владимировна, Харитонова Оксана Викторовна, </a:t>
            </a:r>
            <a:r>
              <a:rPr lang="ru-RU" sz="2200" dirty="0" err="1" smtClean="0"/>
              <a:t>Гутяр</a:t>
            </a:r>
            <a:r>
              <a:rPr lang="ru-RU" sz="2200" dirty="0" smtClean="0"/>
              <a:t> </a:t>
            </a:r>
            <a:r>
              <a:rPr lang="ru-RU" sz="2200" dirty="0" err="1" smtClean="0"/>
              <a:t>Елеа</a:t>
            </a:r>
            <a:r>
              <a:rPr lang="ru-RU" sz="2200" dirty="0" smtClean="0"/>
              <a:t> Сергеевна)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4.Мелкий ремонт-</a:t>
            </a:r>
            <a:r>
              <a:rPr lang="ru-RU" sz="2200" dirty="0" smtClean="0"/>
              <a:t>(парты, стулья, таблички на дверь)(</a:t>
            </a:r>
            <a:r>
              <a:rPr lang="ru-RU" sz="2200" dirty="0" err="1" smtClean="0"/>
              <a:t>Недвигин</a:t>
            </a:r>
            <a:r>
              <a:rPr lang="ru-RU" sz="2200" dirty="0" smtClean="0"/>
              <a:t> Александр Владимирович, </a:t>
            </a:r>
            <a:r>
              <a:rPr lang="ru-RU" sz="2200" dirty="0" err="1" smtClean="0"/>
              <a:t>Тогушов</a:t>
            </a:r>
            <a:r>
              <a:rPr lang="ru-RU" sz="2200" dirty="0" smtClean="0"/>
              <a:t> Александр Николаевич, </a:t>
            </a:r>
            <a:r>
              <a:rPr lang="ru-RU" sz="2200" dirty="0" err="1" smtClean="0"/>
              <a:t>Ганеев</a:t>
            </a:r>
            <a:r>
              <a:rPr lang="ru-RU" sz="2200" dirty="0" smtClean="0"/>
              <a:t> </a:t>
            </a:r>
            <a:r>
              <a:rPr lang="ru-RU" sz="2200" dirty="0"/>
              <a:t>О</a:t>
            </a:r>
            <a:r>
              <a:rPr lang="ru-RU" sz="2200" dirty="0" smtClean="0"/>
              <a:t>лег </a:t>
            </a:r>
            <a:r>
              <a:rPr lang="ru-RU" sz="2200" dirty="0" err="1" smtClean="0"/>
              <a:t>Рамирович</a:t>
            </a:r>
            <a:r>
              <a:rPr lang="ru-RU" sz="2200" dirty="0" smtClean="0"/>
              <a:t>)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Огромное вам спасибо!!!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6AF3B0-F9EA-4012-B475-E2A36C8AEA36}" type="datetime1">
              <a:rPr lang="ru-RU" smtClean="0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29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628800"/>
            <a:ext cx="5862502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Домашнее 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задание 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на лето</a:t>
            </a:r>
            <a:endParaRPr lang="ru-RU" sz="8000" b="1" dirty="0">
              <a:latin typeface="Comic Sans MS" pitchFamily="66" charset="0"/>
            </a:endParaRPr>
          </a:p>
        </p:txBody>
      </p:sp>
      <p:pic>
        <p:nvPicPr>
          <p:cNvPr id="5" name="Picture 51" descr="j03441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365104"/>
            <a:ext cx="2083557" cy="186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8" descr="пенал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0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2" descr="тетрад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725144"/>
            <a:ext cx="2448272" cy="155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0" descr="ручка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459425">
            <a:off x="3979042" y="856047"/>
            <a:ext cx="1634585" cy="126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4" descr="точилка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620688"/>
            <a:ext cx="1477888" cy="14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785813" y="1714500"/>
            <a:ext cx="7786687" cy="39243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b="1" dirty="0" smtClean="0">
                <a:solidFill>
                  <a:srgbClr val="C00000"/>
                </a:solidFill>
              </a:rPr>
              <a:t>Тренировать умения планировать свои действия и чувствовать время.</a:t>
            </a:r>
          </a:p>
        </p:txBody>
      </p:sp>
      <p:pic>
        <p:nvPicPr>
          <p:cNvPr id="4" name="Picture 5" descr="2h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-603448"/>
            <a:ext cx="3309442" cy="3420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251520" y="1196752"/>
            <a:ext cx="864096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</a:rPr>
              <a:t>Обязательны прогулки,</a:t>
            </a:r>
          </a:p>
          <a:p>
            <a:pPr algn="ctr"/>
            <a:r>
              <a:rPr lang="ru-RU" sz="5400" b="1" dirty="0">
                <a:solidFill>
                  <a:srgbClr val="C00000"/>
                </a:solidFill>
              </a:rPr>
              <a:t>физические нагрузки,</a:t>
            </a:r>
          </a:p>
          <a:p>
            <a:pPr algn="ctr"/>
            <a:r>
              <a:rPr lang="ru-RU" sz="5400" b="1" dirty="0">
                <a:solidFill>
                  <a:srgbClr val="C00000"/>
                </a:solidFill>
              </a:rPr>
              <a:t>спорт, подвижные игры.</a:t>
            </a:r>
          </a:p>
          <a:p>
            <a:pPr algn="ctr"/>
            <a:r>
              <a:rPr lang="ru-RU" sz="5400" b="1" dirty="0">
                <a:solidFill>
                  <a:srgbClr val="C00000"/>
                </a:solidFill>
              </a:rPr>
              <a:t>Еда и сон вовремя. </a:t>
            </a:r>
          </a:p>
        </p:txBody>
      </p:sp>
      <p:pic>
        <p:nvPicPr>
          <p:cNvPr id="3" name="Picture 6" descr="Рисунок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1752" y="4437112"/>
            <a:ext cx="2232248" cy="223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69" name="Picture 1" descr="C:\Users\user\Desktop\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09120"/>
            <a:ext cx="1247659" cy="1852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0" name="Picture 2" descr="C:\Users\user\Desktop\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653136"/>
            <a:ext cx="1728192" cy="1775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56084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</a:rPr>
              <a:t>Чтение - не наказание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 bwMode="auto">
          <a:xfrm>
            <a:off x="251520" y="1428750"/>
            <a:ext cx="8568952" cy="365643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Не пытайтесь заставить ребенка читать, когда он активно настроен на другое занятие.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Читает вслух –   играет в театр.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rgbClr val="002060"/>
                </a:solidFill>
              </a:rPr>
              <a:t>Чтение правильное, безошибочное, с пониманием.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941168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Читаем детские журналы и комиксы, разгадываем кроссворды. </a:t>
            </a: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31745" name="Picture 1" descr="C:\Users\user\Desktop\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-1"/>
            <a:ext cx="1907704" cy="1592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3"/>
          <p:cNvSpPr>
            <a:spLocks noChangeArrowheads="1"/>
          </p:cNvSpPr>
          <p:nvPr/>
        </p:nvSpPr>
        <p:spPr bwMode="auto">
          <a:xfrm>
            <a:off x="251520" y="980728"/>
            <a:ext cx="8643937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 smtClean="0"/>
              <a:t> </a:t>
            </a:r>
            <a:r>
              <a:rPr lang="ru-RU" sz="4400" b="1" u="sng" dirty="0">
                <a:solidFill>
                  <a:srgbClr val="002060"/>
                </a:solidFill>
              </a:rPr>
              <a:t>Главное, чтобы </a:t>
            </a:r>
            <a:r>
              <a:rPr lang="ru-RU" sz="7200" b="1" u="sng" dirty="0">
                <a:solidFill>
                  <a:srgbClr val="FF0000"/>
                </a:solidFill>
              </a:rPr>
              <a:t>чтение</a:t>
            </a:r>
            <a:r>
              <a:rPr lang="ru-RU" sz="4400" b="1" u="sng" dirty="0">
                <a:solidFill>
                  <a:srgbClr val="FF0000"/>
                </a:solidFill>
              </a:rPr>
              <a:t> </a:t>
            </a:r>
            <a:r>
              <a:rPr lang="ru-RU" sz="4400" b="1" u="sng" dirty="0">
                <a:solidFill>
                  <a:srgbClr val="002060"/>
                </a:solidFill>
              </a:rPr>
              <a:t>составило достойную </a:t>
            </a:r>
            <a:r>
              <a:rPr lang="ru-RU" sz="4400" b="1" u="sng" dirty="0" smtClean="0">
                <a:solidFill>
                  <a:srgbClr val="002060"/>
                </a:solidFill>
              </a:rPr>
              <a:t>конкуренцию</a:t>
            </a:r>
          </a:p>
          <a:p>
            <a:pPr algn="ctr"/>
            <a:r>
              <a:rPr lang="ru-RU" sz="4400" b="1" u="sng" dirty="0" smtClean="0">
                <a:solidFill>
                  <a:srgbClr val="002060"/>
                </a:solidFill>
              </a:rPr>
              <a:t> </a:t>
            </a:r>
            <a:r>
              <a:rPr lang="ru-RU" sz="5400" b="1" u="sng" dirty="0" smtClean="0">
                <a:solidFill>
                  <a:srgbClr val="FF0000"/>
                </a:solidFill>
              </a:rPr>
              <a:t>телевизору,</a:t>
            </a:r>
          </a:p>
          <a:p>
            <a:pPr algn="ctr"/>
            <a:r>
              <a:rPr lang="ru-RU" sz="5400" b="1" u="sng" dirty="0">
                <a:solidFill>
                  <a:srgbClr val="FF0000"/>
                </a:solidFill>
              </a:rPr>
              <a:t>к</a:t>
            </a:r>
            <a:r>
              <a:rPr lang="ru-RU" sz="5400" b="1" u="sng" dirty="0" smtClean="0">
                <a:solidFill>
                  <a:srgbClr val="FF0000"/>
                </a:solidFill>
              </a:rPr>
              <a:t>омпьютеру,</a:t>
            </a:r>
          </a:p>
          <a:p>
            <a:pPr algn="ctr"/>
            <a:r>
              <a:rPr lang="ru-RU" sz="5400" b="1" u="sng" dirty="0">
                <a:solidFill>
                  <a:srgbClr val="FF0000"/>
                </a:solidFill>
              </a:rPr>
              <a:t>т</a:t>
            </a:r>
            <a:r>
              <a:rPr lang="ru-RU" sz="5400" b="1" u="sng" dirty="0" smtClean="0">
                <a:solidFill>
                  <a:srgbClr val="FF0000"/>
                </a:solidFill>
              </a:rPr>
              <a:t>елефону.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  <p:pic>
        <p:nvPicPr>
          <p:cNvPr id="8" name="Picture 5" descr="Рисунок3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4276452"/>
            <a:ext cx="2448272" cy="2365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AG00374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0552" y="3861048"/>
            <a:ext cx="2223448" cy="2753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6500812" cy="3143250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FFFF00"/>
                </a:solidFill>
              </a:rPr>
              <a:t>Пишем без грязи – </a:t>
            </a:r>
            <a:r>
              <a:rPr lang="ru-RU" sz="6000" b="1" dirty="0" smtClean="0">
                <a:solidFill>
                  <a:srgbClr val="7030A0"/>
                </a:solidFill>
              </a:rPr>
              <a:t>развиваем мелкую моторику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 bwMode="auto">
          <a:xfrm>
            <a:off x="179512" y="2996952"/>
            <a:ext cx="8712968" cy="3286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Courier New" pitchFamily="49" charset="0"/>
              <a:buChar char="o"/>
            </a:pPr>
            <a:r>
              <a:rPr lang="ru-RU" b="1" dirty="0" smtClean="0">
                <a:solidFill>
                  <a:srgbClr val="002060"/>
                </a:solidFill>
              </a:rPr>
              <a:t>1. Тренируем мелкую моторику – лепка, аппликация, рисование.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ru-RU" b="1" dirty="0" smtClean="0">
                <a:solidFill>
                  <a:srgbClr val="002060"/>
                </a:solidFill>
              </a:rPr>
              <a:t>2.Раскрашиваем – штрихуем в разных направлениях -  картинки цветными карандашами. Основная задача -  штрихи ровные, одинаковые по интенсивности, не вылезают за границы рисунка. 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pic>
        <p:nvPicPr>
          <p:cNvPr id="29697" name="Picture 1" descr="C:\Users\user\Desktop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833324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FFFF00"/>
                </a:solidFill>
              </a:rPr>
              <a:t>Альтернатива русскому языку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 bwMode="auto">
          <a:xfrm>
            <a:off x="395536" y="1340768"/>
            <a:ext cx="8229600" cy="4900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Courier New" pitchFamily="49" charset="0"/>
              <a:buChar char="o"/>
            </a:pPr>
            <a:r>
              <a:rPr lang="ru-RU" sz="3200" b="1" dirty="0" smtClean="0">
                <a:solidFill>
                  <a:srgbClr val="002060"/>
                </a:solidFill>
              </a:rPr>
              <a:t>1. Игра в </a:t>
            </a:r>
            <a:r>
              <a:rPr lang="ru-RU" sz="3200" b="1" dirty="0" smtClean="0">
                <a:solidFill>
                  <a:srgbClr val="FF0000"/>
                </a:solidFill>
              </a:rPr>
              <a:t>«Города» </a:t>
            </a:r>
            <a:r>
              <a:rPr lang="ru-RU" sz="3200" b="1" dirty="0" smtClean="0">
                <a:solidFill>
                  <a:srgbClr val="002060"/>
                </a:solidFill>
              </a:rPr>
              <a:t>очень полезна –</a:t>
            </a:r>
          </a:p>
          <a:p>
            <a:pPr eaLnBrk="1" hangingPunct="1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Придумать слово не на первый, а на</a:t>
            </a:r>
          </a:p>
          <a:p>
            <a:pPr eaLnBrk="1" hangingPunct="1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второй, третий звук предыдущего слова</a:t>
            </a:r>
          </a:p>
          <a:p>
            <a:pPr eaLnBrk="1" hangingPunct="1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Разделить слово не на звуки, а на слоги</a:t>
            </a:r>
          </a:p>
          <a:p>
            <a:pPr eaLnBrk="1" hangingPunct="1">
              <a:spcBef>
                <a:spcPts val="0"/>
              </a:spcBef>
              <a:buFont typeface="Courier New" pitchFamily="49" charset="0"/>
              <a:buChar char="o"/>
            </a:pPr>
            <a:r>
              <a:rPr lang="ru-RU" b="1" dirty="0" smtClean="0">
                <a:solidFill>
                  <a:srgbClr val="002060"/>
                </a:solidFill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</a:rPr>
              <a:t>. </a:t>
            </a:r>
            <a:r>
              <a:rPr lang="ru-RU" sz="4400" b="1" dirty="0" smtClean="0">
                <a:solidFill>
                  <a:srgbClr val="FF0000"/>
                </a:solidFill>
              </a:rPr>
              <a:t>Писать </a:t>
            </a:r>
            <a:r>
              <a:rPr lang="ru-RU" sz="8000" b="1" dirty="0" smtClean="0">
                <a:solidFill>
                  <a:srgbClr val="FF0000"/>
                </a:solidFill>
              </a:rPr>
              <a:t>часто,</a:t>
            </a:r>
          </a:p>
          <a:p>
            <a:pPr eaLnBrk="1" hangingPunct="1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но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002060"/>
                </a:solidFill>
              </a:rPr>
              <a:t>мало</a:t>
            </a:r>
            <a:r>
              <a:rPr lang="ru-RU" sz="8000" b="1" dirty="0" smtClean="0">
                <a:solidFill>
                  <a:srgbClr val="FF0000"/>
                </a:solidFill>
              </a:rPr>
              <a:t>!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</a:p>
          <a:p>
            <a:pPr eaLnBrk="1" hangingPunct="1"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</p:txBody>
      </p:sp>
      <p:pic>
        <p:nvPicPr>
          <p:cNvPr id="4" name="Picture 5" descr="7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789040"/>
            <a:ext cx="268508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3744416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Каким был этот год для вашей семьи?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С какими проблемами  столкнулись?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Что вас радовало в общении со школой?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Что огорчало?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Picture 4" descr="task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488832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FFFF00"/>
                </a:solidFill>
              </a:rPr>
              <a:t>Нескучная математика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</a:rPr>
              <a:t>Сладкая арифметика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</a:rPr>
              <a:t>Крестики-нолики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</a:rPr>
              <a:t>Прямой и обратный счет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FF0000"/>
                </a:solidFill>
              </a:rPr>
              <a:t>Таблица</a:t>
            </a:r>
            <a:r>
              <a:rPr lang="ru-RU" sz="4000" b="1" dirty="0" smtClean="0">
                <a:solidFill>
                  <a:srgbClr val="002060"/>
                </a:solidFill>
              </a:rPr>
              <a:t> сложения и вычитания в пределах </a:t>
            </a:r>
            <a:r>
              <a:rPr lang="ru-RU" sz="4000" b="1" dirty="0" smtClean="0">
                <a:solidFill>
                  <a:srgbClr val="FF0000"/>
                </a:solidFill>
              </a:rPr>
              <a:t>10, 20 </a:t>
            </a:r>
            <a:r>
              <a:rPr lang="ru-RU" sz="4000" b="1" dirty="0" smtClean="0">
                <a:solidFill>
                  <a:srgbClr val="002060"/>
                </a:solidFill>
              </a:rPr>
              <a:t>выучить </a:t>
            </a:r>
            <a:r>
              <a:rPr lang="ru-RU" sz="4000" b="1" dirty="0" smtClean="0">
                <a:solidFill>
                  <a:srgbClr val="FF0000"/>
                </a:solidFill>
              </a:rPr>
              <a:t>до автоматизма, таблица 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FF0000"/>
                </a:solidFill>
              </a:rPr>
              <a:t>умножения</a:t>
            </a:r>
          </a:p>
        </p:txBody>
      </p:sp>
      <p:pic>
        <p:nvPicPr>
          <p:cNvPr id="5" name="Picture 2" descr="D:\Мои Рисунки\рисунки Таня\анимашки\анимашки\v25ani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786322"/>
            <a:ext cx="2071678" cy="2071678"/>
          </a:xfrm>
          <a:prstGeom prst="rect">
            <a:avLst/>
          </a:prstGeom>
          <a:noFill/>
        </p:spPr>
      </p:pic>
      <p:pic>
        <p:nvPicPr>
          <p:cNvPr id="6" name="Picture 8" descr="so01047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72083">
            <a:off x="6915121" y="1604303"/>
            <a:ext cx="1935597" cy="208739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23528" y="157862"/>
            <a:ext cx="882047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Что понравилось  в 1 класс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-много детей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-интересные уроки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-учиться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уроки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физкультуры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русский язык, музыка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математика,изо,технология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праздники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-технология,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внеурочка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-всё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учительница и все уроки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-прогулки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разные, интересные задания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кскурсия в библиотеку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перемены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C:\Users\user\Desktop\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3083" y="1307218"/>
            <a:ext cx="3619397" cy="2625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анкруг2.gi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0337840">
            <a:off x="6873070" y="4937982"/>
            <a:ext cx="1456242" cy="145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11560" y="5135"/>
            <a:ext cx="8136904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не понравилось  в 1 классе?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шум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когда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перебивают друг друга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бзывают   друг друга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опаздывают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когда  бегают на переменах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врут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мешают на уроках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-когда </a:t>
            </a:r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 жадных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едицинский кабинет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C:\Users\user\Desktop\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8882" y="4725144"/>
            <a:ext cx="2736304" cy="1829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анкруг2.gi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7030A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9627657">
            <a:off x="6973309" y="1556084"/>
            <a:ext cx="1636358" cy="163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3528" y="645369"/>
            <a:ext cx="8496944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жду от  2 класса?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то новое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много уроков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интересные уроки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было тихо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новых учеников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отдельные парты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больше уроков русского языка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уроки с компьютерами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получать одни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конфеты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красивый класс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новые кружки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C:\Users\user\Desktop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700808"/>
            <a:ext cx="2884382" cy="3697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88640"/>
            <a:ext cx="73580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нас ждёт во 2 классе?</a:t>
            </a:r>
            <a:endParaRPr lang="ru-RU" sz="4800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861048"/>
            <a:ext cx="1997875" cy="2605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4437112"/>
            <a:ext cx="34654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Английский язык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941168"/>
            <a:ext cx="4165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10.Внеурочная деятельность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1412776"/>
            <a:ext cx="477385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7F0278-7C5D-4B01-A497-5352C556B701}" type="datetime1">
              <a:rPr lang="ru-RU" smtClean="0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412776"/>
            <a:ext cx="3751137" cy="47749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5044874" cy="60364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611560" y="148471"/>
            <a:ext cx="7992888" cy="6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Я себе желаю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удачи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хорошо учиться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рядом были брат и мама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хороших друзей и отметок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ыть авторитетом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всего хорошего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добрых новых учителей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веселья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успеха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зменить почерк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всё  новое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научиться лучше читать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-быть умным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2" name="Picture 2" descr="C:\Users\user\Desktop\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00808"/>
            <a:ext cx="2747825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323528" y="301879"/>
            <a:ext cx="824542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Я желаю своим родителям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долго жить и любви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меня любили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счастья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была мама доброй, понимающей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удачи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помогали нам учиться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быть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здоровыми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много добра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больше разговаривать с нами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очу чтоб у меня был папа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2226" name="Picture 2" descr="C:\Users\user\Desktop\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3200355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683568" y="260648"/>
            <a:ext cx="799288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желаю учителю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любви, счастья, добра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здоровья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больше ставить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никогда на нас не обижалась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удачи и хороших учеников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нас хорошо учила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хорошей жизни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красоты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радости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хорошо отдыхать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 мечты сбывались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0" name="Picture 2" descr="C:\Users\user\Desktop\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284984"/>
            <a:ext cx="2376264" cy="3099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496" y="0"/>
            <a:ext cx="7365504" cy="1143000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FFFF00"/>
                </a:solidFill>
              </a:rPr>
              <a:t>БОЛЬШОЕ СПАСИБО!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85860"/>
            <a:ext cx="8352928" cy="4840303"/>
          </a:xfrm>
          <a:noFill/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	Успех человека, безусловно, заслуга его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самых близких людей с незаметными, на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первый взгляд, ежедневными усилиями,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трудом, терпением и ответственностью.</a:t>
            </a:r>
            <a:endParaRPr lang="ru-RU" sz="18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	Я благодарю Вас за творческий подход 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активную жизненную позицию.</a:t>
            </a:r>
            <a:endParaRPr lang="ru-RU" sz="18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	От всей души желаю Вам  крепкого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здоровья, счастья   и благополучия!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Светлана  Александровна 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/>
          </a:p>
          <a:p>
            <a:pPr lvl="2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1296144" cy="13316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sz="6600" dirty="0" smtClean="0">
                <a:solidFill>
                  <a:srgbClr val="FFFF00"/>
                </a:solidFill>
              </a:rPr>
              <a:t>КДС по математике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752528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Писало -32уч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b="1" i="1" dirty="0" err="1" smtClean="0">
                <a:solidFill>
                  <a:srgbClr val="002060"/>
                </a:solidFill>
              </a:rPr>
              <a:t>отл</a:t>
            </a:r>
            <a:r>
              <a:rPr lang="ru-RU" b="1" i="1" dirty="0" smtClean="0">
                <a:solidFill>
                  <a:srgbClr val="002060"/>
                </a:solidFill>
              </a:rPr>
              <a:t>. </a:t>
            </a:r>
            <a:r>
              <a:rPr lang="ru-RU" b="1" i="1" dirty="0">
                <a:solidFill>
                  <a:srgbClr val="002060"/>
                </a:solidFill>
              </a:rPr>
              <a:t>– </a:t>
            </a:r>
            <a:r>
              <a:rPr lang="ru-RU" b="1" i="1" dirty="0" smtClean="0">
                <a:solidFill>
                  <a:srgbClr val="002060"/>
                </a:solidFill>
              </a:rPr>
              <a:t>4 </a:t>
            </a:r>
            <a:r>
              <a:rPr lang="ru-RU" b="1" i="1" dirty="0">
                <a:solidFill>
                  <a:srgbClr val="002060"/>
                </a:solidFill>
              </a:rPr>
              <a:t>ч. </a:t>
            </a:r>
            <a:r>
              <a:rPr lang="ru-RU" b="1" i="1" dirty="0" smtClean="0">
                <a:solidFill>
                  <a:srgbClr val="002060"/>
                </a:solidFill>
              </a:rPr>
              <a:t>– 12,5 % (Бессонова, </a:t>
            </a:r>
            <a:r>
              <a:rPr lang="ru-RU" b="1" i="1" dirty="0" err="1" smtClean="0">
                <a:solidFill>
                  <a:srgbClr val="002060"/>
                </a:solidFill>
              </a:rPr>
              <a:t>Жаркова</a:t>
            </a:r>
            <a:r>
              <a:rPr lang="ru-RU" b="1" i="1" dirty="0" smtClean="0">
                <a:solidFill>
                  <a:srgbClr val="002060"/>
                </a:solidFill>
              </a:rPr>
              <a:t>, Морозова, </a:t>
            </a:r>
            <a:r>
              <a:rPr lang="ru-RU" b="1" i="1" dirty="0" err="1" smtClean="0">
                <a:solidFill>
                  <a:srgbClr val="002060"/>
                </a:solidFill>
              </a:rPr>
              <a:t>Маджидова</a:t>
            </a:r>
            <a:r>
              <a:rPr lang="ru-RU" b="1" i="1" dirty="0" smtClean="0">
                <a:solidFill>
                  <a:srgbClr val="002060"/>
                </a:solidFill>
              </a:rPr>
              <a:t>)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х</a:t>
            </a:r>
            <a:r>
              <a:rPr lang="ru-RU" b="1" i="1" dirty="0" smtClean="0">
                <a:solidFill>
                  <a:srgbClr val="002060"/>
                </a:solidFill>
              </a:rPr>
              <a:t>ор</a:t>
            </a:r>
            <a:r>
              <a:rPr lang="ru-RU" b="1" i="1" dirty="0">
                <a:solidFill>
                  <a:srgbClr val="002060"/>
                </a:solidFill>
              </a:rPr>
              <a:t>. – </a:t>
            </a:r>
            <a:r>
              <a:rPr lang="ru-RU" b="1" i="1" dirty="0" smtClean="0">
                <a:solidFill>
                  <a:srgbClr val="002060"/>
                </a:solidFill>
              </a:rPr>
              <a:t>11 </a:t>
            </a:r>
            <a:r>
              <a:rPr lang="ru-RU" b="1" i="1" dirty="0">
                <a:solidFill>
                  <a:srgbClr val="002060"/>
                </a:solidFill>
              </a:rPr>
              <a:t>ч. </a:t>
            </a:r>
            <a:r>
              <a:rPr lang="ru-RU" b="1" i="1" dirty="0" smtClean="0">
                <a:solidFill>
                  <a:srgbClr val="002060"/>
                </a:solidFill>
              </a:rPr>
              <a:t>–31,2 %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удов. </a:t>
            </a:r>
            <a:r>
              <a:rPr lang="ru-RU" b="1" i="1" dirty="0">
                <a:solidFill>
                  <a:srgbClr val="002060"/>
                </a:solidFill>
              </a:rPr>
              <a:t>– </a:t>
            </a:r>
            <a:r>
              <a:rPr lang="ru-RU" b="1" i="1" dirty="0" smtClean="0">
                <a:solidFill>
                  <a:srgbClr val="002060"/>
                </a:solidFill>
              </a:rPr>
              <a:t>10ч</a:t>
            </a:r>
            <a:r>
              <a:rPr lang="ru-RU" b="1" i="1" dirty="0">
                <a:solidFill>
                  <a:srgbClr val="002060"/>
                </a:solidFill>
              </a:rPr>
              <a:t>. </a:t>
            </a:r>
            <a:r>
              <a:rPr lang="ru-RU" b="1" i="1" dirty="0" smtClean="0">
                <a:solidFill>
                  <a:srgbClr val="002060"/>
                </a:solidFill>
              </a:rPr>
              <a:t>–31 %</a:t>
            </a:r>
            <a:endParaRPr lang="ru-RU" b="1" i="1" dirty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н</a:t>
            </a:r>
            <a:r>
              <a:rPr lang="ru-RU" b="1" i="1" dirty="0" smtClean="0">
                <a:solidFill>
                  <a:srgbClr val="002060"/>
                </a:solidFill>
              </a:rPr>
              <a:t>еуд</a:t>
            </a:r>
            <a:r>
              <a:rPr lang="ru-RU" b="1" i="1" dirty="0">
                <a:solidFill>
                  <a:srgbClr val="002060"/>
                </a:solidFill>
              </a:rPr>
              <a:t>. </a:t>
            </a:r>
            <a:r>
              <a:rPr lang="ru-RU" b="1" i="1" dirty="0" smtClean="0">
                <a:solidFill>
                  <a:srgbClr val="002060"/>
                </a:solidFill>
              </a:rPr>
              <a:t>-7 ч</a:t>
            </a:r>
            <a:r>
              <a:rPr lang="ru-RU" b="1" i="1" dirty="0">
                <a:solidFill>
                  <a:srgbClr val="002060"/>
                </a:solidFill>
              </a:rPr>
              <a:t>. </a:t>
            </a:r>
            <a:r>
              <a:rPr lang="ru-RU" b="1" i="1" dirty="0" smtClean="0">
                <a:solidFill>
                  <a:srgbClr val="002060"/>
                </a:solidFill>
              </a:rPr>
              <a:t>-21,8% </a:t>
            </a:r>
            <a:r>
              <a:rPr lang="ru-RU" sz="2800" b="1" i="1" dirty="0" smtClean="0">
                <a:solidFill>
                  <a:srgbClr val="002060"/>
                </a:solidFill>
              </a:rPr>
              <a:t>(</a:t>
            </a:r>
            <a:r>
              <a:rPr lang="ru-RU" sz="2800" b="1" i="1" dirty="0" err="1" smtClean="0">
                <a:solidFill>
                  <a:srgbClr val="002060"/>
                </a:solidFill>
              </a:rPr>
              <a:t>Мелкумян</a:t>
            </a:r>
            <a:r>
              <a:rPr lang="ru-RU" sz="2800" b="1" i="1" dirty="0" smtClean="0">
                <a:solidFill>
                  <a:srgbClr val="002060"/>
                </a:solidFill>
              </a:rPr>
              <a:t>, 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Мурадова</a:t>
            </a:r>
            <a:r>
              <a:rPr lang="ru-RU" sz="2800" b="1" i="1" dirty="0" smtClean="0">
                <a:solidFill>
                  <a:srgbClr val="002060"/>
                </a:solidFill>
              </a:rPr>
              <a:t>, Мурзина, Никишин, Павлов, Семёнов,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Хадыркэ</a:t>
            </a:r>
            <a:r>
              <a:rPr lang="ru-RU" sz="2800" b="1" i="1" dirty="0" smtClean="0">
                <a:solidFill>
                  <a:srgbClr val="002060"/>
                </a:solidFill>
              </a:rPr>
              <a:t>)</a:t>
            </a:r>
            <a:endParaRPr lang="ru-RU" sz="2800" b="1" i="1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6AF3B0-F9EA-4012-B475-E2A36C8AEA36}" type="datetime1">
              <a:rPr lang="ru-RU" smtClean="0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1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792088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FF00"/>
                </a:solidFill>
              </a:rPr>
              <a:t>Математика</a:t>
            </a:r>
            <a:endParaRPr lang="ru-RU" sz="66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1" y="476672"/>
            <a:ext cx="8784977" cy="6048672"/>
          </a:xfrm>
        </p:spPr>
        <p:txBody>
          <a:bodyPr/>
          <a:lstStyle/>
          <a:p>
            <a:r>
              <a:rPr lang="ru-RU" sz="3600" b="1" i="1" dirty="0">
                <a:solidFill>
                  <a:srgbClr val="FF0000"/>
                </a:solidFill>
              </a:rPr>
              <a:t>Итоговая проверочная </a:t>
            </a:r>
            <a:r>
              <a:rPr lang="ru-RU" sz="3600" b="1" i="1" dirty="0" smtClean="0">
                <a:solidFill>
                  <a:srgbClr val="FF0000"/>
                </a:solidFill>
              </a:rPr>
              <a:t>работа</a:t>
            </a:r>
            <a:endParaRPr lang="ru-RU" sz="3600" b="1" i="1" dirty="0" smtClean="0">
              <a:solidFill>
                <a:srgbClr val="002060"/>
              </a:solidFill>
            </a:endParaRPr>
          </a:p>
          <a:p>
            <a:r>
              <a:rPr lang="ru-RU" sz="3600" b="1" i="1" dirty="0" err="1" smtClean="0">
                <a:solidFill>
                  <a:srgbClr val="002060"/>
                </a:solidFill>
              </a:rPr>
              <a:t>отл</a:t>
            </a:r>
            <a:r>
              <a:rPr lang="ru-RU" sz="3600" b="1" i="1" dirty="0" smtClean="0">
                <a:solidFill>
                  <a:srgbClr val="002060"/>
                </a:solidFill>
              </a:rPr>
              <a:t>. – 3 ч. - </a:t>
            </a:r>
            <a:r>
              <a:rPr lang="ru-RU" sz="3600" b="1" i="1" dirty="0">
                <a:solidFill>
                  <a:srgbClr val="002060"/>
                </a:solidFill>
              </a:rPr>
              <a:t>9</a:t>
            </a:r>
            <a:r>
              <a:rPr lang="ru-RU" sz="3600" b="1" i="1" dirty="0" smtClean="0">
                <a:solidFill>
                  <a:srgbClr val="002060"/>
                </a:solidFill>
              </a:rPr>
              <a:t>% (Бадмаев, Морозова,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Стамболцян</a:t>
            </a:r>
            <a:r>
              <a:rPr lang="ru-RU" sz="3600" b="1" i="1" dirty="0" smtClean="0">
                <a:solidFill>
                  <a:srgbClr val="002060"/>
                </a:solidFill>
              </a:rPr>
              <a:t>)        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хор. – 13 ч. –39,3%  </a:t>
            </a:r>
          </a:p>
          <a:p>
            <a:r>
              <a:rPr lang="ru-RU" sz="3600" b="1" i="1" dirty="0" err="1" smtClean="0">
                <a:solidFill>
                  <a:srgbClr val="002060"/>
                </a:solidFill>
              </a:rPr>
              <a:t>удовл</a:t>
            </a:r>
            <a:r>
              <a:rPr lang="ru-RU" sz="3600" b="1" i="1" dirty="0" smtClean="0">
                <a:solidFill>
                  <a:srgbClr val="002060"/>
                </a:solidFill>
              </a:rPr>
              <a:t>. – 12 ч. –36,3%</a:t>
            </a:r>
          </a:p>
          <a:p>
            <a:r>
              <a:rPr lang="ru-RU" sz="3600" b="1" i="1" dirty="0">
                <a:solidFill>
                  <a:srgbClr val="002060"/>
                </a:solidFill>
              </a:rPr>
              <a:t>н</a:t>
            </a:r>
            <a:r>
              <a:rPr lang="ru-RU" sz="3600" b="1" i="1" dirty="0" smtClean="0">
                <a:solidFill>
                  <a:srgbClr val="002060"/>
                </a:solidFill>
              </a:rPr>
              <a:t>еуд. -5ч. -15%</a:t>
            </a:r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</a:rPr>
              <a:t>(Арутюнян, Исаев,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Мелкумян</a:t>
            </a:r>
            <a:r>
              <a:rPr lang="ru-RU" sz="2800" b="1" i="1" dirty="0" smtClean="0">
                <a:solidFill>
                  <a:srgbClr val="002060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2800" b="1" i="1" dirty="0" err="1" smtClean="0">
                <a:solidFill>
                  <a:srgbClr val="002060"/>
                </a:solidFill>
              </a:rPr>
              <a:t>Мурадова</a:t>
            </a:r>
            <a:r>
              <a:rPr lang="ru-RU" sz="2800" b="1" i="1" dirty="0" smtClean="0">
                <a:solidFill>
                  <a:srgbClr val="002060"/>
                </a:solidFill>
              </a:rPr>
              <a:t>, Семёнов)     </a:t>
            </a:r>
            <a:r>
              <a:rPr lang="ru-RU" b="1" i="1" dirty="0" smtClean="0">
                <a:solidFill>
                  <a:srgbClr val="FF0000"/>
                </a:solidFill>
              </a:rPr>
              <a:t>Ошибки:</a:t>
            </a:r>
          </a:p>
          <a:p>
            <a:pPr>
              <a:buNone/>
            </a:pPr>
            <a:r>
              <a:rPr lang="ru-RU" sz="2000" b="1" i="1" dirty="0" smtClean="0"/>
              <a:t>1</a:t>
            </a:r>
            <a:r>
              <a:rPr lang="ru-RU" sz="2000" b="1" i="1" u="sng" dirty="0" smtClean="0"/>
              <a:t>. Решение задач в два действия  (не решили </a:t>
            </a:r>
            <a:r>
              <a:rPr lang="ru-RU" sz="2000" b="1" i="1" u="sng" dirty="0" smtClean="0">
                <a:solidFill>
                  <a:srgbClr val="FF0000"/>
                </a:solidFill>
              </a:rPr>
              <a:t>14 </a:t>
            </a:r>
            <a:r>
              <a:rPr lang="ru-RU" sz="2000" b="1" i="1" u="sng" dirty="0" smtClean="0"/>
              <a:t>человек)</a:t>
            </a:r>
          </a:p>
          <a:p>
            <a:pPr>
              <a:buNone/>
            </a:pPr>
            <a:r>
              <a:rPr lang="ru-RU" sz="2000" b="1" i="1" u="sng" dirty="0" smtClean="0"/>
              <a:t>2. Вычисления в переделах в 20  (</a:t>
            </a:r>
            <a:r>
              <a:rPr lang="ru-RU" sz="2000" b="1" i="1" u="sng" dirty="0">
                <a:solidFill>
                  <a:srgbClr val="FF0000"/>
                </a:solidFill>
              </a:rPr>
              <a:t>5</a:t>
            </a:r>
            <a:r>
              <a:rPr lang="ru-RU" sz="2000" b="1" i="1" u="sng" dirty="0" smtClean="0">
                <a:solidFill>
                  <a:srgbClr val="FF0000"/>
                </a:solidFill>
              </a:rPr>
              <a:t> </a:t>
            </a:r>
            <a:r>
              <a:rPr lang="ru-RU" sz="2000" b="1" i="1" u="sng" dirty="0" smtClean="0"/>
              <a:t>человек)</a:t>
            </a:r>
          </a:p>
          <a:p>
            <a:pPr>
              <a:buNone/>
            </a:pPr>
            <a:r>
              <a:rPr lang="ru-RU" sz="2000" b="1" i="1" u="sng" dirty="0"/>
              <a:t>3</a:t>
            </a:r>
            <a:r>
              <a:rPr lang="ru-RU" sz="2000" b="1" i="1" u="sng" dirty="0" smtClean="0"/>
              <a:t>. Отрезки (</a:t>
            </a:r>
            <a:r>
              <a:rPr lang="ru-RU" sz="2000" b="1" i="1" u="sng" dirty="0" err="1" smtClean="0"/>
              <a:t>Измерить,найти</a:t>
            </a:r>
            <a:r>
              <a:rPr lang="ru-RU" sz="2000" b="1" i="1" u="sng" dirty="0" smtClean="0"/>
              <a:t> и начертить на  </a:t>
            </a:r>
            <a:r>
              <a:rPr lang="en-US" sz="2000" b="1" i="1" u="sng" dirty="0" smtClean="0"/>
              <a:t>&lt;</a:t>
            </a:r>
            <a:r>
              <a:rPr lang="ru-RU" sz="2000" b="1" i="1" u="sng" dirty="0" smtClean="0"/>
              <a:t> ,</a:t>
            </a:r>
            <a:r>
              <a:rPr lang="en-US" sz="2000" b="1" i="1" u="sng" dirty="0" smtClean="0"/>
              <a:t>&gt;</a:t>
            </a:r>
            <a:r>
              <a:rPr lang="ru-RU" sz="2000" b="1" i="1" u="sng" dirty="0" smtClean="0"/>
              <a:t> )</a:t>
            </a:r>
          </a:p>
          <a:p>
            <a:pPr>
              <a:buNone/>
            </a:pPr>
            <a:r>
              <a:rPr lang="ru-RU" sz="2000" b="1" i="1" u="sng" dirty="0" smtClean="0"/>
              <a:t> – </a:t>
            </a:r>
            <a:r>
              <a:rPr lang="ru-RU" sz="2000" b="1" i="1" u="sng" dirty="0" smtClean="0">
                <a:solidFill>
                  <a:srgbClr val="FF0000"/>
                </a:solidFill>
              </a:rPr>
              <a:t>8</a:t>
            </a:r>
            <a:r>
              <a:rPr lang="ru-RU" sz="2000" b="1" i="1" u="sng" dirty="0" smtClean="0"/>
              <a:t>человек</a:t>
            </a:r>
          </a:p>
          <a:p>
            <a:pPr algn="ctr">
              <a:buNone/>
            </a:pPr>
            <a:endParaRPr lang="ru-RU" sz="3600" b="1" i="1" u="sng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pic>
        <p:nvPicPr>
          <p:cNvPr id="6" name="Picture 5" descr="flash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4437112"/>
            <a:ext cx="1512888" cy="208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КДС по русскому языку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256584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Писало -28уч.</a:t>
            </a:r>
          </a:p>
          <a:p>
            <a:r>
              <a:rPr lang="ru-RU" b="1" i="1" dirty="0" err="1" smtClean="0">
                <a:solidFill>
                  <a:srgbClr val="002060"/>
                </a:solidFill>
              </a:rPr>
              <a:t>отл</a:t>
            </a:r>
            <a:r>
              <a:rPr lang="ru-RU" b="1" i="1" dirty="0" smtClean="0">
                <a:solidFill>
                  <a:srgbClr val="002060"/>
                </a:solidFill>
              </a:rPr>
              <a:t>. </a:t>
            </a:r>
            <a:r>
              <a:rPr lang="ru-RU" b="1" i="1" dirty="0">
                <a:solidFill>
                  <a:srgbClr val="002060"/>
                </a:solidFill>
              </a:rPr>
              <a:t>– </a:t>
            </a:r>
            <a:r>
              <a:rPr lang="ru-RU" b="1" i="1" dirty="0" smtClean="0">
                <a:solidFill>
                  <a:srgbClr val="002060"/>
                </a:solidFill>
              </a:rPr>
              <a:t>10 </a:t>
            </a:r>
            <a:r>
              <a:rPr lang="ru-RU" b="1" i="1" dirty="0">
                <a:solidFill>
                  <a:srgbClr val="002060"/>
                </a:solidFill>
              </a:rPr>
              <a:t>ч. – </a:t>
            </a:r>
            <a:r>
              <a:rPr lang="ru-RU" b="1" i="1" dirty="0" smtClean="0">
                <a:solidFill>
                  <a:srgbClr val="002060"/>
                </a:solidFill>
              </a:rPr>
              <a:t>36 %  (Александров, Бессонова, </a:t>
            </a:r>
            <a:r>
              <a:rPr lang="ru-RU" b="1" i="1" dirty="0" err="1" smtClean="0">
                <a:solidFill>
                  <a:srgbClr val="002060"/>
                </a:solidFill>
              </a:rPr>
              <a:t>Ганеев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</a:rPr>
              <a:t>Грисюк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</a:rPr>
              <a:t>Гудаев</a:t>
            </a:r>
            <a:r>
              <a:rPr lang="ru-RU" b="1" i="1" dirty="0" smtClean="0">
                <a:solidFill>
                  <a:srgbClr val="002060"/>
                </a:solidFill>
              </a:rPr>
              <a:t>, Косых, </a:t>
            </a:r>
            <a:r>
              <a:rPr lang="ru-RU" b="1" i="1" dirty="0" err="1" smtClean="0">
                <a:solidFill>
                  <a:srgbClr val="002060"/>
                </a:solidFill>
              </a:rPr>
              <a:t>Маджидова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</a:rPr>
              <a:t>Недвигин</a:t>
            </a:r>
            <a:r>
              <a:rPr lang="ru-RU" b="1" i="1" dirty="0" smtClean="0">
                <a:solidFill>
                  <a:srgbClr val="002060"/>
                </a:solidFill>
              </a:rPr>
              <a:t>, Морозова, </a:t>
            </a:r>
            <a:r>
              <a:rPr lang="ru-RU" b="1" i="1" dirty="0" err="1" smtClean="0">
                <a:solidFill>
                  <a:srgbClr val="002060"/>
                </a:solidFill>
              </a:rPr>
              <a:t>Стамболцян</a:t>
            </a:r>
            <a:r>
              <a:rPr lang="ru-RU" b="1" i="1" dirty="0" smtClean="0">
                <a:solidFill>
                  <a:srgbClr val="002060"/>
                </a:solidFill>
              </a:rPr>
              <a:t>)</a:t>
            </a:r>
            <a:endParaRPr lang="ru-RU" b="1" i="1" dirty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хор</a:t>
            </a:r>
            <a:r>
              <a:rPr lang="ru-RU" b="1" i="1" dirty="0">
                <a:solidFill>
                  <a:srgbClr val="002060"/>
                </a:solidFill>
              </a:rPr>
              <a:t>. – </a:t>
            </a:r>
            <a:r>
              <a:rPr lang="ru-RU" b="1" i="1" dirty="0" smtClean="0">
                <a:solidFill>
                  <a:srgbClr val="002060"/>
                </a:solidFill>
              </a:rPr>
              <a:t>4ч</a:t>
            </a:r>
            <a:r>
              <a:rPr lang="ru-RU" b="1" i="1" dirty="0">
                <a:solidFill>
                  <a:srgbClr val="002060"/>
                </a:solidFill>
              </a:rPr>
              <a:t>. – </a:t>
            </a:r>
            <a:r>
              <a:rPr lang="ru-RU" b="1" i="1" dirty="0" smtClean="0">
                <a:solidFill>
                  <a:srgbClr val="002060"/>
                </a:solidFill>
              </a:rPr>
              <a:t>14 %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удов. </a:t>
            </a:r>
            <a:r>
              <a:rPr lang="ru-RU" b="1" i="1" dirty="0">
                <a:solidFill>
                  <a:srgbClr val="002060"/>
                </a:solidFill>
              </a:rPr>
              <a:t>– </a:t>
            </a:r>
            <a:r>
              <a:rPr lang="ru-RU" b="1" i="1" dirty="0" smtClean="0">
                <a:solidFill>
                  <a:srgbClr val="002060"/>
                </a:solidFill>
              </a:rPr>
              <a:t>8 ч. –28,5%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неуд</a:t>
            </a:r>
            <a:r>
              <a:rPr lang="ru-RU" b="1" i="1" dirty="0">
                <a:solidFill>
                  <a:srgbClr val="002060"/>
                </a:solidFill>
              </a:rPr>
              <a:t>.- 6</a:t>
            </a:r>
            <a:r>
              <a:rPr lang="ru-RU" b="1" i="1" dirty="0" smtClean="0">
                <a:solidFill>
                  <a:srgbClr val="002060"/>
                </a:solidFill>
              </a:rPr>
              <a:t>ч</a:t>
            </a:r>
            <a:r>
              <a:rPr lang="ru-RU" b="1" i="1" dirty="0">
                <a:solidFill>
                  <a:srgbClr val="002060"/>
                </a:solidFill>
              </a:rPr>
              <a:t>.-</a:t>
            </a:r>
            <a:r>
              <a:rPr lang="ru-RU" b="1" i="1" dirty="0" smtClean="0">
                <a:solidFill>
                  <a:srgbClr val="002060"/>
                </a:solidFill>
              </a:rPr>
              <a:t>21,4 %  </a:t>
            </a:r>
            <a:r>
              <a:rPr lang="ru-RU" sz="2800" b="1" i="1" dirty="0" smtClean="0">
                <a:solidFill>
                  <a:srgbClr val="002060"/>
                </a:solidFill>
              </a:rPr>
              <a:t>(Ломакин,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Кюрегян</a:t>
            </a:r>
            <a:r>
              <a:rPr lang="ru-RU" sz="2800" b="1" i="1" dirty="0" smtClean="0">
                <a:solidFill>
                  <a:srgbClr val="002060"/>
                </a:solidFill>
              </a:rPr>
              <a:t>,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Мурадова</a:t>
            </a:r>
            <a:r>
              <a:rPr lang="ru-RU" sz="2800" b="1" i="1" dirty="0" smtClean="0">
                <a:solidFill>
                  <a:srgbClr val="002060"/>
                </a:solidFill>
              </a:rPr>
              <a:t>, Мурзина, Махмудов, Савельев)</a:t>
            </a:r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6AF3B0-F9EA-4012-B475-E2A36C8AEA36}" type="datetime1">
              <a:rPr lang="ru-RU" smtClean="0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41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FF00"/>
                </a:solidFill>
              </a:rPr>
              <a:t>Русский язык 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1" y="1052736"/>
            <a:ext cx="8861077" cy="5328592"/>
          </a:xfrm>
        </p:spPr>
        <p:txBody>
          <a:bodyPr/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Итоговый диктант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Писало -33уч.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отл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r>
              <a:rPr lang="ru-RU" b="1" i="1" dirty="0" smtClean="0">
                <a:solidFill>
                  <a:srgbClr val="002060"/>
                </a:solidFill>
              </a:rPr>
              <a:t> – 5 ч. –</a:t>
            </a:r>
            <a:r>
              <a:rPr lang="ru-RU" b="1" dirty="0" smtClean="0">
                <a:solidFill>
                  <a:srgbClr val="002060"/>
                </a:solidFill>
              </a:rPr>
              <a:t>15,2 %</a:t>
            </a:r>
            <a:r>
              <a:rPr lang="ru-RU" b="1" i="1" dirty="0" smtClean="0">
                <a:solidFill>
                  <a:srgbClr val="002060"/>
                </a:solidFill>
              </a:rPr>
              <a:t> (</a:t>
            </a:r>
            <a:r>
              <a:rPr lang="ru-RU" b="1" dirty="0">
                <a:solidFill>
                  <a:srgbClr val="002060"/>
                </a:solidFill>
              </a:rPr>
              <a:t>Б</a:t>
            </a:r>
            <a:r>
              <a:rPr lang="ru-RU" b="1" dirty="0" smtClean="0">
                <a:solidFill>
                  <a:srgbClr val="002060"/>
                </a:solidFill>
              </a:rPr>
              <a:t>адмаев, Бессонова, </a:t>
            </a:r>
            <a:r>
              <a:rPr lang="ru-RU" b="1" dirty="0" err="1" smtClean="0">
                <a:solidFill>
                  <a:srgbClr val="002060"/>
                </a:solidFill>
              </a:rPr>
              <a:t>Ганеев</a:t>
            </a:r>
            <a:r>
              <a:rPr lang="ru-RU" b="1" dirty="0" smtClean="0">
                <a:solidFill>
                  <a:srgbClr val="002060"/>
                </a:solidFill>
              </a:rPr>
              <a:t>, Косых, Морозова)</a:t>
            </a:r>
          </a:p>
          <a:p>
            <a:r>
              <a:rPr lang="ru-RU" b="1" dirty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ор.</a:t>
            </a:r>
            <a:r>
              <a:rPr lang="ru-RU" b="1" i="1" dirty="0" smtClean="0">
                <a:solidFill>
                  <a:srgbClr val="002060"/>
                </a:solidFill>
              </a:rPr>
              <a:t> – 13ч. – </a:t>
            </a:r>
            <a:r>
              <a:rPr lang="ru-RU" b="1" dirty="0" smtClean="0">
                <a:solidFill>
                  <a:srgbClr val="002060"/>
                </a:solidFill>
              </a:rPr>
              <a:t>39,4%      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с</a:t>
            </a:r>
            <a:r>
              <a:rPr lang="ru-RU" b="1" dirty="0" err="1" smtClean="0">
                <a:solidFill>
                  <a:srgbClr val="002060"/>
                </a:solidFill>
              </a:rPr>
              <a:t>редн</a:t>
            </a:r>
            <a:r>
              <a:rPr lang="ru-RU" b="1" dirty="0" smtClean="0">
                <a:solidFill>
                  <a:srgbClr val="002060"/>
                </a:solidFill>
              </a:rPr>
              <a:t>. – 8 ч. –24,2% 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н</a:t>
            </a:r>
            <a:r>
              <a:rPr lang="ru-RU" b="1" dirty="0" smtClean="0">
                <a:solidFill>
                  <a:srgbClr val="002060"/>
                </a:solidFill>
              </a:rPr>
              <a:t>еуд</a:t>
            </a:r>
            <a:r>
              <a:rPr lang="ru-RU" b="1" i="1" dirty="0" smtClean="0">
                <a:solidFill>
                  <a:srgbClr val="002060"/>
                </a:solidFill>
              </a:rPr>
              <a:t>.- </a:t>
            </a:r>
            <a:r>
              <a:rPr lang="ru-RU" b="1" dirty="0" smtClean="0">
                <a:solidFill>
                  <a:srgbClr val="002060"/>
                </a:solidFill>
              </a:rPr>
              <a:t>7ч.-21,2 %  (</a:t>
            </a:r>
            <a:r>
              <a:rPr lang="ru-RU" sz="2800" b="1" dirty="0" smtClean="0">
                <a:solidFill>
                  <a:srgbClr val="002060"/>
                </a:solidFill>
              </a:rPr>
              <a:t>Арутюнян,  </a:t>
            </a:r>
            <a:r>
              <a:rPr lang="ru-RU" sz="2800" b="1" dirty="0" err="1" smtClean="0">
                <a:solidFill>
                  <a:srgbClr val="002060"/>
                </a:solidFill>
              </a:rPr>
              <a:t>Грисюк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</a:p>
          <a:p>
            <a:pPr marL="0" indent="0">
              <a:buNone/>
            </a:pPr>
            <a:r>
              <a:rPr lang="ru-RU" sz="2800" b="1" dirty="0" err="1" smtClean="0">
                <a:solidFill>
                  <a:srgbClr val="002060"/>
                </a:solidFill>
              </a:rPr>
              <a:t>Жаркова</a:t>
            </a:r>
            <a:r>
              <a:rPr lang="ru-RU" sz="2800" b="1" dirty="0" smtClean="0">
                <a:solidFill>
                  <a:srgbClr val="002060"/>
                </a:solidFill>
              </a:rPr>
              <a:t>,  Махмудов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</a:rPr>
              <a:t>Мелкумян</a:t>
            </a:r>
            <a:r>
              <a:rPr lang="ru-RU" sz="2800" b="1" dirty="0" smtClean="0">
                <a:solidFill>
                  <a:srgbClr val="002060"/>
                </a:solidFill>
              </a:rPr>
              <a:t>,   </a:t>
            </a:r>
          </a:p>
          <a:p>
            <a:pPr marL="0" indent="0">
              <a:buNone/>
            </a:pPr>
            <a:r>
              <a:rPr lang="ru-RU" sz="2800" b="1" dirty="0" err="1" smtClean="0">
                <a:solidFill>
                  <a:srgbClr val="002060"/>
                </a:solidFill>
              </a:rPr>
              <a:t>Хадыркэ</a:t>
            </a:r>
            <a:r>
              <a:rPr lang="ru-RU" sz="2800" b="1" dirty="0" smtClean="0">
                <a:solidFill>
                  <a:srgbClr val="002060"/>
                </a:solidFill>
              </a:rPr>
              <a:t>) </a:t>
            </a:r>
          </a:p>
          <a:p>
            <a:pPr marL="0" indent="0">
              <a:buNone/>
            </a:pPr>
            <a:endParaRPr lang="ru-RU" sz="28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endParaRPr lang="ru-RU" sz="6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Picture 5" descr="PI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2751" y="3429000"/>
            <a:ext cx="2023745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66780" cy="6264696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FFFF00"/>
                </a:solidFill>
              </a:rPr>
              <a:t>Словарные слова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Писало -33уч.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отлич</a:t>
            </a:r>
            <a:r>
              <a:rPr lang="ru-RU" b="1" dirty="0" smtClean="0">
                <a:solidFill>
                  <a:srgbClr val="002060"/>
                </a:solidFill>
              </a:rPr>
              <a:t>.- </a:t>
            </a:r>
            <a:r>
              <a:rPr lang="ru-RU" b="1" dirty="0">
                <a:solidFill>
                  <a:srgbClr val="002060"/>
                </a:solidFill>
              </a:rPr>
              <a:t>3</a:t>
            </a:r>
            <a:r>
              <a:rPr lang="ru-RU" b="1" dirty="0" smtClean="0">
                <a:solidFill>
                  <a:srgbClr val="002060"/>
                </a:solidFill>
              </a:rPr>
              <a:t>ч.-9 %.(Бадмаев,  Бессонова, </a:t>
            </a:r>
            <a:r>
              <a:rPr lang="ru-RU" b="1" dirty="0" err="1" smtClean="0">
                <a:solidFill>
                  <a:srgbClr val="002060"/>
                </a:solidFill>
              </a:rPr>
              <a:t>Недвигин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ор.- 18ч.- 54,5%        </a:t>
            </a:r>
          </a:p>
          <a:p>
            <a:r>
              <a:rPr lang="ru-RU" b="1" dirty="0">
                <a:solidFill>
                  <a:srgbClr val="002060"/>
                </a:solidFill>
              </a:rPr>
              <a:t>у</a:t>
            </a:r>
            <a:r>
              <a:rPr lang="ru-RU" b="1" dirty="0" smtClean="0">
                <a:solidFill>
                  <a:srgbClr val="002060"/>
                </a:solidFill>
              </a:rPr>
              <a:t>довл.-9ч.- 27,2%</a:t>
            </a:r>
          </a:p>
          <a:p>
            <a:r>
              <a:rPr lang="ru-RU" b="1" dirty="0">
                <a:solidFill>
                  <a:srgbClr val="002060"/>
                </a:solidFill>
              </a:rPr>
              <a:t>н</a:t>
            </a:r>
            <a:r>
              <a:rPr lang="ru-RU" b="1" dirty="0" smtClean="0">
                <a:solidFill>
                  <a:srgbClr val="002060"/>
                </a:solidFill>
              </a:rPr>
              <a:t>еуд.- 3ч.-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9% </a:t>
            </a:r>
            <a:r>
              <a:rPr lang="ru-RU" sz="2800" b="1" dirty="0" smtClean="0">
                <a:solidFill>
                  <a:srgbClr val="002060"/>
                </a:solidFill>
              </a:rPr>
              <a:t>(Арутюнян, </a:t>
            </a:r>
            <a:r>
              <a:rPr lang="ru-RU" sz="2800" b="1" dirty="0" err="1" smtClean="0">
                <a:solidFill>
                  <a:srgbClr val="002060"/>
                </a:solidFill>
              </a:rPr>
              <a:t>Мелкумян</a:t>
            </a:r>
            <a:r>
              <a:rPr lang="ru-RU" sz="2800" b="1" dirty="0" smtClean="0">
                <a:solidFill>
                  <a:srgbClr val="002060"/>
                </a:solidFill>
              </a:rPr>
              <a:t>, Махмудов)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</a:t>
            </a:r>
            <a:r>
              <a:rPr lang="ru-RU" b="1" dirty="0" smtClean="0">
                <a:solidFill>
                  <a:srgbClr val="FF0000"/>
                </a:solidFill>
              </a:rPr>
              <a:t> ошибки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b="1" dirty="0">
                <a:solidFill>
                  <a:srgbClr val="002060"/>
                </a:solidFill>
              </a:rPr>
              <a:t>у</a:t>
            </a:r>
            <a:r>
              <a:rPr lang="ru-RU" b="1" dirty="0" smtClean="0">
                <a:solidFill>
                  <a:srgbClr val="002060"/>
                </a:solidFill>
              </a:rPr>
              <a:t>дарение– </a:t>
            </a:r>
            <a:r>
              <a:rPr lang="ru-RU" b="1" dirty="0">
                <a:solidFill>
                  <a:srgbClr val="002060"/>
                </a:solidFill>
              </a:rPr>
              <a:t>9</a:t>
            </a:r>
            <a:r>
              <a:rPr lang="ru-RU" b="1" dirty="0" smtClean="0">
                <a:solidFill>
                  <a:srgbClr val="002060"/>
                </a:solidFill>
              </a:rPr>
              <a:t>ч.- 27,2% 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выделении  орфограмм - 24ч.-72%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6AF3B0-F9EA-4012-B475-E2A36C8AEA36}" type="datetime1">
              <a:rPr lang="ru-RU" smtClean="0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96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Комплексная диагностическая работа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Писало – 30уч.</a:t>
            </a:r>
          </a:p>
          <a:p>
            <a:pPr>
              <a:buFont typeface="Arial" pitchFamily="34" charset="0"/>
              <a:buChar char="•"/>
            </a:pPr>
            <a:r>
              <a:rPr lang="ru-RU" b="1" u="sng" dirty="0"/>
              <a:t>п</a:t>
            </a:r>
            <a:r>
              <a:rPr lang="ru-RU" b="1" u="sng" dirty="0" smtClean="0"/>
              <a:t>овышенный</a:t>
            </a:r>
            <a:r>
              <a:rPr lang="ru-RU" b="1" dirty="0" smtClean="0"/>
              <a:t>-3ч.  -10%  (</a:t>
            </a:r>
            <a:r>
              <a:rPr lang="ru-RU" b="1" i="1" dirty="0" smtClean="0"/>
              <a:t>Александров, Бессонова, Ломакин)</a:t>
            </a:r>
          </a:p>
          <a:p>
            <a:pPr>
              <a:buFont typeface="Arial" pitchFamily="34" charset="0"/>
              <a:buChar char="•"/>
            </a:pPr>
            <a:r>
              <a:rPr lang="ru-RU" b="1" u="sng" dirty="0"/>
              <a:t>б</a:t>
            </a:r>
            <a:r>
              <a:rPr lang="ru-RU" b="1" u="sng" dirty="0" smtClean="0"/>
              <a:t>азовый-</a:t>
            </a:r>
            <a:r>
              <a:rPr lang="ru-RU" b="1" dirty="0" smtClean="0"/>
              <a:t>12ч.- 40%.</a:t>
            </a:r>
          </a:p>
          <a:p>
            <a:pPr>
              <a:buFont typeface="Arial" pitchFamily="34" charset="0"/>
              <a:buChar char="•"/>
            </a:pPr>
            <a:r>
              <a:rPr lang="ru-RU" b="1" u="sng" dirty="0"/>
              <a:t>н</a:t>
            </a:r>
            <a:r>
              <a:rPr lang="ru-RU" b="1" u="sng" dirty="0" smtClean="0"/>
              <a:t>изкий –</a:t>
            </a:r>
            <a:r>
              <a:rPr lang="ru-RU" b="1" dirty="0" smtClean="0"/>
              <a:t> 9ч. – 30%.</a:t>
            </a:r>
          </a:p>
          <a:p>
            <a:pPr>
              <a:buFont typeface="Arial" pitchFamily="34" charset="0"/>
              <a:buChar char="•"/>
            </a:pPr>
            <a:r>
              <a:rPr lang="ru-RU" b="1" u="sng" dirty="0"/>
              <a:t>н</a:t>
            </a:r>
            <a:r>
              <a:rPr lang="ru-RU" b="1" u="sng" dirty="0" smtClean="0"/>
              <a:t>еприемлемый</a:t>
            </a:r>
            <a:r>
              <a:rPr lang="ru-RU" b="1" dirty="0" smtClean="0"/>
              <a:t> – 6ч. -20% </a:t>
            </a:r>
            <a:r>
              <a:rPr lang="ru-RU" sz="2800" b="1" i="1" dirty="0" smtClean="0"/>
              <a:t>(Исаев, </a:t>
            </a:r>
            <a:r>
              <a:rPr lang="ru-RU" sz="2800" b="1" i="1" dirty="0" err="1" smtClean="0"/>
              <a:t>Махму</a:t>
            </a:r>
            <a:r>
              <a:rPr lang="ru-RU" sz="2800" b="1" i="1" dirty="0" smtClean="0"/>
              <a:t>-</a:t>
            </a:r>
          </a:p>
          <a:p>
            <a:pPr marL="0" indent="0">
              <a:buNone/>
            </a:pPr>
            <a:r>
              <a:rPr lang="ru-RU" sz="2800" b="1" i="1" dirty="0" err="1"/>
              <a:t>д</a:t>
            </a:r>
            <a:r>
              <a:rPr lang="ru-RU" sz="2800" b="1" i="1" dirty="0" err="1" smtClean="0"/>
              <a:t>ов</a:t>
            </a:r>
            <a:r>
              <a:rPr lang="ru-RU" sz="2800" b="1" i="1" dirty="0" smtClean="0"/>
              <a:t>, </a:t>
            </a:r>
            <a:r>
              <a:rPr lang="ru-RU" sz="2800" b="1" i="1" dirty="0" err="1" smtClean="0"/>
              <a:t>Мурадова</a:t>
            </a:r>
            <a:r>
              <a:rPr lang="ru-RU" sz="2800" b="1" i="1" dirty="0" smtClean="0"/>
              <a:t>, </a:t>
            </a:r>
            <a:r>
              <a:rPr lang="ru-RU" sz="2800" b="1" i="1" dirty="0" err="1" smtClean="0"/>
              <a:t>Мелкумян</a:t>
            </a:r>
            <a:r>
              <a:rPr lang="ru-RU" sz="2800" b="1" i="1" dirty="0" smtClean="0"/>
              <a:t>, Потапова,  Семёнов)</a:t>
            </a:r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6AF3B0-F9EA-4012-B475-E2A36C8AEA36}" type="datetime1">
              <a:rPr lang="ru-RU" smtClean="0"/>
              <a:pPr>
                <a:defRPr/>
              </a:pPr>
              <a:t>13.07.2018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63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FF00"/>
                </a:solidFill>
              </a:rPr>
              <a:t>Чтение</a:t>
            </a:r>
            <a:endParaRPr lang="ru-RU" sz="66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76664"/>
          </a:xfrm>
        </p:spPr>
        <p:txBody>
          <a:bodyPr/>
          <a:lstStyle/>
          <a:p>
            <a:r>
              <a:rPr lang="ru-RU" sz="2400" b="1" i="1" dirty="0">
                <a:solidFill>
                  <a:srgbClr val="002060"/>
                </a:solidFill>
              </a:rPr>
              <a:t>в</a:t>
            </a:r>
            <a:r>
              <a:rPr lang="ru-RU" sz="2400" b="1" i="1" dirty="0" smtClean="0">
                <a:solidFill>
                  <a:srgbClr val="002060"/>
                </a:solidFill>
              </a:rPr>
              <a:t>ысок . – 19чел. %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норма техники чтения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норма. – ч. – </a:t>
            </a:r>
            <a:r>
              <a:rPr lang="ru-RU" sz="2400" b="1" i="1" dirty="0">
                <a:solidFill>
                  <a:srgbClr val="002060"/>
                </a:solidFill>
              </a:rPr>
              <a:t>8</a:t>
            </a:r>
            <a:r>
              <a:rPr lang="ru-RU" sz="2400" b="1" i="1" dirty="0" smtClean="0">
                <a:solidFill>
                  <a:srgbClr val="002060"/>
                </a:solidFill>
              </a:rPr>
              <a:t> %   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на конец учебного года</a:t>
            </a:r>
          </a:p>
          <a:p>
            <a:r>
              <a:rPr lang="ru-RU" sz="2400" b="1" i="1" dirty="0">
                <a:solidFill>
                  <a:srgbClr val="002060"/>
                </a:solidFill>
              </a:rPr>
              <a:t>н</a:t>
            </a:r>
            <a:r>
              <a:rPr lang="ru-RU" sz="2400" b="1" i="1" dirty="0" smtClean="0">
                <a:solidFill>
                  <a:srgbClr val="002060"/>
                </a:solidFill>
              </a:rPr>
              <a:t>еуд. – </a:t>
            </a:r>
            <a:r>
              <a:rPr lang="ru-RU" sz="2400" b="1" i="1" dirty="0">
                <a:solidFill>
                  <a:srgbClr val="002060"/>
                </a:solidFill>
              </a:rPr>
              <a:t>5</a:t>
            </a:r>
            <a:r>
              <a:rPr lang="ru-RU" sz="2400" b="1" i="1" dirty="0" smtClean="0">
                <a:solidFill>
                  <a:srgbClr val="002060"/>
                </a:solidFill>
              </a:rPr>
              <a:t>ч. –  21%    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Не читает-   1ч.  ( Махмудов </a:t>
            </a:r>
            <a:r>
              <a:rPr lang="ru-RU" sz="2400" b="1" i="1" smtClean="0">
                <a:solidFill>
                  <a:srgbClr val="002060"/>
                </a:solidFill>
              </a:rPr>
              <a:t>)    </a:t>
            </a:r>
            <a:r>
              <a:rPr lang="ru-RU" sz="2800" b="1" i="1" smtClean="0">
                <a:solidFill>
                  <a:srgbClr val="FF0000"/>
                </a:solidFill>
              </a:rPr>
              <a:t>25-30</a:t>
            </a:r>
            <a:r>
              <a:rPr lang="ru-RU" sz="2800" b="1" i="1" smtClean="0">
                <a:solidFill>
                  <a:srgbClr val="FF0000"/>
                </a:solidFill>
              </a:rPr>
              <a:t> </a:t>
            </a:r>
            <a:r>
              <a:rPr lang="ru-RU" sz="2800" b="1" i="1" smtClean="0">
                <a:solidFill>
                  <a:srgbClr val="FF0000"/>
                </a:solidFill>
              </a:rPr>
              <a:t>слов </a:t>
            </a:r>
            <a:r>
              <a:rPr lang="ru-RU" sz="2800" b="1" i="1" dirty="0" smtClean="0">
                <a:solidFill>
                  <a:srgbClr val="FF0000"/>
                </a:solidFill>
              </a:rPr>
              <a:t>в минуту.(33 ч)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Без ошибок –  </a:t>
            </a:r>
            <a:r>
              <a:rPr lang="ru-RU" sz="2200" b="1" i="1" dirty="0">
                <a:solidFill>
                  <a:srgbClr val="FF0000"/>
                </a:solidFill>
              </a:rPr>
              <a:t>3</a:t>
            </a:r>
            <a:r>
              <a:rPr lang="ru-RU" sz="2200" b="1" i="1" dirty="0" smtClean="0">
                <a:solidFill>
                  <a:srgbClr val="002060"/>
                </a:solidFill>
              </a:rPr>
              <a:t> человек  </a:t>
            </a:r>
            <a:r>
              <a:rPr lang="ru-RU" sz="2000" b="1" i="1" dirty="0" smtClean="0">
                <a:solidFill>
                  <a:srgbClr val="C00000"/>
                </a:solidFill>
              </a:rPr>
              <a:t>(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Ганеев</a:t>
            </a:r>
            <a:r>
              <a:rPr lang="ru-RU" sz="2000" b="1" i="1" dirty="0" smtClean="0">
                <a:solidFill>
                  <a:srgbClr val="C00000"/>
                </a:solidFill>
              </a:rPr>
              <a:t>, Косых,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Недвигин</a:t>
            </a:r>
            <a:r>
              <a:rPr lang="ru-RU" sz="2000" b="1" i="1" dirty="0" smtClean="0">
                <a:solidFill>
                  <a:srgbClr val="C00000"/>
                </a:solidFill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1-2 ошибки – </a:t>
            </a:r>
            <a:r>
              <a:rPr lang="ru-RU" sz="2200" b="1" i="1" dirty="0" smtClean="0">
                <a:solidFill>
                  <a:srgbClr val="FF0000"/>
                </a:solidFill>
              </a:rPr>
              <a:t>14 </a:t>
            </a:r>
            <a:r>
              <a:rPr lang="ru-RU" sz="2200" b="1" i="1" dirty="0" smtClean="0">
                <a:solidFill>
                  <a:srgbClr val="002060"/>
                </a:solidFill>
              </a:rPr>
              <a:t>ч.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3 и более ошибок –</a:t>
            </a:r>
            <a:r>
              <a:rPr lang="ru-RU" sz="2200" b="1" i="1" dirty="0" smtClean="0">
                <a:solidFill>
                  <a:srgbClr val="FF0000"/>
                </a:solidFill>
              </a:rPr>
              <a:t>12</a:t>
            </a:r>
            <a:r>
              <a:rPr lang="ru-RU" sz="2200" b="1" i="1" dirty="0" smtClean="0">
                <a:solidFill>
                  <a:srgbClr val="002060"/>
                </a:solidFill>
              </a:rPr>
              <a:t> ч.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словами –группы слов –</a:t>
            </a:r>
            <a:r>
              <a:rPr lang="ru-RU" sz="2200" b="1" i="1" dirty="0" smtClean="0">
                <a:solidFill>
                  <a:srgbClr val="FF0000"/>
                </a:solidFill>
              </a:rPr>
              <a:t>11</a:t>
            </a:r>
            <a:r>
              <a:rPr lang="ru-RU" sz="2200" b="1" i="1" dirty="0" smtClean="0">
                <a:solidFill>
                  <a:srgbClr val="002060"/>
                </a:solidFill>
              </a:rPr>
              <a:t>   ч.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Слоги – слова – </a:t>
            </a:r>
            <a:r>
              <a:rPr lang="ru-RU" sz="2200" b="1" i="1" dirty="0" smtClean="0">
                <a:solidFill>
                  <a:srgbClr val="FF0000"/>
                </a:solidFill>
              </a:rPr>
              <a:t>17</a:t>
            </a:r>
            <a:r>
              <a:rPr lang="ru-RU" sz="2200" b="1" i="1" dirty="0" smtClean="0">
                <a:solidFill>
                  <a:srgbClr val="002060"/>
                </a:solidFill>
              </a:rPr>
              <a:t>ч.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Слоги-</a:t>
            </a:r>
            <a:r>
              <a:rPr lang="ru-RU" sz="2200" b="1" i="1" dirty="0" smtClean="0">
                <a:solidFill>
                  <a:srgbClr val="FF0000"/>
                </a:solidFill>
              </a:rPr>
              <a:t>3</a:t>
            </a:r>
            <a:r>
              <a:rPr lang="ru-RU" sz="2200" b="1" i="1" dirty="0" smtClean="0">
                <a:solidFill>
                  <a:srgbClr val="002060"/>
                </a:solidFill>
              </a:rPr>
              <a:t> ч.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Буквы слоги-</a:t>
            </a:r>
            <a:r>
              <a:rPr lang="ru-RU" sz="2200" b="1" i="1" dirty="0" smtClean="0">
                <a:solidFill>
                  <a:srgbClr val="FF0000"/>
                </a:solidFill>
              </a:rPr>
              <a:t>1</a:t>
            </a:r>
            <a:r>
              <a:rPr lang="ru-RU" sz="2200" b="1" i="1" dirty="0" smtClean="0">
                <a:solidFill>
                  <a:srgbClr val="002060"/>
                </a:solidFill>
              </a:rPr>
              <a:t>ч.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Выразительно – </a:t>
            </a:r>
            <a:r>
              <a:rPr lang="ru-RU" sz="2200" b="1" i="1" dirty="0" smtClean="0">
                <a:solidFill>
                  <a:srgbClr val="FF0000"/>
                </a:solidFill>
              </a:rPr>
              <a:t>5 </a:t>
            </a:r>
            <a:r>
              <a:rPr lang="ru-RU" sz="2200" b="1" i="1" dirty="0" smtClean="0">
                <a:solidFill>
                  <a:srgbClr val="002060"/>
                </a:solidFill>
              </a:rPr>
              <a:t>ч.</a:t>
            </a:r>
            <a:endParaRPr lang="ru-RU" sz="2000" b="1" i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Осознанно – </a:t>
            </a:r>
            <a:r>
              <a:rPr lang="ru-RU" sz="2200" b="1" i="1" dirty="0" smtClean="0">
                <a:solidFill>
                  <a:srgbClr val="FF0000"/>
                </a:solidFill>
              </a:rPr>
              <a:t>22</a:t>
            </a:r>
            <a:r>
              <a:rPr lang="ru-RU" sz="2200" b="1" i="1" dirty="0" smtClean="0">
                <a:solidFill>
                  <a:srgbClr val="002060"/>
                </a:solidFill>
              </a:rPr>
              <a:t>ученика (не понимают </a:t>
            </a:r>
            <a:r>
              <a:rPr lang="ru-RU" sz="2200" b="1" i="1" dirty="0" smtClean="0">
                <a:solidFill>
                  <a:srgbClr val="FF0000"/>
                </a:solidFill>
              </a:rPr>
              <a:t>11 </a:t>
            </a:r>
            <a:r>
              <a:rPr lang="ru-RU" sz="2200" b="1" i="1" dirty="0" smtClean="0">
                <a:solidFill>
                  <a:srgbClr val="002060"/>
                </a:solidFill>
              </a:rPr>
              <a:t>человек)</a:t>
            </a:r>
            <a:endParaRPr lang="ru-RU" sz="2200" b="1" i="1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4098" name="Picture 2" descr="C:\Users\user\Desktop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284984"/>
            <a:ext cx="1478657" cy="1774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ач.школа 16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16. русский язык</Template>
  <TotalTime>1482</TotalTime>
  <Words>1350</Words>
  <Application>Microsoft Office PowerPoint</Application>
  <PresentationFormat>Экран (4:3)</PresentationFormat>
  <Paragraphs>289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нач.школа 16. русский язык</vt:lpstr>
      <vt:lpstr>Итоговое  родительское  собрание в 1 «д» классе  2017-2018 учебный год</vt:lpstr>
      <vt:lpstr>Презентация PowerPoint</vt:lpstr>
      <vt:lpstr>КДС по математике</vt:lpstr>
      <vt:lpstr>Математика</vt:lpstr>
      <vt:lpstr>КДС по русскому языку</vt:lpstr>
      <vt:lpstr>Русский язык </vt:lpstr>
      <vt:lpstr>Презентация PowerPoint</vt:lpstr>
      <vt:lpstr>Комплексная диагностическая работа</vt:lpstr>
      <vt:lpstr>Чтение</vt:lpstr>
      <vt:lpstr>Наше участие</vt:lpstr>
      <vt:lpstr>Самый активный </vt:lpstr>
      <vt:lpstr>Родители 1д класса</vt:lpstr>
      <vt:lpstr>Презентация PowerPoint</vt:lpstr>
      <vt:lpstr>Презентация PowerPoint</vt:lpstr>
      <vt:lpstr>Презентация PowerPoint</vt:lpstr>
      <vt:lpstr>Чтение - не наказание</vt:lpstr>
      <vt:lpstr>Презентация PowerPoint</vt:lpstr>
      <vt:lpstr>Пишем без грязи – развиваем мелкую моторику</vt:lpstr>
      <vt:lpstr>Альтернатива русскому языку</vt:lpstr>
      <vt:lpstr>Нескучная 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БОЛЬШОЕ СПАСИБО!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Светлана</cp:lastModifiedBy>
  <cp:revision>198</cp:revision>
  <dcterms:created xsi:type="dcterms:W3CDTF">2011-05-24T10:29:43Z</dcterms:created>
  <dcterms:modified xsi:type="dcterms:W3CDTF">2018-07-13T14:58:11Z</dcterms:modified>
</cp:coreProperties>
</file>