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8" r:id="rId4"/>
    <p:sldId id="269" r:id="rId5"/>
    <p:sldId id="270" r:id="rId6"/>
    <p:sldId id="293" r:id="rId7"/>
    <p:sldId id="292" r:id="rId8"/>
    <p:sldId id="319" r:id="rId9"/>
    <p:sldId id="273" r:id="rId10"/>
    <p:sldId id="274" r:id="rId11"/>
    <p:sldId id="276" r:id="rId12"/>
    <p:sldId id="265" r:id="rId13"/>
    <p:sldId id="295" r:id="rId14"/>
    <p:sldId id="307" r:id="rId15"/>
    <p:sldId id="305" r:id="rId16"/>
    <p:sldId id="296" r:id="rId17"/>
    <p:sldId id="322" r:id="rId18"/>
    <p:sldId id="309" r:id="rId19"/>
    <p:sldId id="320" r:id="rId20"/>
    <p:sldId id="321" r:id="rId21"/>
    <p:sldId id="312" r:id="rId22"/>
    <p:sldId id="313" r:id="rId23"/>
    <p:sldId id="314" r:id="rId24"/>
    <p:sldId id="327" r:id="rId25"/>
    <p:sldId id="326" r:id="rId26"/>
    <p:sldId id="324" r:id="rId27"/>
    <p:sldId id="260" r:id="rId28"/>
    <p:sldId id="325" r:id="rId29"/>
    <p:sldId id="328" r:id="rId30"/>
    <p:sldId id="329" r:id="rId31"/>
    <p:sldId id="272" r:id="rId32"/>
    <p:sldId id="271" r:id="rId33"/>
    <p:sldId id="323"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504" autoAdjust="0"/>
  </p:normalViewPr>
  <p:slideViewPr>
    <p:cSldViewPr>
      <p:cViewPr varScale="1">
        <p:scale>
          <a:sx n="70" d="100"/>
          <a:sy n="70" d="100"/>
        </p:scale>
        <p:origin x="-136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7772400" cy="1470025"/>
          </a:xfrm>
        </p:spPr>
        <p:txBody>
          <a:bodyPr/>
          <a:lstStyle/>
          <a:p>
            <a:r>
              <a:rPr lang="ru-RU" dirty="0" smtClean="0"/>
              <a:t>ОВЦЫ УМНЕЕ, </a:t>
            </a:r>
            <a:br>
              <a:rPr lang="ru-RU" dirty="0" smtClean="0"/>
            </a:br>
            <a:r>
              <a:rPr lang="ru-RU" dirty="0" smtClean="0"/>
              <a:t>ЧЕМ ВЫ ДУМАЕТЕ</a:t>
            </a:r>
            <a:endParaRPr lang="ru-RU" dirty="0"/>
          </a:p>
        </p:txBody>
      </p:sp>
      <p:sp>
        <p:nvSpPr>
          <p:cNvPr id="3" name="Подзаголовок 2"/>
          <p:cNvSpPr>
            <a:spLocks noGrp="1"/>
          </p:cNvSpPr>
          <p:nvPr>
            <p:ph type="subTitle" idx="1"/>
          </p:nvPr>
        </p:nvSpPr>
        <p:spPr>
          <a:xfrm>
            <a:off x="1371600" y="3143248"/>
            <a:ext cx="6400800" cy="2495552"/>
          </a:xfrm>
        </p:spPr>
        <p:txBody>
          <a:bodyPr>
            <a:noAutofit/>
          </a:bodyPr>
          <a:lstStyle/>
          <a:p>
            <a:r>
              <a:rPr lang="ru-RU" sz="1800" dirty="0" smtClean="0">
                <a:solidFill>
                  <a:schemeClr val="tx1"/>
                </a:solidFill>
              </a:rPr>
              <a:t>Презентация</a:t>
            </a:r>
          </a:p>
          <a:p>
            <a:r>
              <a:rPr lang="ru-RU" sz="1800" dirty="0" smtClean="0">
                <a:solidFill>
                  <a:schemeClr val="tx1"/>
                </a:solidFill>
              </a:rPr>
              <a:t>      учащегося 4 «Б» класса</a:t>
            </a:r>
          </a:p>
          <a:p>
            <a:r>
              <a:rPr lang="ru-RU" sz="1800" dirty="0" smtClean="0">
                <a:solidFill>
                  <a:schemeClr val="tx1"/>
                </a:solidFill>
              </a:rPr>
              <a:t>МБОУ Вязьма – Брянской СОШ</a:t>
            </a:r>
          </a:p>
          <a:p>
            <a:r>
              <a:rPr lang="ru-RU" sz="1800" dirty="0" smtClean="0">
                <a:solidFill>
                  <a:schemeClr val="tx1"/>
                </a:solidFill>
              </a:rPr>
              <a:t> имени Героя РФ А. В. </a:t>
            </a:r>
            <a:r>
              <a:rPr lang="ru-RU" sz="1800" dirty="0" err="1" smtClean="0">
                <a:solidFill>
                  <a:schemeClr val="tx1"/>
                </a:solidFill>
              </a:rPr>
              <a:t>Пуцыкина</a:t>
            </a:r>
            <a:endParaRPr lang="ru-RU" sz="1800" dirty="0" smtClean="0">
              <a:solidFill>
                <a:schemeClr val="tx1"/>
              </a:solidFill>
            </a:endParaRPr>
          </a:p>
          <a:p>
            <a:r>
              <a:rPr lang="ru-RU" sz="1800" dirty="0" smtClean="0">
                <a:solidFill>
                  <a:schemeClr val="tx1"/>
                </a:solidFill>
              </a:rPr>
              <a:t>Вяземского района </a:t>
            </a:r>
          </a:p>
          <a:p>
            <a:r>
              <a:rPr lang="ru-RU" sz="1800" dirty="0" smtClean="0">
                <a:solidFill>
                  <a:schemeClr val="tx1"/>
                </a:solidFill>
              </a:rPr>
              <a:t>Смоленской области</a:t>
            </a:r>
          </a:p>
          <a:p>
            <a:r>
              <a:rPr lang="ru-RU" sz="1800" b="1" dirty="0" smtClean="0">
                <a:solidFill>
                  <a:schemeClr val="tx2">
                    <a:lumMod val="75000"/>
                  </a:schemeClr>
                </a:solidFill>
              </a:rPr>
              <a:t>ДАНИЛОВА ДАНИЛЫ</a:t>
            </a:r>
            <a:endParaRPr lang="ru-RU" sz="1800" dirty="0" smtClean="0">
              <a:solidFill>
                <a:schemeClr val="tx2">
                  <a:lumMod val="75000"/>
                </a:schemeClr>
              </a:solidFill>
            </a:endParaRPr>
          </a:p>
          <a:p>
            <a:r>
              <a:rPr lang="ru-RU" sz="1800" dirty="0" smtClean="0">
                <a:solidFill>
                  <a:schemeClr val="tx2">
                    <a:lumMod val="75000"/>
                  </a:schemeClr>
                </a:solidFill>
              </a:rPr>
              <a:t>Руководитель: Докучаева Лилия Ивановна, </a:t>
            </a:r>
          </a:p>
          <a:p>
            <a:r>
              <a:rPr lang="ru-RU" sz="1800" dirty="0" smtClean="0">
                <a:solidFill>
                  <a:schemeClr val="tx2">
                    <a:lumMod val="75000"/>
                  </a:schemeClr>
                </a:solidFill>
              </a:rPr>
              <a:t>учитель начальных </a:t>
            </a:r>
            <a:r>
              <a:rPr lang="ru-RU" sz="1800" dirty="0" err="1" smtClean="0">
                <a:solidFill>
                  <a:schemeClr val="tx2">
                    <a:lumMod val="75000"/>
                  </a:schemeClr>
                </a:solidFill>
              </a:rPr>
              <a:t>класов</a:t>
            </a:r>
            <a:endParaRPr lang="ru-RU" sz="1800" dirty="0" smtClean="0">
              <a:solidFill>
                <a:schemeClr val="tx2">
                  <a:lumMod val="75000"/>
                </a:schemeClr>
              </a:solidFill>
            </a:endParaRPr>
          </a:p>
          <a:p>
            <a:r>
              <a:rPr lang="ru-RU" sz="1800" dirty="0" smtClean="0">
                <a:solidFill>
                  <a:schemeClr val="tx1"/>
                </a:solidFill>
              </a:rPr>
              <a:t>2017 год</a:t>
            </a:r>
            <a:endParaRPr lang="ru-RU" sz="18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b="1" dirty="0" smtClean="0"/>
              <a:t>Породы овец</a:t>
            </a:r>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http://inkubator.at.ua/tvarinnictvo/OVCI/askvivcja.jpg"/>
          <p:cNvPicPr>
            <a:picLocks noChangeAspect="1" noChangeArrowheads="1"/>
          </p:cNvPicPr>
          <p:nvPr/>
        </p:nvPicPr>
        <p:blipFill>
          <a:blip r:embed="rId2"/>
          <a:srcRect/>
          <a:stretch>
            <a:fillRect/>
          </a:stretch>
        </p:blipFill>
        <p:spPr bwMode="auto">
          <a:xfrm>
            <a:off x="0" y="1000108"/>
            <a:ext cx="4429156" cy="3321867"/>
          </a:xfrm>
          <a:prstGeom prst="rect">
            <a:avLst/>
          </a:prstGeom>
          <a:noFill/>
        </p:spPr>
      </p:pic>
      <p:sp>
        <p:nvSpPr>
          <p:cNvPr id="6" name="TextBox 5"/>
          <p:cNvSpPr txBox="1"/>
          <p:nvPr/>
        </p:nvSpPr>
        <p:spPr>
          <a:xfrm flipH="1">
            <a:off x="-1" y="3929066"/>
            <a:ext cx="2285984" cy="461665"/>
          </a:xfrm>
          <a:prstGeom prst="rect">
            <a:avLst/>
          </a:prstGeom>
          <a:noFill/>
        </p:spPr>
        <p:txBody>
          <a:bodyPr wrap="square" rtlCol="0">
            <a:spAutoFit/>
          </a:bodyPr>
          <a:lstStyle/>
          <a:p>
            <a:r>
              <a:rPr lang="ru-RU" sz="2400" dirty="0" err="1" smtClean="0">
                <a:solidFill>
                  <a:schemeClr val="bg1"/>
                </a:solidFill>
              </a:rPr>
              <a:t>южноуральская</a:t>
            </a:r>
            <a:endParaRPr lang="ru-RU" sz="2400" dirty="0">
              <a:solidFill>
                <a:schemeClr val="bg1"/>
              </a:solidFill>
            </a:endParaRPr>
          </a:p>
        </p:txBody>
      </p:sp>
      <p:pic>
        <p:nvPicPr>
          <p:cNvPr id="1028" name="Picture 4" descr="http://ecofazenda.ru/thumb/YjHpnLfFz7Kp2KyW3zYWaA/580r450/734167/%D1%82%D0%B5%D0%BA%D1%81%D0%B5%D0%BB%D1%8C_%D0%BE%D0%B2%D1%86%D0%B0.jpg"/>
          <p:cNvPicPr>
            <a:picLocks noChangeAspect="1" noChangeArrowheads="1"/>
          </p:cNvPicPr>
          <p:nvPr/>
        </p:nvPicPr>
        <p:blipFill>
          <a:blip r:embed="rId3"/>
          <a:srcRect/>
          <a:stretch>
            <a:fillRect/>
          </a:stretch>
        </p:blipFill>
        <p:spPr bwMode="auto">
          <a:xfrm>
            <a:off x="4071934" y="3482452"/>
            <a:ext cx="5072066" cy="3375548"/>
          </a:xfrm>
          <a:prstGeom prst="rect">
            <a:avLst/>
          </a:prstGeom>
          <a:noFill/>
        </p:spPr>
      </p:pic>
      <p:sp>
        <p:nvSpPr>
          <p:cNvPr id="9" name="TextBox 8"/>
          <p:cNvSpPr txBox="1"/>
          <p:nvPr/>
        </p:nvSpPr>
        <p:spPr>
          <a:xfrm>
            <a:off x="4214810" y="3643314"/>
            <a:ext cx="1173783" cy="461665"/>
          </a:xfrm>
          <a:prstGeom prst="rect">
            <a:avLst/>
          </a:prstGeom>
          <a:noFill/>
        </p:spPr>
        <p:txBody>
          <a:bodyPr wrap="none" rtlCol="0">
            <a:spAutoFit/>
          </a:bodyPr>
          <a:lstStyle/>
          <a:p>
            <a:r>
              <a:rPr lang="ru-RU" sz="2400" dirty="0" err="1" smtClean="0">
                <a:solidFill>
                  <a:schemeClr val="bg1"/>
                </a:solidFill>
              </a:rPr>
              <a:t>тексель</a:t>
            </a:r>
            <a:endParaRPr lang="ru-RU" sz="2400"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338"/>
            <a:ext cx="8229600" cy="1143000"/>
          </a:xfrm>
        </p:spPr>
        <p:txBody>
          <a:bodyPr/>
          <a:lstStyle/>
          <a:p>
            <a:r>
              <a:rPr lang="ru-RU" b="1" dirty="0" smtClean="0"/>
              <a:t>Породы овец</a:t>
            </a:r>
            <a:endParaRPr lang="ru-RU" dirty="0"/>
          </a:p>
        </p:txBody>
      </p:sp>
      <p:sp>
        <p:nvSpPr>
          <p:cNvPr id="3" name="Содержимое 2"/>
          <p:cNvSpPr>
            <a:spLocks noGrp="1"/>
          </p:cNvSpPr>
          <p:nvPr>
            <p:ph idx="1"/>
          </p:nvPr>
        </p:nvSpPr>
        <p:spPr/>
        <p:txBody>
          <a:bodyPr/>
          <a:lstStyle/>
          <a:p>
            <a:r>
              <a:rPr lang="ru-RU" smtClean="0"/>
              <a:t>л</a:t>
            </a:r>
            <a:endParaRPr lang="ru-RU" dirty="0"/>
          </a:p>
        </p:txBody>
      </p:sp>
      <p:pic>
        <p:nvPicPr>
          <p:cNvPr id="4" name="Picture 2" descr="http://agro-lan.com.ua/wp-content/uploads/2014/10/romanovskaya-poroda-ovec.jpg"/>
          <p:cNvPicPr>
            <a:picLocks noChangeAspect="1" noChangeArrowheads="1"/>
          </p:cNvPicPr>
          <p:nvPr/>
        </p:nvPicPr>
        <p:blipFill>
          <a:blip r:embed="rId2"/>
          <a:srcRect/>
          <a:stretch>
            <a:fillRect/>
          </a:stretch>
        </p:blipFill>
        <p:spPr bwMode="auto">
          <a:xfrm>
            <a:off x="3857620" y="3457058"/>
            <a:ext cx="5105393" cy="3400941"/>
          </a:xfrm>
          <a:prstGeom prst="rect">
            <a:avLst/>
          </a:prstGeom>
          <a:noFill/>
        </p:spPr>
      </p:pic>
      <p:sp>
        <p:nvSpPr>
          <p:cNvPr id="5" name="TextBox 4"/>
          <p:cNvSpPr txBox="1"/>
          <p:nvPr/>
        </p:nvSpPr>
        <p:spPr>
          <a:xfrm>
            <a:off x="3929058" y="6396335"/>
            <a:ext cx="1900200" cy="461665"/>
          </a:xfrm>
          <a:prstGeom prst="rect">
            <a:avLst/>
          </a:prstGeom>
          <a:noFill/>
        </p:spPr>
        <p:txBody>
          <a:bodyPr wrap="none" rtlCol="0">
            <a:spAutoFit/>
          </a:bodyPr>
          <a:lstStyle/>
          <a:p>
            <a:r>
              <a:rPr lang="ru-RU" sz="2400" dirty="0" smtClean="0"/>
              <a:t>романовская</a:t>
            </a:r>
            <a:endParaRPr lang="ru-RU" sz="2400" dirty="0"/>
          </a:p>
        </p:txBody>
      </p:sp>
      <p:pic>
        <p:nvPicPr>
          <p:cNvPr id="32770" name="Picture 2" descr="http://nalugah.ru/wp-content/uploads/2016/11/baran-dorper.jpg"/>
          <p:cNvPicPr>
            <a:picLocks noChangeAspect="1" noChangeArrowheads="1"/>
          </p:cNvPicPr>
          <p:nvPr/>
        </p:nvPicPr>
        <p:blipFill>
          <a:blip r:embed="rId3"/>
          <a:srcRect/>
          <a:stretch>
            <a:fillRect/>
          </a:stretch>
        </p:blipFill>
        <p:spPr bwMode="auto">
          <a:xfrm>
            <a:off x="214282" y="714356"/>
            <a:ext cx="5000660" cy="3325439"/>
          </a:xfrm>
          <a:prstGeom prst="rect">
            <a:avLst/>
          </a:prstGeom>
          <a:noFill/>
        </p:spPr>
      </p:pic>
      <p:sp>
        <p:nvSpPr>
          <p:cNvPr id="7" name="TextBox 6"/>
          <p:cNvSpPr txBox="1"/>
          <p:nvPr/>
        </p:nvSpPr>
        <p:spPr>
          <a:xfrm>
            <a:off x="571472" y="3571876"/>
            <a:ext cx="1153073" cy="461665"/>
          </a:xfrm>
          <a:prstGeom prst="rect">
            <a:avLst/>
          </a:prstGeom>
          <a:noFill/>
        </p:spPr>
        <p:txBody>
          <a:bodyPr wrap="none" rtlCol="0">
            <a:spAutoFit/>
          </a:bodyPr>
          <a:lstStyle/>
          <a:p>
            <a:r>
              <a:rPr lang="ru-RU" sz="2400" dirty="0" err="1" smtClean="0"/>
              <a:t>дорпер</a:t>
            </a: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Породы овец</a:t>
            </a:r>
            <a:endParaRPr lang="ru-RU" dirty="0"/>
          </a:p>
        </p:txBody>
      </p:sp>
      <p:sp>
        <p:nvSpPr>
          <p:cNvPr id="3" name="Объект 2"/>
          <p:cNvSpPr>
            <a:spLocks noGrp="1"/>
          </p:cNvSpPr>
          <p:nvPr>
            <p:ph idx="1"/>
          </p:nvPr>
        </p:nvSpPr>
        <p:spPr/>
        <p:txBody>
          <a:bodyPr>
            <a:normAutofit/>
          </a:bodyPr>
          <a:lstStyle/>
          <a:p>
            <a:pPr marL="0" indent="0">
              <a:buNone/>
            </a:pPr>
            <a:endParaRPr lang="ru-RU" dirty="0"/>
          </a:p>
        </p:txBody>
      </p:sp>
      <p:pic>
        <p:nvPicPr>
          <p:cNvPr id="4" name="Содержимое 4" descr="овцыe.jpg"/>
          <p:cNvPicPr>
            <a:picLocks noChangeAspect="1"/>
          </p:cNvPicPr>
          <p:nvPr/>
        </p:nvPicPr>
        <p:blipFill>
          <a:blip r:embed="rId2"/>
          <a:stretch>
            <a:fillRect/>
          </a:stretch>
        </p:blipFill>
        <p:spPr>
          <a:xfrm>
            <a:off x="95284" y="1357298"/>
            <a:ext cx="8987527" cy="5054617"/>
          </a:xfrm>
          <a:prstGeom prst="rect">
            <a:avLst/>
          </a:prstGeom>
        </p:spPr>
      </p:pic>
    </p:spTree>
    <p:extLst>
      <p:ext uri="{BB962C8B-B14F-4D97-AF65-F5344CB8AC3E}">
        <p14:creationId xmlns="" xmlns:p14="http://schemas.microsoft.com/office/powerpoint/2010/main" val="3512309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a:bodyPr>
          <a:lstStyle/>
          <a:p>
            <a:r>
              <a:rPr lang="ru-RU" sz="3600" b="1" dirty="0" smtClean="0">
                <a:cs typeface="Times New Roman" pitchFamily="18" charset="0"/>
              </a:rPr>
              <a:t>УСЛОВИЯ ПРИРОСТА МАССЫ ТЕЛА ОВЦЫ</a:t>
            </a:r>
            <a:endParaRPr lang="ru-RU" sz="3600" dirty="0"/>
          </a:p>
        </p:txBody>
      </p:sp>
      <p:sp>
        <p:nvSpPr>
          <p:cNvPr id="3" name="Содержимое 2"/>
          <p:cNvSpPr>
            <a:spLocks noGrp="1"/>
          </p:cNvSpPr>
          <p:nvPr>
            <p:ph idx="1"/>
          </p:nvPr>
        </p:nvSpPr>
        <p:spPr>
          <a:xfrm>
            <a:off x="428596" y="1285860"/>
            <a:ext cx="8229600" cy="5257800"/>
          </a:xfrm>
        </p:spPr>
        <p:txBody>
          <a:bodyPr>
            <a:normAutofit lnSpcReduction="10000"/>
          </a:bodyPr>
          <a:lstStyle/>
          <a:p>
            <a:pPr algn="just"/>
            <a:r>
              <a:rPr lang="ru-RU" dirty="0" smtClean="0"/>
              <a:t>Своеобразное строение морды позволяют овцам поедать низкорослые пастбищные растения. Хорошо используют овцы корм не только на равнинных пастбищах,  и на склонах холмов и гор, часто недоступных для других видов скота.</a:t>
            </a:r>
          </a:p>
          <a:p>
            <a:pPr algn="just"/>
            <a:r>
              <a:rPr lang="ru-RU" dirty="0" smtClean="0"/>
              <a:t>Другим ценным качеством овец является их способность использовать самые дешевые корма. Из 800 видов растений, произрастающих на естественных пастбищах, овцы поедают более 400.</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929718" cy="1143000"/>
          </a:xfrm>
        </p:spPr>
        <p:txBody>
          <a:bodyPr>
            <a:noAutofit/>
          </a:bodyPr>
          <a:lstStyle/>
          <a:p>
            <a:r>
              <a:rPr lang="ru-RU" sz="3600" b="1" dirty="0" smtClean="0">
                <a:cs typeface="Times New Roman" pitchFamily="18" charset="0"/>
              </a:rPr>
              <a:t>УСЛОВИЯ ПРИРОСТА МАССЫ ТЕЛА ОВЦЫ</a:t>
            </a:r>
            <a:endParaRPr lang="ru-RU" sz="3600" dirty="0"/>
          </a:p>
        </p:txBody>
      </p:sp>
      <p:sp>
        <p:nvSpPr>
          <p:cNvPr id="3" name="Содержимое 2"/>
          <p:cNvSpPr>
            <a:spLocks noGrp="1"/>
          </p:cNvSpPr>
          <p:nvPr>
            <p:ph idx="1"/>
          </p:nvPr>
        </p:nvSpPr>
        <p:spPr>
          <a:xfrm>
            <a:off x="457200" y="1357298"/>
            <a:ext cx="8229600" cy="4768865"/>
          </a:xfrm>
        </p:spPr>
        <p:txBody>
          <a:bodyPr>
            <a:normAutofit/>
          </a:bodyPr>
          <a:lstStyle/>
          <a:p>
            <a:pPr algn="just"/>
            <a:r>
              <a:rPr lang="ru-RU" dirty="0" smtClean="0"/>
              <a:t>Летом овец пасут на естественных пастбищах, в загонах. Длительность пастьбы в одном загоне должна быть 5-6 дней.</a:t>
            </a:r>
          </a:p>
          <a:p>
            <a:pPr algn="just"/>
            <a:r>
              <a:rPr lang="ru-RU" dirty="0" smtClean="0"/>
              <a:t>Зимой овцы находятся в овчарнях. Им дают сено, силос, травяную муку, солому, зерно, отруби.</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Зимние заготовки"/>
          <p:cNvPicPr>
            <a:picLocks noGrp="1" noChangeAspect="1" noChangeArrowheads="1"/>
          </p:cNvPicPr>
          <p:nvPr>
            <p:ph sz="half" idx="2"/>
          </p:nvPr>
        </p:nvPicPr>
        <p:blipFill>
          <a:blip r:embed="rId2"/>
          <a:srcRect/>
          <a:stretch>
            <a:fillRect/>
          </a:stretch>
        </p:blipFill>
        <p:spPr bwMode="auto">
          <a:xfrm>
            <a:off x="5000628" y="1000108"/>
            <a:ext cx="3500462" cy="5572164"/>
          </a:xfrm>
          <a:prstGeom prst="rect">
            <a:avLst/>
          </a:prstGeom>
          <a:noFill/>
          <a:ln w="9525">
            <a:noFill/>
            <a:miter lim="800000"/>
            <a:headEnd/>
            <a:tailEnd/>
          </a:ln>
          <a:effectLst/>
        </p:spPr>
      </p:pic>
      <p:sp>
        <p:nvSpPr>
          <p:cNvPr id="2" name="Заголовок 1"/>
          <p:cNvSpPr>
            <a:spLocks noGrp="1"/>
          </p:cNvSpPr>
          <p:nvPr>
            <p:ph type="title"/>
          </p:nvPr>
        </p:nvSpPr>
        <p:spPr/>
        <p:txBody>
          <a:bodyPr>
            <a:normAutofit/>
          </a:bodyPr>
          <a:lstStyle/>
          <a:p>
            <a:endParaRPr lang="ru-RU" sz="3100" dirty="0"/>
          </a:p>
        </p:txBody>
      </p:sp>
      <p:pic>
        <p:nvPicPr>
          <p:cNvPr id="6" name="Содержимое 4" descr="20150725_170423.jpg"/>
          <p:cNvPicPr>
            <a:picLocks noChangeAspect="1"/>
          </p:cNvPicPr>
          <p:nvPr/>
        </p:nvPicPr>
        <p:blipFill>
          <a:blip r:embed="rId3" cstate="print"/>
          <a:stretch>
            <a:fillRect/>
          </a:stretch>
        </p:blipFill>
        <p:spPr>
          <a:xfrm>
            <a:off x="857224" y="1000108"/>
            <a:ext cx="3571900" cy="5592769"/>
          </a:xfrm>
          <a:prstGeom prst="rect">
            <a:avLst/>
          </a:prstGeom>
        </p:spPr>
      </p:pic>
      <p:sp>
        <p:nvSpPr>
          <p:cNvPr id="7" name="Содержимое 6"/>
          <p:cNvSpPr>
            <a:spLocks noGrp="1"/>
          </p:cNvSpPr>
          <p:nvPr>
            <p:ph sz="half" idx="1"/>
          </p:nvPr>
        </p:nvSpPr>
        <p:spPr>
          <a:xfrm>
            <a:off x="1000100" y="1142984"/>
            <a:ext cx="3357586" cy="571504"/>
          </a:xfrm>
        </p:spPr>
        <p:txBody>
          <a:bodyPr/>
          <a:lstStyle/>
          <a:p>
            <a:pPr>
              <a:buNone/>
            </a:pPr>
            <a:r>
              <a:rPr lang="ru-RU" b="1" dirty="0" smtClean="0"/>
              <a:t>Летнее пастбище</a:t>
            </a:r>
            <a:endParaRPr lang="ru-RU" b="1" dirty="0"/>
          </a:p>
        </p:txBody>
      </p:sp>
      <p:sp>
        <p:nvSpPr>
          <p:cNvPr id="12" name="TextBox 11"/>
          <p:cNvSpPr txBox="1"/>
          <p:nvPr/>
        </p:nvSpPr>
        <p:spPr>
          <a:xfrm>
            <a:off x="5143504" y="6072206"/>
            <a:ext cx="3214710" cy="523220"/>
          </a:xfrm>
          <a:prstGeom prst="rect">
            <a:avLst/>
          </a:prstGeom>
          <a:noFill/>
        </p:spPr>
        <p:txBody>
          <a:bodyPr wrap="square" rtlCol="0">
            <a:spAutoFit/>
          </a:bodyPr>
          <a:lstStyle/>
          <a:p>
            <a:r>
              <a:rPr lang="ru-RU" sz="2800" b="1" dirty="0" smtClean="0"/>
              <a:t>Зимние заготовки</a:t>
            </a:r>
            <a:endParaRPr lang="ru-RU" sz="28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43000"/>
          </a:xfrm>
        </p:spPr>
        <p:txBody>
          <a:bodyPr>
            <a:normAutofit/>
          </a:bodyPr>
          <a:lstStyle/>
          <a:p>
            <a:r>
              <a:rPr lang="ru-RU" sz="3600" b="1" dirty="0" smtClean="0">
                <a:cs typeface="Times New Roman" pitchFamily="18" charset="0"/>
              </a:rPr>
              <a:t>УСЛОВИЯ ПРИРОСТА МАССЫ ТЕЛА ОВЦЫ</a:t>
            </a:r>
            <a:endParaRPr lang="ru-RU" sz="3600" dirty="0"/>
          </a:p>
        </p:txBody>
      </p:sp>
      <p:sp>
        <p:nvSpPr>
          <p:cNvPr id="3" name="Содержимое 2"/>
          <p:cNvSpPr>
            <a:spLocks noGrp="1"/>
          </p:cNvSpPr>
          <p:nvPr>
            <p:ph idx="1"/>
          </p:nvPr>
        </p:nvSpPr>
        <p:spPr/>
        <p:txBody>
          <a:bodyPr>
            <a:normAutofit/>
          </a:bodyPr>
          <a:lstStyle/>
          <a:p>
            <a:pPr algn="just"/>
            <a:r>
              <a:rPr lang="ru-RU" dirty="0" smtClean="0"/>
              <a:t>При надлежащем кормлении и содержании молодняк овец растет быстро. Среднесуточный прирост живой массы составляет 250-300 г и достигает  к годовалому возрасту – 80-90%.</a:t>
            </a:r>
          </a:p>
          <a:p>
            <a:pPr algn="just"/>
            <a:r>
              <a:rPr lang="ru-RU" dirty="0" smtClean="0"/>
              <a:t>Среднесуточный прирост массы овец может достигать более 600 граммов.</a:t>
            </a:r>
          </a:p>
          <a:p>
            <a:endParaRPr lang="ru-RU" dirty="0"/>
          </a:p>
        </p:txBody>
      </p:sp>
      <p:pic>
        <p:nvPicPr>
          <p:cNvPr id="4" name="Содержимое 3" descr="20022016243.jpg"/>
          <p:cNvPicPr>
            <a:picLocks noChangeAspect="1"/>
          </p:cNvPicPr>
          <p:nvPr/>
        </p:nvPicPr>
        <p:blipFill>
          <a:blip r:embed="rId2" cstate="print"/>
          <a:stretch>
            <a:fillRect/>
          </a:stretch>
        </p:blipFill>
        <p:spPr>
          <a:xfrm>
            <a:off x="500034" y="1571612"/>
            <a:ext cx="8312388" cy="466553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86874" cy="1143000"/>
          </a:xfrm>
        </p:spPr>
        <p:txBody>
          <a:bodyPr>
            <a:normAutofit/>
          </a:bodyPr>
          <a:lstStyle/>
          <a:p>
            <a:r>
              <a:rPr lang="ru-RU" sz="3600" b="1" dirty="0" smtClean="0">
                <a:cs typeface="Times New Roman" pitchFamily="18" charset="0"/>
              </a:rPr>
              <a:t>УСЛОВИЯ ПРИРОСТА МАССЫ ТЕЛА ОВЦЫ</a:t>
            </a:r>
            <a:endParaRPr lang="ru-RU" sz="3600" dirty="0"/>
          </a:p>
        </p:txBody>
      </p:sp>
      <p:sp>
        <p:nvSpPr>
          <p:cNvPr id="3" name="Содержимое 2"/>
          <p:cNvSpPr>
            <a:spLocks noGrp="1"/>
          </p:cNvSpPr>
          <p:nvPr>
            <p:ph idx="1"/>
          </p:nvPr>
        </p:nvSpPr>
        <p:spPr/>
        <p:txBody>
          <a:bodyPr>
            <a:normAutofit/>
          </a:bodyPr>
          <a:lstStyle/>
          <a:p>
            <a:r>
              <a:rPr lang="ru-RU" dirty="0" smtClean="0"/>
              <a:t>Овцы очень плохо переносят повышенную влажность, сырые пастбища, сильную жару. Зато благодаря шерстному покрову они не боятся холода. </a:t>
            </a:r>
          </a:p>
          <a:p>
            <a:r>
              <a:rPr lang="ru-RU" dirty="0" smtClean="0"/>
              <a:t>Если возникают перебои в кормлении и поении, то овцы многих пород способны расходовать жир, накопленный в теле (на хвосте, в курдюке).</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normAutofit fontScale="90000"/>
          </a:bodyPr>
          <a:lstStyle/>
          <a:p>
            <a:r>
              <a:rPr lang="ru-RU" b="1" dirty="0" smtClean="0"/>
              <a:t>КРИТЕРИИ ВЫРАЩИВАНИЯ РОМАНОВСКОЙ ПОРОДЫ ОВЕЦ</a:t>
            </a:r>
            <a:endParaRPr lang="ru-RU" b="1" dirty="0">
              <a:latin typeface="+mn-lt"/>
            </a:endParaRPr>
          </a:p>
        </p:txBody>
      </p:sp>
      <p:sp>
        <p:nvSpPr>
          <p:cNvPr id="3" name="Содержимое 2"/>
          <p:cNvSpPr>
            <a:spLocks noGrp="1"/>
          </p:cNvSpPr>
          <p:nvPr>
            <p:ph idx="1"/>
          </p:nvPr>
        </p:nvSpPr>
        <p:spPr>
          <a:xfrm>
            <a:off x="571472" y="1643050"/>
            <a:ext cx="8229600" cy="4525963"/>
          </a:xfrm>
        </p:spPr>
        <p:txBody>
          <a:bodyPr/>
          <a:lstStyle/>
          <a:p>
            <a:r>
              <a:rPr lang="ru-RU" dirty="0" smtClean="0"/>
              <a:t>Особенности овец таковы, что они могут приспособиться  к различным климатическим и хозяйственным условиям.</a:t>
            </a:r>
          </a:p>
          <a:p>
            <a:r>
              <a:rPr lang="ru-RU" dirty="0" smtClean="0"/>
              <a:t> Овцы дают  разностороннюю продукцию. </a:t>
            </a:r>
          </a:p>
          <a:p>
            <a:r>
              <a:rPr lang="ru-RU" dirty="0" smtClean="0"/>
              <a:t>Быстро размножаются.</a:t>
            </a:r>
          </a:p>
          <a:p>
            <a:r>
              <a:rPr lang="ru-RU" dirty="0" smtClean="0"/>
              <a:t> У овец достаточно высокая скороспелость . </a:t>
            </a:r>
          </a:p>
          <a:p>
            <a:r>
              <a:rPr lang="ru-RU" dirty="0" smtClean="0"/>
              <a:t>При разведении овец  можно максимально использовать пастбищные корма.</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СТРИЖКА ОВЕЦ</a:t>
            </a:r>
            <a:endParaRPr lang="ru-RU" b="1" dirty="0"/>
          </a:p>
        </p:txBody>
      </p:sp>
      <p:sp>
        <p:nvSpPr>
          <p:cNvPr id="3" name="Содержимое 2"/>
          <p:cNvSpPr>
            <a:spLocks noGrp="1"/>
          </p:cNvSpPr>
          <p:nvPr>
            <p:ph idx="1"/>
          </p:nvPr>
        </p:nvSpPr>
        <p:spPr/>
        <p:txBody>
          <a:bodyPr>
            <a:normAutofit fontScale="92500" lnSpcReduction="20000"/>
          </a:bodyPr>
          <a:lstStyle/>
          <a:p>
            <a:r>
              <a:rPr lang="ru-RU" dirty="0" smtClean="0"/>
              <a:t>Стрижка – весьма важный производственный процесс. Шерсть -вид продукции. </a:t>
            </a:r>
          </a:p>
          <a:p>
            <a:r>
              <a:rPr lang="ru-RU" dirty="0" smtClean="0"/>
              <a:t>По своей значимости стрижка овец равна сбору урожая в полеводстве. Её результаты  в значительной мере определяют экономическую эффективность отрасли. </a:t>
            </a:r>
          </a:p>
          <a:p>
            <a:r>
              <a:rPr lang="ru-RU" dirty="0" smtClean="0"/>
              <a:t>Взрослых овец тонкорунных и полутонкорунных пород стригут один раз в год – весной. </a:t>
            </a:r>
          </a:p>
          <a:p>
            <a:r>
              <a:rPr lang="ru-RU" dirty="0" smtClean="0"/>
              <a:t>Молодняк с грубой и полугрубой шерстью стригут в 4-5 месячном возрасте.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b="1" dirty="0" smtClean="0"/>
              <a:t>Содержание работы</a:t>
            </a:r>
            <a:endParaRPr lang="ru-RU" dirty="0"/>
          </a:p>
        </p:txBody>
      </p:sp>
      <p:sp>
        <p:nvSpPr>
          <p:cNvPr id="3" name="Содержимое 2"/>
          <p:cNvSpPr>
            <a:spLocks noGrp="1"/>
          </p:cNvSpPr>
          <p:nvPr>
            <p:ph idx="1"/>
          </p:nvPr>
        </p:nvSpPr>
        <p:spPr>
          <a:xfrm>
            <a:off x="457200" y="1142984"/>
            <a:ext cx="8229600" cy="5929354"/>
          </a:xfrm>
        </p:spPr>
        <p:txBody>
          <a:bodyPr>
            <a:normAutofit fontScale="62500" lnSpcReduction="20000"/>
          </a:bodyPr>
          <a:lstStyle/>
          <a:p>
            <a:pPr>
              <a:buNone/>
            </a:pPr>
            <a:r>
              <a:rPr lang="ru-RU" sz="5100" dirty="0" smtClean="0">
                <a:latin typeface="Times New Roman" pitchFamily="18" charset="0"/>
                <a:cs typeface="Times New Roman" pitchFamily="18" charset="0"/>
              </a:rPr>
              <a:t>1. История одомашнивания овец</a:t>
            </a:r>
          </a:p>
          <a:p>
            <a:pPr>
              <a:buNone/>
            </a:pPr>
            <a:r>
              <a:rPr lang="ru-RU" sz="5100" dirty="0" smtClean="0">
                <a:latin typeface="Times New Roman" pitchFamily="18" charset="0"/>
                <a:cs typeface="Times New Roman" pitchFamily="18" charset="0"/>
              </a:rPr>
              <a:t>2. Овцеводство – отрасль животноводства</a:t>
            </a:r>
          </a:p>
          <a:p>
            <a:pPr>
              <a:buNone/>
            </a:pPr>
            <a:r>
              <a:rPr lang="ru-RU" sz="5100" dirty="0" smtClean="0">
                <a:latin typeface="Times New Roman" pitchFamily="18" charset="0"/>
                <a:cs typeface="Times New Roman" pitchFamily="18" charset="0"/>
              </a:rPr>
              <a:t>3.Породы овец</a:t>
            </a:r>
          </a:p>
          <a:p>
            <a:pPr>
              <a:buNone/>
            </a:pPr>
            <a:r>
              <a:rPr lang="ru-RU" sz="5100" dirty="0" smtClean="0">
                <a:latin typeface="Times New Roman" pitchFamily="18" charset="0"/>
                <a:cs typeface="Times New Roman" pitchFamily="18" charset="0"/>
              </a:rPr>
              <a:t>4.Условия прироста массы тела  овцы</a:t>
            </a:r>
          </a:p>
          <a:p>
            <a:pPr>
              <a:buNone/>
            </a:pPr>
            <a:r>
              <a:rPr lang="ru-RU" sz="5100" dirty="0" smtClean="0">
                <a:latin typeface="Times New Roman" pitchFamily="18" charset="0"/>
                <a:cs typeface="Times New Roman" pitchFamily="18" charset="0"/>
              </a:rPr>
              <a:t>5. Критерии выращивания и разведения романовской породы овец</a:t>
            </a:r>
          </a:p>
          <a:p>
            <a:pPr>
              <a:buNone/>
            </a:pPr>
            <a:r>
              <a:rPr lang="ru-RU" sz="5100" dirty="0" smtClean="0">
                <a:latin typeface="Times New Roman" pitchFamily="18" charset="0"/>
                <a:cs typeface="Times New Roman" pitchFamily="18" charset="0"/>
              </a:rPr>
              <a:t>А) Стрижка овец</a:t>
            </a:r>
          </a:p>
          <a:p>
            <a:pPr>
              <a:buNone/>
            </a:pPr>
            <a:r>
              <a:rPr lang="ru-RU" sz="5100" dirty="0" smtClean="0">
                <a:latin typeface="Times New Roman" pitchFamily="18" charset="0"/>
                <a:cs typeface="Times New Roman" pitchFamily="18" charset="0"/>
              </a:rPr>
              <a:t>Б) Ягнение</a:t>
            </a:r>
          </a:p>
          <a:p>
            <a:pPr>
              <a:buNone/>
            </a:pPr>
            <a:r>
              <a:rPr lang="ru-RU" sz="5100" dirty="0" smtClean="0">
                <a:latin typeface="Times New Roman" pitchFamily="18" charset="0"/>
                <a:cs typeface="Times New Roman" pitchFamily="18" charset="0"/>
              </a:rPr>
              <a:t>6.Особенности поведения овец</a:t>
            </a:r>
          </a:p>
          <a:p>
            <a:pPr>
              <a:buNone/>
            </a:pPr>
            <a:r>
              <a:rPr lang="ru-RU" sz="5100" dirty="0" smtClean="0">
                <a:latin typeface="Times New Roman" pitchFamily="18" charset="0"/>
                <a:cs typeface="Times New Roman" pitchFamily="18" charset="0"/>
              </a:rPr>
              <a:t>7. Пословицы, поговорки и загадки об овцах</a:t>
            </a:r>
          </a:p>
          <a:p>
            <a:pPr>
              <a:buNone/>
            </a:pPr>
            <a:endParaRPr lang="ru-RU" dirty="0" smtClean="0">
              <a:latin typeface="Times New Roman" pitchFamily="18" charset="0"/>
              <a:cs typeface="Times New Roman" pitchFamily="18" charset="0"/>
            </a:endParaRPr>
          </a:p>
          <a:p>
            <a:pPr lvl="0">
              <a:buNone/>
            </a:pPr>
            <a:endParaRPr lang="ru-RU" dirty="0" smtClean="0">
              <a:latin typeface="Times New Roman" pitchFamily="18" charset="0"/>
              <a:cs typeface="Times New Roman" pitchFamily="18" charset="0"/>
            </a:endParaRPr>
          </a:p>
          <a:p>
            <a:pPr>
              <a:buNone/>
            </a:pPr>
            <a:r>
              <a:rPr lang="ru-RU" dirty="0" smtClean="0"/>
              <a:t>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a:bodyPr>
          <a:lstStyle/>
          <a:p>
            <a:r>
              <a:rPr lang="ru-RU" b="1" dirty="0" smtClean="0"/>
              <a:t>СТРИЖКА ОВЕЦ</a:t>
            </a:r>
            <a:endParaRPr lang="ru-RU" b="1" dirty="0"/>
          </a:p>
        </p:txBody>
      </p:sp>
      <p:sp>
        <p:nvSpPr>
          <p:cNvPr id="3" name="Содержимое 2"/>
          <p:cNvSpPr>
            <a:spLocks noGrp="1"/>
          </p:cNvSpPr>
          <p:nvPr>
            <p:ph idx="1"/>
          </p:nvPr>
        </p:nvSpPr>
        <p:spPr>
          <a:xfrm>
            <a:off x="0" y="1214422"/>
            <a:ext cx="4572000" cy="5357850"/>
          </a:xfrm>
        </p:spPr>
        <p:txBody>
          <a:bodyPr>
            <a:normAutofit fontScale="92500" lnSpcReduction="20000"/>
          </a:bodyPr>
          <a:lstStyle/>
          <a:p>
            <a:pPr algn="ctr"/>
            <a:r>
              <a:rPr lang="ru-RU" dirty="0" smtClean="0"/>
              <a:t>Овцы сильно реагируют на снижение температуры. В первые десять дней после стрижки легко простуживаются. Поэтому в период стрижки и после нее надо их содержать вблизи овчарен, чтобы в случае похолодания или дождя можно было быстро загнать в помещение.</a:t>
            </a:r>
            <a:endParaRPr lang="ru-RU" dirty="0"/>
          </a:p>
        </p:txBody>
      </p:sp>
      <p:pic>
        <p:nvPicPr>
          <p:cNvPr id="6" name="Содержимое 7" descr="стрижка ножницами.jpg"/>
          <p:cNvPicPr>
            <a:picLocks noChangeAspect="1"/>
          </p:cNvPicPr>
          <p:nvPr/>
        </p:nvPicPr>
        <p:blipFill>
          <a:blip r:embed="rId2"/>
          <a:stretch>
            <a:fillRect/>
          </a:stretch>
        </p:blipFill>
        <p:spPr>
          <a:xfrm>
            <a:off x="4786282" y="1142984"/>
            <a:ext cx="4214874" cy="49292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a:bodyPr>
          <a:lstStyle/>
          <a:p>
            <a:r>
              <a:rPr lang="ru-RU" b="1" dirty="0" smtClean="0"/>
              <a:t>ЯГНЕНИЕ</a:t>
            </a:r>
            <a:endParaRPr lang="ru-RU" b="1" dirty="0"/>
          </a:p>
        </p:txBody>
      </p:sp>
      <p:sp>
        <p:nvSpPr>
          <p:cNvPr id="3" name="Содержимое 2"/>
          <p:cNvSpPr>
            <a:spLocks noGrp="1"/>
          </p:cNvSpPr>
          <p:nvPr>
            <p:ph idx="1"/>
          </p:nvPr>
        </p:nvSpPr>
        <p:spPr>
          <a:xfrm>
            <a:off x="0" y="1285860"/>
            <a:ext cx="5286380" cy="6143668"/>
          </a:xfrm>
        </p:spPr>
        <p:txBody>
          <a:bodyPr>
            <a:normAutofit/>
          </a:bodyPr>
          <a:lstStyle/>
          <a:p>
            <a:pPr algn="just"/>
            <a:r>
              <a:rPr lang="ru-RU" dirty="0" smtClean="0">
                <a:cs typeface="Times New Roman" pitchFamily="18" charset="0"/>
              </a:rPr>
              <a:t>Ответственной, сложной и трудоемкой работой в овцеводстве является </a:t>
            </a:r>
            <a:r>
              <a:rPr lang="ru-RU" b="1" dirty="0" err="1" smtClean="0">
                <a:cs typeface="Times New Roman" pitchFamily="18" charset="0"/>
              </a:rPr>
              <a:t>ягенение</a:t>
            </a:r>
            <a:r>
              <a:rPr lang="ru-RU" b="1" dirty="0" smtClean="0">
                <a:cs typeface="Times New Roman" pitchFamily="18" charset="0"/>
              </a:rPr>
              <a:t>.</a:t>
            </a:r>
            <a:r>
              <a:rPr lang="ru-RU" dirty="0" smtClean="0">
                <a:cs typeface="Times New Roman" pitchFamily="18" charset="0"/>
              </a:rPr>
              <a:t> Оно происходит через 147-150 дней после осеменения.</a:t>
            </a:r>
          </a:p>
          <a:p>
            <a:pPr algn="just"/>
            <a:r>
              <a:rPr lang="ru-RU" dirty="0" smtClean="0">
                <a:cs typeface="Times New Roman" pitchFamily="18" charset="0"/>
              </a:rPr>
              <a:t>Плодовитость овец большинства пород составляет 120-150%, </a:t>
            </a:r>
          </a:p>
          <a:p>
            <a:pPr algn="just">
              <a:buNone/>
            </a:pPr>
            <a:r>
              <a:rPr lang="ru-RU" dirty="0" smtClean="0">
                <a:cs typeface="Times New Roman" pitchFamily="18" charset="0"/>
              </a:rPr>
              <a:t>   а романовских - 250-300%.</a:t>
            </a:r>
            <a:r>
              <a:rPr lang="ru-RU" dirty="0" smtClean="0">
                <a:latin typeface="Times New Roman" pitchFamily="18" charset="0"/>
                <a:cs typeface="Times New Roman" pitchFamily="18" charset="0"/>
              </a:rPr>
              <a:t> </a:t>
            </a:r>
          </a:p>
          <a:p>
            <a:endParaRPr lang="ru-RU" dirty="0" smtClean="0"/>
          </a:p>
        </p:txBody>
      </p:sp>
      <p:pic>
        <p:nvPicPr>
          <p:cNvPr id="4" name="Содержимое 9" descr="20160310_131717.jpg"/>
          <p:cNvPicPr>
            <a:picLocks noChangeAspect="1"/>
          </p:cNvPicPr>
          <p:nvPr/>
        </p:nvPicPr>
        <p:blipFill>
          <a:blip r:embed="rId2" cstate="print"/>
          <a:srcRect l="13970" r="2149" b="3820"/>
          <a:stretch>
            <a:fillRect/>
          </a:stretch>
        </p:blipFill>
        <p:spPr>
          <a:xfrm rot="16200000">
            <a:off x="4464898" y="2178780"/>
            <a:ext cx="5432911" cy="35041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20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7" dur="2000"/>
                                        <p:tgtEl>
                                          <p:spTgt spid="3">
                                            <p:txEl>
                                              <p:pRg st="1" end="1"/>
                                            </p:txEl>
                                          </p:spTgt>
                                        </p:tgtEl>
                                        <p:attrNameLst>
                                          <p:attrName>ppt_y</p:attrName>
                                        </p:attrNameLst>
                                      </p:cBhvr>
                                      <p:tavLst>
                                        <p:tav tm="0">
                                          <p:val>
                                            <p:strVal val="ppt_y"/>
                                          </p:val>
                                        </p:tav>
                                        <p:tav tm="100000">
                                          <p:val>
                                            <p:strVal val="1+ppt_h/2"/>
                                          </p:val>
                                        </p:tav>
                                      </p:tavLst>
                                    </p:anim>
                                    <p:set>
                                      <p:cBhvr>
                                        <p:cTn id="8"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20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2000"/>
                                        <p:tgtEl>
                                          <p:spTgt spid="3">
                                            <p:txEl>
                                              <p:pRg st="2" end="2"/>
                                            </p:txEl>
                                          </p:spTgt>
                                        </p:tgtEl>
                                        <p:attrNameLst>
                                          <p:attrName>ppt_y</p:attrName>
                                        </p:attrNameLst>
                                      </p:cBhvr>
                                      <p:tavLst>
                                        <p:tav tm="0">
                                          <p:val>
                                            <p:strVal val="ppt_y"/>
                                          </p:val>
                                        </p:tav>
                                        <p:tav tm="100000">
                                          <p:val>
                                            <p:strVal val="1+ppt_h/2"/>
                                          </p:val>
                                        </p:tav>
                                      </p:tavLst>
                                    </p:anim>
                                    <p:set>
                                      <p:cBhvr>
                                        <p:cTn id="14"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20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2000"/>
                                        <p:tgtEl>
                                          <p:spTgt spid="3">
                                            <p:txEl>
                                              <p:pRg st="0" end="0"/>
                                            </p:txEl>
                                          </p:spTgt>
                                        </p:tgtEl>
                                        <p:attrNameLst>
                                          <p:attrName>ppt_y</p:attrName>
                                        </p:attrNameLst>
                                      </p:cBhvr>
                                      <p:tavLst>
                                        <p:tav tm="0">
                                          <p:val>
                                            <p:strVal val="ppt_y"/>
                                          </p:val>
                                        </p:tav>
                                        <p:tav tm="100000">
                                          <p:val>
                                            <p:strVal val="1+ppt_h/2"/>
                                          </p:val>
                                        </p:tav>
                                      </p:tavLst>
                                    </p:anim>
                                    <p:set>
                                      <p:cBhvr>
                                        <p:cTn id="20"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000" fill="hold"/>
                                        <p:tgtEl>
                                          <p:spTgt spid="4"/>
                                        </p:tgtEl>
                                        <p:attrNameLst>
                                          <p:attrName>ppt_w</p:attrName>
                                        </p:attrNameLst>
                                      </p:cBhvr>
                                      <p:tavLst>
                                        <p:tav tm="0">
                                          <p:val>
                                            <p:fltVal val="0"/>
                                          </p:val>
                                        </p:tav>
                                        <p:tav tm="100000">
                                          <p:val>
                                            <p:strVal val="#ppt_w"/>
                                          </p:val>
                                        </p:tav>
                                      </p:tavLst>
                                    </p:anim>
                                    <p:anim calcmode="lin" valueType="num">
                                      <p:cBhvr>
                                        <p:cTn id="26" dur="2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ЯГНЕНИЕ</a:t>
            </a:r>
            <a:endParaRPr lang="ru-RU" dirty="0"/>
          </a:p>
        </p:txBody>
      </p:sp>
      <p:sp>
        <p:nvSpPr>
          <p:cNvPr id="3" name="Содержимое 2"/>
          <p:cNvSpPr>
            <a:spLocks noGrp="1"/>
          </p:cNvSpPr>
          <p:nvPr>
            <p:ph idx="1"/>
          </p:nvPr>
        </p:nvSpPr>
        <p:spPr/>
        <p:txBody>
          <a:bodyPr/>
          <a:lstStyle/>
          <a:p>
            <a:pPr algn="just"/>
            <a:r>
              <a:rPr lang="ru-RU" dirty="0" smtClean="0"/>
              <a:t>Сразу после рождения ягненка надо чтобы он быстро обсох и  мать его облизала. Матка, облизав новорожденного, хорошо «запоминает» его запах, по которому она впоследствии безошибочно отделяет своего ягненка от чужого. </a:t>
            </a:r>
          </a:p>
          <a:p>
            <a:pPr algn="just"/>
            <a:r>
              <a:rPr lang="ru-RU" dirty="0" smtClean="0"/>
              <a:t>На протяжении первых 2-3 дней ягнят кормят через каждые 2-3 часа.</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fontScale="90000"/>
          </a:bodyPr>
          <a:lstStyle/>
          <a:p>
            <a:r>
              <a:rPr lang="ru-RU" b="1" dirty="0" smtClean="0"/>
              <a:t>КРИТЕРИИ ВЫРАЩИВАНИЯ РОМАНОВСКОЙ ПОРОДЫ ОВЕЦ</a:t>
            </a:r>
            <a:endParaRPr lang="ru-RU" dirty="0"/>
          </a:p>
        </p:txBody>
      </p:sp>
      <p:sp>
        <p:nvSpPr>
          <p:cNvPr id="3" name="Содержимое 2"/>
          <p:cNvSpPr>
            <a:spLocks noGrp="1"/>
          </p:cNvSpPr>
          <p:nvPr>
            <p:ph idx="1"/>
          </p:nvPr>
        </p:nvSpPr>
        <p:spPr>
          <a:xfrm>
            <a:off x="142844" y="1600200"/>
            <a:ext cx="4643470" cy="4525963"/>
          </a:xfrm>
        </p:spPr>
        <p:txBody>
          <a:bodyPr/>
          <a:lstStyle/>
          <a:p>
            <a:r>
              <a:rPr lang="ru-RU" dirty="0" smtClean="0">
                <a:cs typeface="Times New Roman" pitchFamily="18" charset="0"/>
              </a:rPr>
              <a:t>Овцы - скороспелые животные. Баранину можно получать в возрасте 6-8 месяцев, поярковую шерсть –</a:t>
            </a:r>
          </a:p>
          <a:p>
            <a:pPr>
              <a:buNone/>
            </a:pPr>
            <a:r>
              <a:rPr lang="ru-RU" dirty="0" smtClean="0">
                <a:cs typeface="Times New Roman" pitchFamily="18" charset="0"/>
              </a:rPr>
              <a:t>    в 5 месяцев.</a:t>
            </a:r>
          </a:p>
          <a:p>
            <a:endParaRPr lang="ru-RU" dirty="0">
              <a:latin typeface="Times New Roman" pitchFamily="18" charset="0"/>
              <a:cs typeface="Times New Roman" pitchFamily="18" charset="0"/>
            </a:endParaRPr>
          </a:p>
        </p:txBody>
      </p:sp>
      <p:pic>
        <p:nvPicPr>
          <p:cNvPr id="4" name="Содержимое 3" descr="20161029_183649.jpg"/>
          <p:cNvPicPr>
            <a:picLocks noChangeAspect="1"/>
          </p:cNvPicPr>
          <p:nvPr/>
        </p:nvPicPr>
        <p:blipFill>
          <a:blip r:embed="rId2" cstate="print"/>
          <a:srcRect b="8989"/>
          <a:stretch>
            <a:fillRect/>
          </a:stretch>
        </p:blipFill>
        <p:spPr>
          <a:xfrm>
            <a:off x="4786314" y="1357298"/>
            <a:ext cx="4071966" cy="510158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fontScale="90000"/>
          </a:bodyPr>
          <a:lstStyle/>
          <a:p>
            <a:r>
              <a:rPr lang="ru-RU" b="1" dirty="0" smtClean="0"/>
              <a:t>ОСОБЕННОСТИ ПОВЕДЕНИЯ ОВЕЦ</a:t>
            </a:r>
            <a:endParaRPr lang="ru-RU" dirty="0"/>
          </a:p>
        </p:txBody>
      </p:sp>
      <p:sp>
        <p:nvSpPr>
          <p:cNvPr id="3" name="Содержимое 2"/>
          <p:cNvSpPr>
            <a:spLocks noGrp="1"/>
          </p:cNvSpPr>
          <p:nvPr>
            <p:ph idx="1"/>
          </p:nvPr>
        </p:nvSpPr>
        <p:spPr/>
        <p:txBody>
          <a:bodyPr/>
          <a:lstStyle/>
          <a:p>
            <a:pPr indent="0" algn="just">
              <a:buNone/>
            </a:pPr>
            <a:r>
              <a:rPr lang="ru-RU" dirty="0" smtClean="0"/>
              <a:t>     Говорят «глупый, как овца», «уставился как баран на новые ворота». </a:t>
            </a:r>
          </a:p>
          <a:p>
            <a:pPr indent="0" algn="just">
              <a:buNone/>
            </a:pPr>
            <a:r>
              <a:rPr lang="ru-RU" dirty="0" smtClean="0"/>
              <a:t>    Стоит понаблюдать за овцами, чтобы убедиться в обратном. </a:t>
            </a:r>
            <a:endParaRPr lang="ru-RU" dirty="0"/>
          </a:p>
        </p:txBody>
      </p:sp>
      <p:pic>
        <p:nvPicPr>
          <p:cNvPr id="4" name="Содержимое 3" descr="20022016240.jpg"/>
          <p:cNvPicPr>
            <a:picLocks noChangeAspect="1"/>
          </p:cNvPicPr>
          <p:nvPr/>
        </p:nvPicPr>
        <p:blipFill>
          <a:blip r:embed="rId2"/>
          <a:srcRect t="18837" b="6279"/>
          <a:stretch>
            <a:fillRect/>
          </a:stretch>
        </p:blipFill>
        <p:spPr>
          <a:xfrm>
            <a:off x="500034" y="1142984"/>
            <a:ext cx="8143932" cy="55529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ОСОБЕННОСТИ ПОВЕДЕНИЯ ОВЕЦ</a:t>
            </a:r>
            <a:endParaRPr lang="ru-RU" dirty="0">
              <a:solidFill>
                <a:srgbClr val="FF0000"/>
              </a:solidFill>
            </a:endParaRPr>
          </a:p>
        </p:txBody>
      </p:sp>
      <p:sp>
        <p:nvSpPr>
          <p:cNvPr id="3" name="Содержимое 2"/>
          <p:cNvSpPr>
            <a:spLocks noGrp="1"/>
          </p:cNvSpPr>
          <p:nvPr>
            <p:ph idx="1"/>
          </p:nvPr>
        </p:nvSpPr>
        <p:spPr/>
        <p:txBody>
          <a:bodyPr/>
          <a:lstStyle/>
          <a:p>
            <a:r>
              <a:rPr lang="ru-RU" dirty="0" smtClean="0"/>
              <a:t>При разведении овец следует учитывать, что это стадные животные. Поэтому их не рекомендуется выращивать поодиночке.</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fontScale="90000"/>
          </a:bodyPr>
          <a:lstStyle/>
          <a:p>
            <a:r>
              <a:rPr lang="ru-RU" b="1" dirty="0" smtClean="0"/>
              <a:t>ОСОБЕННОСТИ ПОВЕДЕНИЯ ОВЕЦ</a:t>
            </a:r>
            <a:endParaRPr lang="ru-RU" dirty="0"/>
          </a:p>
        </p:txBody>
      </p:sp>
      <p:sp>
        <p:nvSpPr>
          <p:cNvPr id="3" name="Содержимое 2"/>
          <p:cNvSpPr>
            <a:spLocks noGrp="1"/>
          </p:cNvSpPr>
          <p:nvPr>
            <p:ph idx="1"/>
          </p:nvPr>
        </p:nvSpPr>
        <p:spPr>
          <a:xfrm>
            <a:off x="428596" y="1214422"/>
            <a:ext cx="8229600" cy="5257800"/>
          </a:xfrm>
        </p:spPr>
        <p:txBody>
          <a:bodyPr>
            <a:normAutofit fontScale="92500" lnSpcReduction="20000"/>
          </a:bodyPr>
          <a:lstStyle/>
          <a:p>
            <a:pPr algn="just"/>
            <a:r>
              <a:rPr lang="ru-RU" dirty="0" smtClean="0"/>
              <a:t>Основные органы чувств: слух, зрение, обоняние  у овец развиты хорошо, но высшая нервная деятельность развита слабо.</a:t>
            </a:r>
          </a:p>
          <a:p>
            <a:pPr algn="just"/>
            <a:r>
              <a:rPr lang="ru-RU" dirty="0" smtClean="0"/>
              <a:t>У этих животных можно выработать только самые простые условные рефлексы, необходимые для элементарного управления ими на пастбищах, в овчарнях.</a:t>
            </a:r>
          </a:p>
          <a:p>
            <a:pPr algn="just"/>
            <a:r>
              <a:rPr lang="ru-RU" dirty="0" smtClean="0"/>
              <a:t>Овцы пугливы: резкий окрик, шум могут вызвать и них испуг и давку, что следует помнить при уходе за ними.</a:t>
            </a:r>
          </a:p>
          <a:p>
            <a:pPr algn="just"/>
            <a:r>
              <a:rPr lang="ru-RU" dirty="0" smtClean="0"/>
              <a:t>Хозяину также следует помнить, что овцы чувствительны ко многим стрессовым факторам. </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ОСОБЕННОСТИ ПОВЕДЕНИЯ ОВЕЦ</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Их стадный инстинкт не  «тупость», а способ выживания общины. </a:t>
            </a:r>
          </a:p>
          <a:p>
            <a:pPr>
              <a:buNone/>
            </a:pPr>
            <a:r>
              <a:rPr lang="ru-RU" dirty="0" smtClean="0"/>
              <a:t>		Вместе овцам жить удобнее, группой они гораздо сильнее. Неплохой урок для нас, людей. 	Ягнёнок буквально через несколько минут после появления на свет встает на ноги. Сам начинает добывать себе пищу,  познаёт окружающий мир. </a:t>
            </a:r>
          </a:p>
          <a:p>
            <a:pPr>
              <a:buNone/>
            </a:pPr>
            <a:r>
              <a:rPr lang="ru-RU" dirty="0" smtClean="0"/>
              <a:t>		Если ему угрожает опасность (например, оводы), то взрослые овцы возьмут его в кольцо и прикроют своими телами.</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ОСОБЕННОСТИ ПОВЕДЕНИЯ ОВЕЦ</a:t>
            </a:r>
            <a:endParaRPr lang="ru-RU" b="1" dirty="0"/>
          </a:p>
        </p:txBody>
      </p:sp>
      <p:sp>
        <p:nvSpPr>
          <p:cNvPr id="3" name="Содержимое 2"/>
          <p:cNvSpPr>
            <a:spLocks noGrp="1"/>
          </p:cNvSpPr>
          <p:nvPr>
            <p:ph idx="1"/>
          </p:nvPr>
        </p:nvSpPr>
        <p:spPr>
          <a:xfrm>
            <a:off x="428596" y="2332037"/>
            <a:ext cx="8229600" cy="4525963"/>
          </a:xfrm>
        </p:spPr>
        <p:txBody>
          <a:bodyPr/>
          <a:lstStyle/>
          <a:p>
            <a:pPr>
              <a:buNone/>
            </a:pPr>
            <a:r>
              <a:rPr lang="ru-RU" dirty="0" smtClean="0"/>
              <a:t>		Так что овцы намного умнее, чем думает о них большинство людей. Нужно только быть достаточно умным самому, чтобы это понять.</a:t>
            </a:r>
          </a:p>
          <a:p>
            <a:pPr>
              <a:buNone/>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t>ПОСЛОВИЦЫ И ПОГОВОРКИ ОБ ОВЦАХ</a:t>
            </a:r>
            <a:endParaRPr lang="ru-RU" b="1" dirty="0"/>
          </a:p>
        </p:txBody>
      </p:sp>
      <p:sp>
        <p:nvSpPr>
          <p:cNvPr id="3" name="Содержимое 2"/>
          <p:cNvSpPr>
            <a:spLocks noGrp="1"/>
          </p:cNvSpPr>
          <p:nvPr>
            <p:ph idx="1"/>
          </p:nvPr>
        </p:nvSpPr>
        <p:spPr/>
        <p:txBody>
          <a:bodyPr>
            <a:normAutofit lnSpcReduction="10000"/>
          </a:bodyPr>
          <a:lstStyle/>
          <a:p>
            <a:r>
              <a:rPr lang="ru-RU" dirty="0" smtClean="0"/>
              <a:t>В чужом хлеву овец не считают</a:t>
            </a:r>
          </a:p>
          <a:p>
            <a:r>
              <a:rPr lang="ru-RU" dirty="0" smtClean="0"/>
              <a:t>Овец считают по овчарне</a:t>
            </a:r>
          </a:p>
          <a:p>
            <a:r>
              <a:rPr lang="ru-RU" dirty="0" smtClean="0"/>
              <a:t>Овце с волком плохо жить</a:t>
            </a:r>
          </a:p>
          <a:p>
            <a:r>
              <a:rPr lang="ru-RU" dirty="0" smtClean="0"/>
              <a:t>Без пастуха овцы не стадо</a:t>
            </a:r>
          </a:p>
          <a:p>
            <a:r>
              <a:rPr lang="ru-RU" dirty="0" smtClean="0"/>
              <a:t>Глухая овца позже пугается</a:t>
            </a:r>
          </a:p>
          <a:p>
            <a:r>
              <a:rPr lang="ru-RU" dirty="0" smtClean="0"/>
              <a:t>Станешь гордой овцой, а волки тут как тут</a:t>
            </a:r>
          </a:p>
          <a:p>
            <a:r>
              <a:rPr lang="ru-RU" dirty="0" smtClean="0"/>
              <a:t>У рано просыпающегося пастуха овца двойню родит</a:t>
            </a:r>
          </a:p>
          <a:p>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Объект исследования </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овцы </a:t>
            </a:r>
            <a:endParaRPr lang="ru-RU" dirty="0">
              <a:latin typeface="Times New Roman" pitchFamily="18" charset="0"/>
              <a:cs typeface="Times New Roman" pitchFamily="18" charset="0"/>
            </a:endParaRPr>
          </a:p>
          <a:p>
            <a:r>
              <a:rPr lang="ru-RU" b="1" dirty="0">
                <a:latin typeface="Times New Roman" pitchFamily="18" charset="0"/>
                <a:cs typeface="Times New Roman" pitchFamily="18" charset="0"/>
              </a:rPr>
              <a:t>Предмет исследования </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продуктивность овцеводства</a:t>
            </a:r>
          </a:p>
          <a:p>
            <a:r>
              <a:rPr lang="ru-RU" dirty="0" smtClean="0">
                <a:latin typeface="Times New Roman" pitchFamily="18" charset="0"/>
                <a:cs typeface="Times New Roman" pitchFamily="18" charset="0"/>
              </a:rPr>
              <a:t>Цель </a:t>
            </a:r>
            <a:r>
              <a:rPr lang="ru-RU" b="1" dirty="0" smtClean="0">
                <a:latin typeface="Times New Roman" pitchFamily="18" charset="0"/>
                <a:cs typeface="Times New Roman" pitchFamily="18" charset="0"/>
              </a:rPr>
              <a:t>исследования: </a:t>
            </a:r>
            <a:r>
              <a:rPr lang="ru-RU" dirty="0" smtClean="0">
                <a:latin typeface="Times New Roman" pitchFamily="18" charset="0"/>
                <a:cs typeface="Times New Roman" pitchFamily="18" charset="0"/>
              </a:rPr>
              <a:t>выяснить каковы критерии выращивания овцы</a:t>
            </a:r>
            <a:endParaRPr lang="ru-RU" dirty="0"/>
          </a:p>
          <a:p>
            <a:endParaRPr lang="ru-RU" dirty="0"/>
          </a:p>
        </p:txBody>
      </p:sp>
    </p:spTree>
    <p:extLst>
      <p:ext uri="{BB962C8B-B14F-4D97-AF65-F5344CB8AC3E}">
        <p14:creationId xmlns="" xmlns:p14="http://schemas.microsoft.com/office/powerpoint/2010/main" val="32447804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t>ПОСЛОВИЦЫ И ПОГОВОРКИ ОБ ОВЦАХ</a:t>
            </a:r>
            <a:endParaRPr lang="ru-RU" dirty="0"/>
          </a:p>
        </p:txBody>
      </p:sp>
      <p:sp>
        <p:nvSpPr>
          <p:cNvPr id="3" name="Содержимое 2"/>
          <p:cNvSpPr>
            <a:spLocks noGrp="1"/>
          </p:cNvSpPr>
          <p:nvPr>
            <p:ph idx="1"/>
          </p:nvPr>
        </p:nvSpPr>
        <p:spPr/>
        <p:txBody>
          <a:bodyPr/>
          <a:lstStyle/>
          <a:p>
            <a:r>
              <a:rPr lang="ru-RU" dirty="0" smtClean="0"/>
              <a:t>По стаду и пастуха подбирают</a:t>
            </a:r>
          </a:p>
          <a:p>
            <a:r>
              <a:rPr lang="ru-RU" dirty="0" smtClean="0"/>
              <a:t>У жирного барана жизнь коротка</a:t>
            </a:r>
          </a:p>
          <a:p>
            <a:r>
              <a:rPr lang="ru-RU" dirty="0" smtClean="0"/>
              <a:t>Барана, попавшего к чужому пастуху, считай зарезанным</a:t>
            </a:r>
          </a:p>
          <a:p>
            <a:r>
              <a:rPr lang="ru-RU" dirty="0" smtClean="0"/>
              <a:t>Покорную овцу трижды доят</a:t>
            </a:r>
          </a:p>
          <a:p>
            <a:r>
              <a:rPr lang="ru-RU" dirty="0" smtClean="0"/>
              <a:t>Хороший пастух свою овцу стрижет, а не шкуру снимает.</a:t>
            </a:r>
          </a:p>
          <a:p>
            <a:r>
              <a:rPr lang="ru-RU" dirty="0" smtClean="0"/>
              <a:t>Смотрит как баран на </a:t>
            </a:r>
            <a:r>
              <a:rPr lang="ru-RU" smtClean="0"/>
              <a:t>новые ворота</a:t>
            </a:r>
            <a:endParaRPr lang="ru-RU" dirty="0" smtClean="0"/>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338"/>
            <a:ext cx="8229600" cy="1143000"/>
          </a:xfrm>
        </p:spPr>
        <p:txBody>
          <a:bodyPr>
            <a:normAutofit/>
          </a:bodyPr>
          <a:lstStyle/>
          <a:p>
            <a:r>
              <a:rPr lang="ru-RU" sz="3600" b="1" dirty="0" smtClean="0"/>
              <a:t>Анкетирование учащихся</a:t>
            </a:r>
            <a:endParaRPr lang="ru-RU" sz="3600" dirty="0"/>
          </a:p>
        </p:txBody>
      </p:sp>
      <p:sp>
        <p:nvSpPr>
          <p:cNvPr id="3" name="Содержимое 2"/>
          <p:cNvSpPr>
            <a:spLocks noGrp="1"/>
          </p:cNvSpPr>
          <p:nvPr>
            <p:ph idx="1"/>
          </p:nvPr>
        </p:nvSpPr>
        <p:spPr>
          <a:xfrm>
            <a:off x="457200" y="1600200"/>
            <a:ext cx="8686800" cy="4525963"/>
          </a:xfrm>
        </p:spPr>
        <p:txBody>
          <a:bodyPr>
            <a:normAutofit/>
          </a:bodyPr>
          <a:lstStyle/>
          <a:p>
            <a:r>
              <a:rPr lang="ru-RU" dirty="0" smtClean="0">
                <a:latin typeface="Times New Roman" pitchFamily="18" charset="0"/>
                <a:cs typeface="Times New Roman" pitchFamily="18" charset="0"/>
              </a:rPr>
              <a:t>Интересно ли вам узнать о породах овец?</a:t>
            </a:r>
          </a:p>
          <a:p>
            <a:r>
              <a:rPr lang="ru-RU" dirty="0" smtClean="0">
                <a:latin typeface="Times New Roman" pitchFamily="18" charset="0"/>
                <a:cs typeface="Times New Roman" pitchFamily="18" charset="0"/>
              </a:rPr>
              <a:t>Знакомы ли вы с романовской породой овец?</a:t>
            </a:r>
          </a:p>
          <a:p>
            <a:r>
              <a:rPr lang="ru-RU" dirty="0" smtClean="0">
                <a:latin typeface="Times New Roman" pitchFamily="18" charset="0"/>
                <a:cs typeface="Times New Roman" pitchFamily="18" charset="0"/>
              </a:rPr>
              <a:t>Как и зачем стригут овцу?</a:t>
            </a:r>
          </a:p>
          <a:p>
            <a:r>
              <a:rPr lang="ru-RU" dirty="0" smtClean="0">
                <a:latin typeface="Times New Roman" pitchFamily="18" charset="0"/>
                <a:cs typeface="Times New Roman" pitchFamily="18" charset="0"/>
              </a:rPr>
              <a:t>Интересно ли вам узнать о ягнении?</a:t>
            </a:r>
          </a:p>
          <a:p>
            <a:r>
              <a:rPr lang="ru-RU" dirty="0" smtClean="0">
                <a:latin typeface="Times New Roman" pitchFamily="18" charset="0"/>
                <a:cs typeface="Times New Roman" pitchFamily="18" charset="0"/>
              </a:rPr>
              <a:t>Верно ли, что при знании критерий выращивания овец, можно улучшить продуктивность в хозяйстве?</a:t>
            </a:r>
          </a:p>
          <a:p>
            <a:r>
              <a:rPr lang="ru-RU" dirty="0" smtClean="0">
                <a:latin typeface="Times New Roman" pitchFamily="18" charset="0"/>
                <a:cs typeface="Times New Roman" pitchFamily="18" charset="0"/>
              </a:rPr>
              <a:t>Назовите пословицы и поговорки об овцах.</a:t>
            </a:r>
          </a:p>
          <a:p>
            <a:endParaRPr lang="ru-RU" dirty="0"/>
          </a:p>
        </p:txBody>
      </p:sp>
      <p:sp>
        <p:nvSpPr>
          <p:cNvPr id="4" name="TextBox 3"/>
          <p:cNvSpPr txBox="1"/>
          <p:nvPr/>
        </p:nvSpPr>
        <p:spPr>
          <a:xfrm>
            <a:off x="-928726" y="571480"/>
            <a:ext cx="11293675" cy="1231106"/>
          </a:xfrm>
          <a:prstGeom prst="rect">
            <a:avLst/>
          </a:prstGeom>
          <a:noFill/>
        </p:spPr>
        <p:txBody>
          <a:bodyPr wrap="square" rtlCol="0">
            <a:spAutoFit/>
          </a:bodyPr>
          <a:lstStyle/>
          <a:p>
            <a:pPr algn="ctr"/>
            <a:r>
              <a:rPr lang="ru-RU" sz="2800" dirty="0" smtClean="0">
                <a:solidFill>
                  <a:schemeClr val="accent2">
                    <a:lumMod val="75000"/>
                  </a:schemeClr>
                </a:solidFill>
              </a:rPr>
              <a:t>Мы провели анкетирование</a:t>
            </a:r>
          </a:p>
          <a:p>
            <a:pPr algn="ctr"/>
            <a:r>
              <a:rPr lang="ru-RU" sz="2800" dirty="0" smtClean="0">
                <a:solidFill>
                  <a:schemeClr val="accent2">
                    <a:lumMod val="75000"/>
                  </a:schemeClr>
                </a:solidFill>
              </a:rPr>
              <a:t> учащихся начальных классов по вопросам:</a:t>
            </a:r>
          </a:p>
          <a:p>
            <a:endParaRPr lang="ru-RU" dirty="0"/>
          </a:p>
        </p:txBody>
      </p:sp>
    </p:spTree>
    <p:extLst>
      <p:ext uri="{BB962C8B-B14F-4D97-AF65-F5344CB8AC3E}">
        <p14:creationId xmlns="" xmlns:p14="http://schemas.microsoft.com/office/powerpoint/2010/main" val="18168824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Проведя исследования, можно сделать следующие выводы:</a:t>
            </a:r>
            <a:endParaRPr lang="ru-RU" dirty="0"/>
          </a:p>
        </p:txBody>
      </p:sp>
      <p:sp>
        <p:nvSpPr>
          <p:cNvPr id="3" name="Объект 2"/>
          <p:cNvSpPr>
            <a:spLocks noGrp="1"/>
          </p:cNvSpPr>
          <p:nvPr>
            <p:ph idx="1"/>
          </p:nvPr>
        </p:nvSpPr>
        <p:spPr>
          <a:xfrm>
            <a:off x="428596" y="1928802"/>
            <a:ext cx="8229600" cy="4525963"/>
          </a:xfrm>
        </p:spPr>
        <p:txBody>
          <a:bodyPr>
            <a:normAutofit/>
          </a:bodyPr>
          <a:lstStyle/>
          <a:p>
            <a:r>
              <a:rPr lang="ru-RU" dirty="0" smtClean="0">
                <a:cs typeface="Times New Roman" pitchFamily="18" charset="0"/>
              </a:rPr>
              <a:t>при знании критерий выращивания овец, можно улучшить продуктивность в хозяйстве;</a:t>
            </a:r>
          </a:p>
          <a:p>
            <a:r>
              <a:rPr lang="ru-RU" dirty="0" smtClean="0"/>
              <a:t>овцеводство можно назвать универсальной отраслью животноводства; </a:t>
            </a:r>
          </a:p>
          <a:p>
            <a:r>
              <a:rPr lang="ru-RU" dirty="0" smtClean="0"/>
              <a:t>в овцеводстве существует и самая большая специализация пород по характеру продуктивности;</a:t>
            </a:r>
          </a:p>
          <a:p>
            <a:endParaRPr lang="ru-RU" dirty="0" smtClean="0">
              <a:cs typeface="Times New Roman" pitchFamily="18" charset="0"/>
            </a:endParaRPr>
          </a:p>
        </p:txBody>
      </p:sp>
    </p:spTree>
    <p:extLst>
      <p:ext uri="{BB962C8B-B14F-4D97-AF65-F5344CB8AC3E}">
        <p14:creationId xmlns="" xmlns:p14="http://schemas.microsoft.com/office/powerpoint/2010/main" val="3663472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Проведя исследования, можно сделать следующие выводы:</a:t>
            </a:r>
            <a:endParaRPr lang="ru-RU" dirty="0"/>
          </a:p>
        </p:txBody>
      </p:sp>
      <p:sp>
        <p:nvSpPr>
          <p:cNvPr id="3" name="Содержимое 2"/>
          <p:cNvSpPr>
            <a:spLocks noGrp="1"/>
          </p:cNvSpPr>
          <p:nvPr>
            <p:ph idx="1"/>
          </p:nvPr>
        </p:nvSpPr>
        <p:spPr/>
        <p:txBody>
          <a:bodyPr>
            <a:normAutofit/>
          </a:bodyPr>
          <a:lstStyle/>
          <a:p>
            <a:r>
              <a:rPr lang="ru-RU" dirty="0" smtClean="0"/>
              <a:t>при выборе породы для разведения хозяину необходимо определить для себя, какую именно продукцию предпочитает он получать, и в соответствии с этим остановиться на выборе определенной породы;</a:t>
            </a:r>
          </a:p>
          <a:p>
            <a:r>
              <a:rPr lang="ru-RU" dirty="0" smtClean="0">
                <a:cs typeface="Times New Roman" pitchFamily="18" charset="0"/>
              </a:rPr>
              <a:t>разведение  романовской породы овец экономически выгодно.</a:t>
            </a:r>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Задачи исследования:</a:t>
            </a:r>
            <a:endParaRPr lang="ru-RU" dirty="0"/>
          </a:p>
        </p:txBody>
      </p:sp>
      <p:sp>
        <p:nvSpPr>
          <p:cNvPr id="3" name="Объект 2"/>
          <p:cNvSpPr>
            <a:spLocks noGrp="1"/>
          </p:cNvSpPr>
          <p:nvPr>
            <p:ph idx="1"/>
          </p:nvPr>
        </p:nvSpPr>
        <p:spPr>
          <a:xfrm>
            <a:off x="457200" y="1214422"/>
            <a:ext cx="8229600" cy="4911741"/>
          </a:xfrm>
        </p:spPr>
        <p:txBody>
          <a:bodyPr>
            <a:normAutofit lnSpcReduction="10000"/>
          </a:bodyPr>
          <a:lstStyle/>
          <a:p>
            <a:pPr>
              <a:buNone/>
            </a:pP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познакомиться с историей одомашнивания овцы;</a:t>
            </a:r>
          </a:p>
          <a:p>
            <a:r>
              <a:rPr lang="ru-RU" dirty="0" smtClean="0">
                <a:latin typeface="Times New Roman" pitchFamily="18" charset="0"/>
                <a:cs typeface="Times New Roman" pitchFamily="18" charset="0"/>
              </a:rPr>
              <a:t>узнать о породах овец;</a:t>
            </a:r>
          </a:p>
          <a:p>
            <a:r>
              <a:rPr lang="ru-RU" dirty="0" smtClean="0">
                <a:latin typeface="Times New Roman" pitchFamily="18" charset="0"/>
                <a:cs typeface="Times New Roman" pitchFamily="18" charset="0"/>
              </a:rPr>
              <a:t>изучить условия прироста массы тела овцы;</a:t>
            </a:r>
          </a:p>
          <a:p>
            <a:r>
              <a:rPr lang="ru-RU" dirty="0" smtClean="0">
                <a:latin typeface="Times New Roman" pitchFamily="18" charset="0"/>
                <a:cs typeface="Times New Roman" pitchFamily="18" charset="0"/>
              </a:rPr>
              <a:t>определить критерии выращивания и разведения романовской породы овец;</a:t>
            </a:r>
          </a:p>
          <a:p>
            <a:r>
              <a:rPr lang="ru-RU" dirty="0" smtClean="0">
                <a:latin typeface="Times New Roman" pitchFamily="18" charset="0"/>
                <a:cs typeface="Times New Roman" pitchFamily="18" charset="0"/>
              </a:rPr>
              <a:t>подобрать пословицы, поговорки и загадки об овцах.</a:t>
            </a:r>
          </a:p>
          <a:p>
            <a:pPr marL="0" lvl="0" indent="0" algn="just">
              <a:lnSpc>
                <a:spcPct val="170000"/>
              </a:lnSpc>
              <a:spcBef>
                <a:spcPts val="0"/>
              </a:spcBef>
            </a:pPr>
            <a:endParaRPr lang="ru-RU" dirty="0"/>
          </a:p>
        </p:txBody>
      </p:sp>
    </p:spTree>
    <p:extLst>
      <p:ext uri="{BB962C8B-B14F-4D97-AF65-F5344CB8AC3E}">
        <p14:creationId xmlns="" xmlns:p14="http://schemas.microsoft.com/office/powerpoint/2010/main" val="1294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28596" y="1000108"/>
            <a:ext cx="8229600" cy="5286412"/>
          </a:xfrm>
        </p:spPr>
        <p:txBody>
          <a:bodyPr>
            <a:normAutofit fontScale="92500" lnSpcReduction="10000"/>
          </a:bodyPr>
          <a:lstStyle/>
          <a:p>
            <a:pPr>
              <a:buNone/>
            </a:pP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 своём подсобном хозяйстве несколько лет мы разводим романовскую породу овец.</a:t>
            </a:r>
          </a:p>
          <a:p>
            <a:pPr>
              <a:buNone/>
            </a:pPr>
            <a:endParaRPr lang="en-US"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    Гипотеза: </a:t>
            </a:r>
            <a:r>
              <a:rPr lang="ru-RU" dirty="0" smtClean="0">
                <a:latin typeface="Times New Roman" pitchFamily="18" charset="0"/>
                <a:cs typeface="Times New Roman" pitchFamily="18" charset="0"/>
              </a:rPr>
              <a:t>я </a:t>
            </a:r>
            <a:r>
              <a:rPr lang="ru-RU" dirty="0">
                <a:latin typeface="Times New Roman" pitchFamily="18" charset="0"/>
                <a:cs typeface="Times New Roman" pitchFamily="18" charset="0"/>
              </a:rPr>
              <a:t>предполагаю, что </a:t>
            </a:r>
            <a:r>
              <a:rPr lang="ru-RU" dirty="0" smtClean="0">
                <a:latin typeface="Times New Roman" pitchFamily="18" charset="0"/>
                <a:cs typeface="Times New Roman" pitchFamily="18" charset="0"/>
              </a:rPr>
              <a:t>разведение  романовской породы овец экономически выгодно</a:t>
            </a:r>
          </a:p>
          <a:p>
            <a:pPr>
              <a:buNone/>
            </a:pPr>
            <a:r>
              <a:rPr lang="ru-RU" b="1" dirty="0">
                <a:latin typeface="Times New Roman" pitchFamily="18" charset="0"/>
                <a:cs typeface="Times New Roman" pitchFamily="18" charset="0"/>
              </a:rPr>
              <a:t>	Методы исследования:</a:t>
            </a:r>
            <a:endParaRPr lang="ru-RU" dirty="0">
              <a:latin typeface="Times New Roman" pitchFamily="18" charset="0"/>
              <a:cs typeface="Times New Roman" pitchFamily="18" charset="0"/>
            </a:endParaRPr>
          </a:p>
          <a:p>
            <a:pPr lvl="0"/>
            <a:r>
              <a:rPr lang="ru-RU" dirty="0">
                <a:latin typeface="Times New Roman" pitchFamily="18" charset="0"/>
                <a:cs typeface="Times New Roman" pitchFamily="18" charset="0"/>
              </a:rPr>
              <a:t>наблюдение;</a:t>
            </a:r>
          </a:p>
          <a:p>
            <a:pPr lvl="0"/>
            <a:r>
              <a:rPr lang="ru-RU" dirty="0">
                <a:latin typeface="Times New Roman" pitchFamily="18" charset="0"/>
                <a:cs typeface="Times New Roman" pitchFamily="18" charset="0"/>
              </a:rPr>
              <a:t>сравнение;</a:t>
            </a:r>
          </a:p>
          <a:p>
            <a:r>
              <a:rPr lang="ru-RU" dirty="0">
                <a:latin typeface="Times New Roman" pitchFamily="18" charset="0"/>
                <a:cs typeface="Times New Roman" pitchFamily="18" charset="0"/>
              </a:rPr>
              <a:t>опыты;</a:t>
            </a:r>
          </a:p>
          <a:p>
            <a:pPr lvl="0"/>
            <a:r>
              <a:rPr lang="ru-RU" dirty="0">
                <a:latin typeface="Times New Roman" pitchFamily="18" charset="0"/>
                <a:cs typeface="Times New Roman" pitchFamily="18" charset="0"/>
              </a:rPr>
              <a:t>самостоятельное обдумывание.</a:t>
            </a:r>
          </a:p>
          <a:p>
            <a:endParaRPr lang="ru-RU" dirty="0"/>
          </a:p>
        </p:txBody>
      </p:sp>
    </p:spTree>
    <p:extLst>
      <p:ext uri="{BB962C8B-B14F-4D97-AF65-F5344CB8AC3E}">
        <p14:creationId xmlns="" xmlns:p14="http://schemas.microsoft.com/office/powerpoint/2010/main" val="2552423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История одомашнивания овец</a:t>
            </a:r>
            <a:endParaRPr lang="ru-RU" dirty="0"/>
          </a:p>
        </p:txBody>
      </p:sp>
      <p:sp>
        <p:nvSpPr>
          <p:cNvPr id="3" name="Содержимое 2"/>
          <p:cNvSpPr>
            <a:spLocks noGrp="1"/>
          </p:cNvSpPr>
          <p:nvPr>
            <p:ph idx="1"/>
          </p:nvPr>
        </p:nvSpPr>
        <p:spPr/>
        <p:txBody>
          <a:bodyPr>
            <a:normAutofit/>
          </a:bodyPr>
          <a:lstStyle/>
          <a:p>
            <a:r>
              <a:rPr lang="ru-RU" sz="2800" dirty="0" smtClean="0">
                <a:latin typeface="Times New Roman" pitchFamily="18" charset="0"/>
                <a:cs typeface="Times New Roman" pitchFamily="18" charset="0"/>
              </a:rPr>
              <a:t>Одомашнивание диких овец  (сразу после собак) начато человечеством еще 15 тысячелетий назад.</a:t>
            </a:r>
          </a:p>
          <a:p>
            <a:r>
              <a:rPr lang="ru-RU" sz="2800" dirty="0" smtClean="0">
                <a:latin typeface="Times New Roman" pitchFamily="18" charset="0"/>
                <a:cs typeface="Times New Roman" pitchFamily="18" charset="0"/>
              </a:rPr>
              <a:t>Дикий предок овцы -азиатский муфлон, обитающий в Западной и Центральной Азии. В современности овца распространена по всему миру.</a:t>
            </a:r>
            <a:endParaRPr lang="ru-RU"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История одомашнивания овец</a:t>
            </a:r>
            <a:endParaRPr lang="ru-RU" dirty="0"/>
          </a:p>
        </p:txBody>
      </p:sp>
      <p:sp>
        <p:nvSpPr>
          <p:cNvPr id="3" name="Содержимое 2"/>
          <p:cNvSpPr>
            <a:spLocks noGrp="1"/>
          </p:cNvSpPr>
          <p:nvPr>
            <p:ph idx="1"/>
          </p:nvPr>
        </p:nvSpPr>
        <p:spPr>
          <a:xfrm>
            <a:off x="457200" y="1285860"/>
            <a:ext cx="8229600" cy="5357850"/>
          </a:xfrm>
        </p:spPr>
        <p:txBody>
          <a:bodyPr>
            <a:normAutofit fontScale="77500" lnSpcReduction="20000"/>
          </a:bodyPr>
          <a:lstStyle/>
          <a:p>
            <a:pPr algn="just"/>
            <a:r>
              <a:rPr lang="ru-RU" sz="3600" dirty="0" smtClean="0">
                <a:latin typeface="Times New Roman" pitchFamily="18" charset="0"/>
                <a:cs typeface="Times New Roman" pitchFamily="18" charset="0"/>
              </a:rPr>
              <a:t>Со времени приручения домашние овцы претерпели ряд изменений(внешний вид и продуктивность). Ноги у овец стали короче и шире, укоротилась шея, туловище стало относительно длиннее и глубже, главным образом за счет развития задней части. </a:t>
            </a:r>
          </a:p>
          <a:p>
            <a:pPr algn="just"/>
            <a:r>
              <a:rPr lang="ru-RU" sz="3600" dirty="0" smtClean="0">
                <a:latin typeface="Times New Roman" pitchFamily="18" charset="0"/>
                <a:cs typeface="Times New Roman" pitchFamily="18" charset="0"/>
              </a:rPr>
              <a:t>Одомашненная овца оказалась для наших предков очень ценным приобретением. Давала молоко, мясо, сало, шерсть и овчину. Овца одевала, и кормила своего хозяина и даже снабжала его материалом для его легкого переносного жилища.</a:t>
            </a:r>
          </a:p>
          <a:p>
            <a:pPr algn="just"/>
            <a:r>
              <a:rPr lang="ru-RU" sz="3600" dirty="0" smtClean="0">
                <a:latin typeface="Times New Roman" pitchFamily="18" charset="0"/>
                <a:cs typeface="Times New Roman" pitchFamily="18" charset="0"/>
              </a:rPr>
              <a:t>Овца позволяет человеку выгодно использовать неудобные для земледелия засушливые районы, так как может пастись на скудных пастбищах.</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lstStyle/>
          <a:p>
            <a:r>
              <a:rPr lang="ru-RU" b="1" dirty="0" smtClean="0"/>
              <a:t>ОВЦЕВОДСТВО</a:t>
            </a:r>
            <a:endParaRPr lang="ru-RU" dirty="0"/>
          </a:p>
        </p:txBody>
      </p:sp>
      <p:sp>
        <p:nvSpPr>
          <p:cNvPr id="3" name="Объект 2"/>
          <p:cNvSpPr>
            <a:spLocks noGrp="1"/>
          </p:cNvSpPr>
          <p:nvPr>
            <p:ph idx="1"/>
          </p:nvPr>
        </p:nvSpPr>
        <p:spPr>
          <a:xfrm>
            <a:off x="357158" y="1357298"/>
            <a:ext cx="8229600" cy="4525963"/>
          </a:xfrm>
        </p:spPr>
        <p:txBody>
          <a:bodyPr>
            <a:normAutofit fontScale="85000" lnSpcReduction="10000"/>
          </a:bodyPr>
          <a:lstStyle/>
          <a:p>
            <a:pPr algn="just"/>
            <a:r>
              <a:rPr lang="ru-RU" dirty="0" smtClean="0"/>
              <a:t>Овцеводство- разведение мелкого рогатого скота</a:t>
            </a:r>
            <a:r>
              <a:rPr lang="ru-RU" smtClean="0"/>
              <a:t>. </a:t>
            </a:r>
            <a:endParaRPr lang="en-US" smtClean="0"/>
          </a:p>
          <a:p>
            <a:pPr algn="just"/>
            <a:r>
              <a:rPr lang="ru-RU" dirty="0" smtClean="0"/>
              <a:t>Овцеводство – отрасль животноводства. </a:t>
            </a:r>
            <a:r>
              <a:rPr lang="ru-RU" dirty="0"/>
              <a:t>О</a:t>
            </a:r>
            <a:r>
              <a:rPr lang="ru-RU" dirty="0" smtClean="0"/>
              <a:t>на </a:t>
            </a:r>
            <a:r>
              <a:rPr lang="ru-RU" dirty="0"/>
              <a:t>занимает важное место в народном хозяйстве страны. </a:t>
            </a:r>
            <a:endParaRPr lang="ru-RU" dirty="0" smtClean="0"/>
          </a:p>
          <a:p>
            <a:pPr algn="just"/>
            <a:r>
              <a:rPr lang="ru-RU" dirty="0" smtClean="0"/>
              <a:t>От </a:t>
            </a:r>
            <a:r>
              <a:rPr lang="ru-RU" dirty="0"/>
              <a:t>овец получают шерсть (основная продукция), мясо, высококачественное </a:t>
            </a:r>
            <a:r>
              <a:rPr lang="ru-RU" dirty="0" err="1"/>
              <a:t>шубно</a:t>
            </a:r>
            <a:r>
              <a:rPr lang="ru-RU" dirty="0"/>
              <a:t>-меховое сырье, молоко.</a:t>
            </a:r>
          </a:p>
          <a:p>
            <a:pPr algn="just"/>
            <a:r>
              <a:rPr lang="ru-RU" dirty="0" smtClean="0"/>
              <a:t>Одно </a:t>
            </a:r>
            <a:r>
              <a:rPr lang="ru-RU" dirty="0"/>
              <a:t>из основных условий развития отрасли и дальнейшего увеличения производства продукции овцеводства – создание устойчивой кормовой базы. </a:t>
            </a:r>
          </a:p>
          <a:p>
            <a:pPr marL="0" indent="0">
              <a:buNone/>
            </a:pPr>
            <a:endParaRPr lang="ru-RU" dirty="0"/>
          </a:p>
        </p:txBody>
      </p:sp>
    </p:spTree>
    <p:extLst>
      <p:ext uri="{BB962C8B-B14F-4D97-AF65-F5344CB8AC3E}">
        <p14:creationId xmlns="" xmlns:p14="http://schemas.microsoft.com/office/powerpoint/2010/main" val="3569761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b="1" dirty="0" smtClean="0"/>
              <a:t>Породы овец</a:t>
            </a:r>
            <a:endParaRPr lang="ru-RU" dirty="0"/>
          </a:p>
        </p:txBody>
      </p:sp>
      <p:sp>
        <p:nvSpPr>
          <p:cNvPr id="3" name="Содержимое 2"/>
          <p:cNvSpPr>
            <a:spLocks noGrp="1"/>
          </p:cNvSpPr>
          <p:nvPr>
            <p:ph idx="1"/>
          </p:nvPr>
        </p:nvSpPr>
        <p:spPr>
          <a:xfrm>
            <a:off x="428596" y="1071546"/>
            <a:ext cx="8229600" cy="4972072"/>
          </a:xfrm>
        </p:spPr>
        <p:txBody>
          <a:bodyPr>
            <a:noAutofit/>
          </a:bodyPr>
          <a:lstStyle/>
          <a:p>
            <a:pPr algn="just"/>
            <a:r>
              <a:rPr lang="ru-RU" sz="2800" dirty="0" smtClean="0">
                <a:latin typeface="Times New Roman" pitchFamily="18" charset="0"/>
                <a:cs typeface="Times New Roman" pitchFamily="18" charset="0"/>
              </a:rPr>
              <a:t>Считается, что сейчас в мире существует около 850 пород овец. Породы овец весьма разнообразны по сложению и масти. </a:t>
            </a:r>
          </a:p>
          <a:p>
            <a:pPr algn="just"/>
            <a:r>
              <a:rPr lang="ru-RU" sz="2800" dirty="0" smtClean="0">
                <a:latin typeface="Times New Roman" pitchFamily="18" charset="0"/>
                <a:cs typeface="Times New Roman" pitchFamily="18" charset="0"/>
              </a:rPr>
              <a:t>Интересно, что большинство овец белые, хотя в их помете иногда появляются и темные особи. </a:t>
            </a:r>
          </a:p>
          <a:p>
            <a:pPr algn="just"/>
            <a:r>
              <a:rPr lang="ru-RU" sz="2800" dirty="0" smtClean="0">
                <a:latin typeface="Times New Roman" pitchFamily="18" charset="0"/>
                <a:cs typeface="Times New Roman" pitchFamily="18" charset="0"/>
              </a:rPr>
              <a:t>Хозяйственная классификация овец была предложена советским ученым-зоотехником </a:t>
            </a:r>
          </a:p>
          <a:p>
            <a:pPr algn="just">
              <a:buNone/>
            </a:pPr>
            <a:r>
              <a:rPr lang="ru-RU" sz="2800" dirty="0" smtClean="0">
                <a:latin typeface="Times New Roman" pitchFamily="18" charset="0"/>
                <a:cs typeface="Times New Roman" pitchFamily="18" charset="0"/>
              </a:rPr>
              <a:t>    М.Ф. Ивановым. В её основу положены вид, качество и количество продукции (шерсти, мяса, молока), для получения которой разводят ту или иную породу.</a:t>
            </a:r>
          </a:p>
          <a:p>
            <a:endParaRPr lang="ru-RU" sz="28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1275</Words>
  <Application>Microsoft Office PowerPoint</Application>
  <PresentationFormat>Экран (4:3)</PresentationFormat>
  <Paragraphs>151</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ОВЦЫ УМНЕЕ,  ЧЕМ ВЫ ДУМАЕТЕ</vt:lpstr>
      <vt:lpstr>Содержание работы</vt:lpstr>
      <vt:lpstr>Слайд 3</vt:lpstr>
      <vt:lpstr>Задачи исследования:</vt:lpstr>
      <vt:lpstr>Слайд 5</vt:lpstr>
      <vt:lpstr>История одомашнивания овец</vt:lpstr>
      <vt:lpstr>История одомашнивания овец</vt:lpstr>
      <vt:lpstr>ОВЦЕВОДСТВО</vt:lpstr>
      <vt:lpstr>Породы овец</vt:lpstr>
      <vt:lpstr>Породы овец</vt:lpstr>
      <vt:lpstr>Породы овец</vt:lpstr>
      <vt:lpstr>Породы овец</vt:lpstr>
      <vt:lpstr>УСЛОВИЯ ПРИРОСТА МАССЫ ТЕЛА ОВЦЫ</vt:lpstr>
      <vt:lpstr>УСЛОВИЯ ПРИРОСТА МАССЫ ТЕЛА ОВЦЫ</vt:lpstr>
      <vt:lpstr>Слайд 15</vt:lpstr>
      <vt:lpstr>УСЛОВИЯ ПРИРОСТА МАССЫ ТЕЛА ОВЦЫ</vt:lpstr>
      <vt:lpstr>УСЛОВИЯ ПРИРОСТА МАССЫ ТЕЛА ОВЦЫ</vt:lpstr>
      <vt:lpstr>КРИТЕРИИ ВЫРАЩИВАНИЯ РОМАНОВСКОЙ ПОРОДЫ ОВЕЦ</vt:lpstr>
      <vt:lpstr>СТРИЖКА ОВЕЦ</vt:lpstr>
      <vt:lpstr>СТРИЖКА ОВЕЦ</vt:lpstr>
      <vt:lpstr>ЯГНЕНИЕ</vt:lpstr>
      <vt:lpstr>ЯГНЕНИЕ</vt:lpstr>
      <vt:lpstr>КРИТЕРИИ ВЫРАЩИВАНИЯ РОМАНОВСКОЙ ПОРОДЫ ОВЕЦ</vt:lpstr>
      <vt:lpstr>ОСОБЕННОСТИ ПОВЕДЕНИЯ ОВЕЦ</vt:lpstr>
      <vt:lpstr>ОСОБЕННОСТИ ПОВЕДЕНИЯ ОВЕЦ</vt:lpstr>
      <vt:lpstr>ОСОБЕННОСТИ ПОВЕДЕНИЯ ОВЕЦ</vt:lpstr>
      <vt:lpstr>ОСОБЕННОСТИ ПОВЕДЕНИЯ ОВЕЦ</vt:lpstr>
      <vt:lpstr>ОСОБЕННОСТИ ПОВЕДЕНИЯ ОВЕЦ</vt:lpstr>
      <vt:lpstr>ПОСЛОВИЦЫ И ПОГОВОРКИ ОБ ОВЦАХ</vt:lpstr>
      <vt:lpstr>ПОСЛОВИЦЫ И ПОГОВОРКИ ОБ ОВЦАХ</vt:lpstr>
      <vt:lpstr>Анкетирование учащихся</vt:lpstr>
      <vt:lpstr>Проведя исследования, можно сделать следующие выводы:</vt:lpstr>
      <vt:lpstr>Проведя исследования, можно сделать следующие выводы: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ОВЦЫ УМНЕЕ,  ЧЕМ ВЫ ДУМАЕТЕ</dc:title>
  <dc:creator>USER</dc:creator>
  <cp:lastModifiedBy>Admin</cp:lastModifiedBy>
  <cp:revision>40</cp:revision>
  <dcterms:created xsi:type="dcterms:W3CDTF">2017-02-01T03:00:01Z</dcterms:created>
  <dcterms:modified xsi:type="dcterms:W3CDTF">2018-07-18T11:47:04Z</dcterms:modified>
</cp:coreProperties>
</file>