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3.xml" ContentType="application/vnd.openxmlformats-officedocument.drawingml.char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6" r:id="rId2"/>
    <p:sldId id="257" r:id="rId3"/>
    <p:sldId id="260" r:id="rId4"/>
    <p:sldId id="287" r:id="rId5"/>
    <p:sldId id="271" r:id="rId6"/>
    <p:sldId id="279" r:id="rId7"/>
    <p:sldId id="261" r:id="rId8"/>
    <p:sldId id="278" r:id="rId9"/>
    <p:sldId id="288" r:id="rId10"/>
    <p:sldId id="270" r:id="rId11"/>
    <p:sldId id="276" r:id="rId12"/>
    <p:sldId id="277" r:id="rId13"/>
    <p:sldId id="275" r:id="rId14"/>
    <p:sldId id="273" r:id="rId15"/>
    <p:sldId id="280" r:id="rId16"/>
    <p:sldId id="265" r:id="rId17"/>
    <p:sldId id="284" r:id="rId18"/>
    <p:sldId id="263" r:id="rId19"/>
    <p:sldId id="264" r:id="rId20"/>
    <p:sldId id="268" r:id="rId21"/>
    <p:sldId id="262" r:id="rId22"/>
  </p:sldIdLst>
  <p:sldSz cx="9144000" cy="6858000" type="screen4x3"/>
  <p:notesSz cx="6858000" cy="9144000"/>
  <p:custDataLst>
    <p:tags r:id="rId24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8B47"/>
    <a:srgbClr val="9933FF"/>
    <a:srgbClr val="009A46"/>
    <a:srgbClr val="C03610"/>
    <a:srgbClr val="FF00FF"/>
    <a:srgbClr val="FF6600"/>
    <a:srgbClr val="FF8989"/>
    <a:srgbClr val="FF9999"/>
    <a:srgbClr val="F664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5592" autoAdjust="0"/>
  </p:normalViewPr>
  <p:slideViewPr>
    <p:cSldViewPr snapToGrid="0">
      <p:cViewPr>
        <p:scale>
          <a:sx n="80" d="100"/>
          <a:sy n="80" d="100"/>
        </p:scale>
        <p:origin x="-780" y="-2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4" d="100"/>
        <a:sy n="7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2.xlsx"/><Relationship Id="rId1" Type="http://schemas.openxmlformats.org/officeDocument/2006/relationships/themeOverride" Target="../theme/themeOverride1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6314502040476354E-2"/>
          <c:y val="2.4734042739909139E-2"/>
          <c:w val="0.59832003207086148"/>
          <c:h val="0.84022984929105604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Показатель наследуемости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C00000"/>
              </a:solidFill>
            </c:spPr>
          </c:dPt>
          <c:dPt>
            <c:idx val="1"/>
            <c:invertIfNegative val="0"/>
            <c:bubble3D val="0"/>
            <c:spPr>
              <a:solidFill>
                <a:srgbClr val="92D050"/>
              </a:solidFill>
            </c:spPr>
          </c:dPt>
          <c:dPt>
            <c:idx val="2"/>
            <c:invertIfNegative val="0"/>
            <c:bubble3D val="0"/>
            <c:spPr>
              <a:solidFill>
                <a:srgbClr val="FF0000"/>
              </a:solidFill>
            </c:spPr>
          </c:dPt>
          <c:dPt>
            <c:idx val="3"/>
            <c:invertIfNegative val="0"/>
            <c:bubble3D val="0"/>
            <c:spPr>
              <a:solidFill>
                <a:schemeClr val="accent1">
                  <a:lumMod val="50000"/>
                </a:schemeClr>
              </a:solidFill>
            </c:spPr>
          </c:dPt>
          <c:dPt>
            <c:idx val="4"/>
            <c:invertIfNegative val="0"/>
            <c:bubble3D val="0"/>
            <c:spPr>
              <a:solidFill>
                <a:srgbClr val="FF00FF"/>
              </a:solidFill>
            </c:spPr>
          </c:dPt>
          <c:cat>
            <c:strRef>
              <c:f>Лист1!$A$2:$A$6</c:f>
              <c:strCache>
                <c:ptCount val="5"/>
                <c:pt idx="0">
                  <c:v>Преступность</c:v>
                </c:pt>
                <c:pt idx="1">
                  <c:v>Алкоголизм</c:v>
                </c:pt>
                <c:pt idx="2">
                  <c:v>Гомосексуальность</c:v>
                </c:pt>
                <c:pt idx="3">
                  <c:v>Героиновая наркомания</c:v>
                </c:pt>
                <c:pt idx="4">
                  <c:v>Пристрастие к психоделическим средствам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56</c:v>
                </c:pt>
                <c:pt idx="1">
                  <c:v>60</c:v>
                </c:pt>
                <c:pt idx="2">
                  <c:v>38</c:v>
                </c:pt>
                <c:pt idx="3">
                  <c:v>50</c:v>
                </c:pt>
                <c:pt idx="4">
                  <c:v>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61565568"/>
        <c:axId val="61690624"/>
        <c:axId val="0"/>
      </c:bar3DChart>
      <c:catAx>
        <c:axId val="61565568"/>
        <c:scaling>
          <c:orientation val="minMax"/>
        </c:scaling>
        <c:delete val="1"/>
        <c:axPos val="b"/>
        <c:majorTickMark val="out"/>
        <c:minorTickMark val="none"/>
        <c:tickLblPos val="nextTo"/>
        <c:crossAx val="61690624"/>
        <c:crosses val="autoZero"/>
        <c:auto val="1"/>
        <c:lblAlgn val="ctr"/>
        <c:lblOffset val="100"/>
        <c:noMultiLvlLbl val="0"/>
      </c:catAx>
      <c:valAx>
        <c:axId val="6169062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156556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1719321311790076"/>
          <c:y val="5.5215302211765373E-3"/>
          <c:w val="0.37428885724047506"/>
          <c:h val="0.89721043118083676"/>
        </c:manualLayout>
      </c:layout>
      <c:overlay val="0"/>
      <c:txPr>
        <a:bodyPr/>
        <a:lstStyle/>
        <a:p>
          <a:pPr>
            <a:defRPr sz="2400" spc="-100" baseline="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2521221120429951"/>
          <c:y val="5.3711501751986648E-2"/>
          <c:w val="0.56961270515999529"/>
          <c:h val="0.84022984929105604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Показатель наследуемости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9933FF"/>
              </a:solidFill>
            </c:spPr>
          </c:dPt>
          <c:dPt>
            <c:idx val="1"/>
            <c:invertIfNegative val="0"/>
            <c:bubble3D val="0"/>
            <c:spPr>
              <a:solidFill>
                <a:srgbClr val="FFFF00"/>
              </a:solidFill>
            </c:spPr>
          </c:dPt>
          <c:dPt>
            <c:idx val="2"/>
            <c:invertIfNegative val="0"/>
            <c:bubble3D val="0"/>
            <c:spPr>
              <a:solidFill>
                <a:srgbClr val="00B0F0"/>
              </a:solidFill>
            </c:spPr>
          </c:dPt>
          <c:dPt>
            <c:idx val="3"/>
            <c:invertIfNegative val="0"/>
            <c:bubble3D val="0"/>
            <c:spPr>
              <a:solidFill>
                <a:srgbClr val="FF0000"/>
              </a:solidFill>
            </c:spPr>
          </c:dPt>
          <c:dPt>
            <c:idx val="5"/>
            <c:invertIfNegative val="0"/>
            <c:bubble3D val="0"/>
            <c:spPr>
              <a:solidFill>
                <a:srgbClr val="00B050"/>
              </a:solidFill>
            </c:spPr>
          </c:dPt>
          <c:cat>
            <c:strRef>
              <c:f>Лист1!$A$2:$A$7</c:f>
              <c:strCache>
                <c:ptCount val="6"/>
                <c:pt idx="0">
                  <c:v>Шизофрения</c:v>
                </c:pt>
                <c:pt idx="1">
                  <c:v>Гиперактивность</c:v>
                </c:pt>
                <c:pt idx="2">
                  <c:v>Аутизм</c:v>
                </c:pt>
                <c:pt idx="3">
                  <c:v>Депрессия</c:v>
                </c:pt>
                <c:pt idx="4">
                  <c:v>Агрессивность</c:v>
                </c:pt>
                <c:pt idx="5">
                  <c:v>Суицидальное поведение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85</c:v>
                </c:pt>
                <c:pt idx="1">
                  <c:v>60</c:v>
                </c:pt>
                <c:pt idx="2">
                  <c:v>90</c:v>
                </c:pt>
                <c:pt idx="3">
                  <c:v>70</c:v>
                </c:pt>
                <c:pt idx="4">
                  <c:v>40</c:v>
                </c:pt>
                <c:pt idx="5">
                  <c:v>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77285248"/>
        <c:axId val="77291904"/>
        <c:axId val="0"/>
      </c:bar3DChart>
      <c:catAx>
        <c:axId val="77285248"/>
        <c:scaling>
          <c:orientation val="minMax"/>
        </c:scaling>
        <c:delete val="1"/>
        <c:axPos val="b"/>
        <c:majorTickMark val="out"/>
        <c:minorTickMark val="none"/>
        <c:tickLblPos val="nextTo"/>
        <c:crossAx val="77291904"/>
        <c:crosses val="autoZero"/>
        <c:auto val="1"/>
        <c:lblAlgn val="ctr"/>
        <c:lblOffset val="100"/>
        <c:noMultiLvlLbl val="0"/>
      </c:catAx>
      <c:valAx>
        <c:axId val="7729190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7728524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5980668576870138"/>
          <c:y val="6.9100094567261752E-2"/>
          <c:w val="0.33840466451557416"/>
          <c:h val="0.80384489284132143"/>
        </c:manualLayout>
      </c:layout>
      <c:overlay val="0"/>
      <c:txPr>
        <a:bodyPr/>
        <a:lstStyle/>
        <a:p>
          <a:pPr>
            <a:defRPr sz="2400" spc="-100" baseline="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FF0000"/>
              </a:solidFill>
            </c:spPr>
          </c:dPt>
          <c:dPt>
            <c:idx val="1"/>
            <c:invertIfNegative val="0"/>
            <c:bubble3D val="0"/>
            <c:spPr>
              <a:solidFill>
                <a:srgbClr val="00B050"/>
              </a:solidFill>
            </c:spPr>
          </c:dPt>
          <c:dPt>
            <c:idx val="3"/>
            <c:invertIfNegative val="0"/>
            <c:bubble3D val="0"/>
            <c:spPr>
              <a:solidFill>
                <a:srgbClr val="FFFF00"/>
              </a:solidFill>
            </c:spPr>
          </c:dPt>
          <c:dPt>
            <c:idx val="4"/>
            <c:invertIfNegative val="0"/>
            <c:bubble3D val="0"/>
            <c:spPr>
              <a:solidFill>
                <a:srgbClr val="EF8B47"/>
              </a:solidFill>
            </c:spPr>
          </c:dPt>
          <c:dPt>
            <c:idx val="5"/>
            <c:invertIfNegative val="0"/>
            <c:bubble3D val="0"/>
            <c:spPr>
              <a:solidFill>
                <a:srgbClr val="9933FF"/>
              </a:solidFill>
            </c:spPr>
          </c:dPt>
          <c:cat>
            <c:strRef>
              <c:f>Лист1!$A$2:$A$7</c:f>
              <c:strCache>
                <c:ptCount val="6"/>
                <c:pt idx="0">
                  <c:v>Аутизм</c:v>
                </c:pt>
                <c:pt idx="1">
                  <c:v>Суицидальное поведение</c:v>
                </c:pt>
                <c:pt idx="2">
                  <c:v>Шизофрения</c:v>
                </c:pt>
                <c:pt idx="3">
                  <c:v>Транссексуализм</c:v>
                </c:pt>
                <c:pt idx="4">
                  <c:v>Наркомания</c:v>
                </c:pt>
                <c:pt idx="5">
                  <c:v>Гомосексуальность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1.5</c:v>
                </c:pt>
                <c:pt idx="1">
                  <c:v>14</c:v>
                </c:pt>
                <c:pt idx="2">
                  <c:v>12</c:v>
                </c:pt>
                <c:pt idx="3">
                  <c:v>6</c:v>
                </c:pt>
                <c:pt idx="4">
                  <c:v>14</c:v>
                </c:pt>
                <c:pt idx="5">
                  <c:v>14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33731712"/>
        <c:axId val="33733248"/>
        <c:axId val="0"/>
      </c:bar3DChart>
      <c:catAx>
        <c:axId val="33731712"/>
        <c:scaling>
          <c:orientation val="minMax"/>
        </c:scaling>
        <c:delete val="1"/>
        <c:axPos val="b"/>
        <c:majorTickMark val="out"/>
        <c:minorTickMark val="none"/>
        <c:tickLblPos val="nextTo"/>
        <c:crossAx val="33733248"/>
        <c:crosses val="autoZero"/>
        <c:auto val="1"/>
        <c:lblAlgn val="ctr"/>
        <c:lblOffset val="100"/>
        <c:noMultiLvlLbl val="0"/>
      </c:catAx>
      <c:valAx>
        <c:axId val="3373324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373171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9257181854245942"/>
          <c:y val="8.6542312765491292E-2"/>
          <c:w val="0.29821765418749008"/>
          <c:h val="0.7317647554331429"/>
        </c:manualLayout>
      </c:layout>
      <c:overlay val="0"/>
      <c:txPr>
        <a:bodyPr/>
        <a:lstStyle/>
        <a:p>
          <a:pPr>
            <a:defRPr sz="20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BCB4209-8EFF-4BBF-BD36-4ACD273084EE}" type="doc">
      <dgm:prSet loTypeId="urn:microsoft.com/office/officeart/2005/8/layout/hierarchy1" loCatId="hierarchy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ru-RU"/>
        </a:p>
      </dgm:t>
    </dgm:pt>
    <dgm:pt modelId="{24C8672C-5E02-4C4E-BF06-EDAAFB4CCA80}">
      <dgm:prSet phldrT="[Текст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800" b="1" dirty="0" smtClean="0"/>
            <a:t>Отклоняющееся </a:t>
          </a:r>
        </a:p>
        <a:p>
          <a:r>
            <a:rPr lang="ru-RU" sz="2800" b="1" dirty="0" smtClean="0"/>
            <a:t>поведение</a:t>
          </a:r>
          <a:endParaRPr lang="ru-RU" sz="2800" b="1" dirty="0"/>
        </a:p>
      </dgm:t>
    </dgm:pt>
    <dgm:pt modelId="{115EF4DF-C933-46A1-8431-5F930ABDF19C}" type="parTrans" cxnId="{AD80DEBD-F0D4-4B4C-B9FB-2E11EE1CD2A7}">
      <dgm:prSet/>
      <dgm:spPr/>
      <dgm:t>
        <a:bodyPr/>
        <a:lstStyle/>
        <a:p>
          <a:endParaRPr lang="ru-RU"/>
        </a:p>
      </dgm:t>
    </dgm:pt>
    <dgm:pt modelId="{DEC53371-4F86-404F-B162-C48231F2A8E7}" type="sibTrans" cxnId="{AD80DEBD-F0D4-4B4C-B9FB-2E11EE1CD2A7}">
      <dgm:prSet/>
      <dgm:spPr/>
      <dgm:t>
        <a:bodyPr/>
        <a:lstStyle/>
        <a:p>
          <a:endParaRPr lang="ru-RU"/>
        </a:p>
      </dgm:t>
    </dgm:pt>
    <dgm:pt modelId="{F3C6B65C-C905-42DD-93BA-150119BD9AD6}">
      <dgm:prSet phldrT="[Текст]" custT="1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800" b="1" dirty="0" smtClean="0"/>
            <a:t>Девиантное</a:t>
          </a:r>
          <a:endParaRPr lang="ru-RU" sz="2800" b="1" dirty="0"/>
        </a:p>
      </dgm:t>
    </dgm:pt>
    <dgm:pt modelId="{2A666577-8E73-49ED-AE90-C4184E152573}" type="parTrans" cxnId="{A2E3C5F5-145E-4928-BA30-0E896558BA8F}">
      <dgm:prSet/>
      <dgm:spPr>
        <a:ln w="19050">
          <a:solidFill>
            <a:schemeClr val="tx1"/>
          </a:solidFill>
        </a:ln>
      </dgm:spPr>
      <dgm:t>
        <a:bodyPr/>
        <a:lstStyle/>
        <a:p>
          <a:endParaRPr lang="ru-RU"/>
        </a:p>
      </dgm:t>
    </dgm:pt>
    <dgm:pt modelId="{9EB22E57-24EE-4955-957C-D3E1533E14AF}" type="sibTrans" cxnId="{A2E3C5F5-145E-4928-BA30-0E896558BA8F}">
      <dgm:prSet/>
      <dgm:spPr/>
      <dgm:t>
        <a:bodyPr/>
        <a:lstStyle/>
        <a:p>
          <a:endParaRPr lang="ru-RU"/>
        </a:p>
      </dgm:t>
    </dgm:pt>
    <dgm:pt modelId="{35757826-6FC1-4070-BA3B-98645A03B481}">
      <dgm:prSet phldrT="[Текст]" custT="1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800" dirty="0" smtClean="0"/>
            <a:t>Отклонение, не влекущее уголовного наказания</a:t>
          </a:r>
          <a:endParaRPr lang="ru-RU" sz="2800" dirty="0"/>
        </a:p>
      </dgm:t>
    </dgm:pt>
    <dgm:pt modelId="{0DD47352-90B5-4D3A-BB7F-76ACCD96944C}" type="parTrans" cxnId="{272D0BFD-867C-4123-9F22-0D0B66B28E74}">
      <dgm:prSet/>
      <dgm:spPr>
        <a:ln w="19050">
          <a:solidFill>
            <a:schemeClr val="tx1"/>
          </a:solidFill>
        </a:ln>
      </dgm:spPr>
      <dgm:t>
        <a:bodyPr/>
        <a:lstStyle/>
        <a:p>
          <a:endParaRPr lang="ru-RU"/>
        </a:p>
      </dgm:t>
    </dgm:pt>
    <dgm:pt modelId="{6A7817C0-ED1D-4B02-9775-452576302978}" type="sibTrans" cxnId="{272D0BFD-867C-4123-9F22-0D0B66B28E74}">
      <dgm:prSet/>
      <dgm:spPr/>
      <dgm:t>
        <a:bodyPr/>
        <a:lstStyle/>
        <a:p>
          <a:endParaRPr lang="ru-RU"/>
        </a:p>
      </dgm:t>
    </dgm:pt>
    <dgm:pt modelId="{48CF9337-85EF-468B-8D1E-E0F6FE07E5AF}">
      <dgm:prSet phldrT="[Текст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800" b="1" dirty="0" smtClean="0"/>
            <a:t>Делинквентное</a:t>
          </a:r>
          <a:endParaRPr lang="ru-RU" sz="2800" b="1" dirty="0"/>
        </a:p>
      </dgm:t>
    </dgm:pt>
    <dgm:pt modelId="{2B1EB8FC-35BE-4DFD-A4E1-13C513726C59}" type="parTrans" cxnId="{851676A7-2CDA-4320-8154-4DE4B02D4B68}">
      <dgm:prSet/>
      <dgm:spPr>
        <a:ln w="19050">
          <a:solidFill>
            <a:schemeClr val="tx1"/>
          </a:solidFill>
        </a:ln>
      </dgm:spPr>
      <dgm:t>
        <a:bodyPr/>
        <a:lstStyle/>
        <a:p>
          <a:endParaRPr lang="ru-RU"/>
        </a:p>
      </dgm:t>
    </dgm:pt>
    <dgm:pt modelId="{37934D60-8AEF-4614-9D18-77AF16E61028}" type="sibTrans" cxnId="{851676A7-2CDA-4320-8154-4DE4B02D4B68}">
      <dgm:prSet/>
      <dgm:spPr/>
      <dgm:t>
        <a:bodyPr/>
        <a:lstStyle/>
        <a:p>
          <a:endParaRPr lang="ru-RU"/>
        </a:p>
      </dgm:t>
    </dgm:pt>
    <dgm:pt modelId="{5744DB07-D19E-4925-BE8F-7D0B505537DF}">
      <dgm:prSet phldrT="[Текст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800" dirty="0" smtClean="0"/>
            <a:t>Правонарушение, преступление, влекущее уголовную ответственность</a:t>
          </a:r>
          <a:endParaRPr lang="ru-RU" sz="2800" dirty="0"/>
        </a:p>
      </dgm:t>
    </dgm:pt>
    <dgm:pt modelId="{211EB34F-26E5-47C8-B354-4FAEC50D6E88}" type="parTrans" cxnId="{F70D8677-8C57-4D54-AADC-C6CBF9369ACC}">
      <dgm:prSet/>
      <dgm:spPr>
        <a:ln w="19050">
          <a:solidFill>
            <a:schemeClr val="tx1"/>
          </a:solidFill>
        </a:ln>
      </dgm:spPr>
      <dgm:t>
        <a:bodyPr/>
        <a:lstStyle/>
        <a:p>
          <a:endParaRPr lang="ru-RU"/>
        </a:p>
      </dgm:t>
    </dgm:pt>
    <dgm:pt modelId="{1A3E8466-53E2-48E1-B4F1-1A17749A230B}" type="sibTrans" cxnId="{F70D8677-8C57-4D54-AADC-C6CBF9369ACC}">
      <dgm:prSet/>
      <dgm:spPr/>
      <dgm:t>
        <a:bodyPr/>
        <a:lstStyle/>
        <a:p>
          <a:endParaRPr lang="ru-RU"/>
        </a:p>
      </dgm:t>
    </dgm:pt>
    <dgm:pt modelId="{ED62FA33-8C05-4AD9-A581-B7AC6FC23447}" type="pres">
      <dgm:prSet presAssocID="{4BCB4209-8EFF-4BBF-BD36-4ACD273084EE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A95EF1B-8E57-4A82-956C-50AF00B82720}" type="pres">
      <dgm:prSet presAssocID="{24C8672C-5E02-4C4E-BF06-EDAAFB4CCA80}" presName="hierRoot1" presStyleCnt="0"/>
      <dgm:spPr/>
    </dgm:pt>
    <dgm:pt modelId="{B3FECECE-9835-4820-93F0-E3716B611F14}" type="pres">
      <dgm:prSet presAssocID="{24C8672C-5E02-4C4E-BF06-EDAAFB4CCA80}" presName="composite" presStyleCnt="0"/>
      <dgm:spPr/>
    </dgm:pt>
    <dgm:pt modelId="{97FE54C1-6BC7-4E04-A986-31791915F5F2}" type="pres">
      <dgm:prSet presAssocID="{24C8672C-5E02-4C4E-BF06-EDAAFB4CCA80}" presName="background" presStyleLbl="node0" presStyleIdx="0" presStyleCn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>
        <a:solidFill>
          <a:schemeClr val="accent1">
            <a:lumMod val="75000"/>
          </a:schemeClr>
        </a:solidFill>
      </dgm:spPr>
      <dgm:t>
        <a:bodyPr/>
        <a:lstStyle/>
        <a:p>
          <a:endParaRPr lang="ru-RU"/>
        </a:p>
      </dgm:t>
    </dgm:pt>
    <dgm:pt modelId="{D9384A15-56F8-4E95-B357-E5F5EDE8D269}" type="pres">
      <dgm:prSet presAssocID="{24C8672C-5E02-4C4E-BF06-EDAAFB4CCA80}" presName="text" presStyleLbl="fgAcc0" presStyleIdx="0" presStyleCnt="1" custScaleX="22227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F903D18-14E5-4BA7-AD96-263C9A6A8E95}" type="pres">
      <dgm:prSet presAssocID="{24C8672C-5E02-4C4E-BF06-EDAAFB4CCA80}" presName="hierChild2" presStyleCnt="0"/>
      <dgm:spPr/>
    </dgm:pt>
    <dgm:pt modelId="{276E3150-20F9-4171-90DE-EA5F0B0875DD}" type="pres">
      <dgm:prSet presAssocID="{2A666577-8E73-49ED-AE90-C4184E152573}" presName="Name10" presStyleLbl="parChTrans1D2" presStyleIdx="0" presStyleCnt="2"/>
      <dgm:spPr/>
      <dgm:t>
        <a:bodyPr/>
        <a:lstStyle/>
        <a:p>
          <a:endParaRPr lang="ru-RU"/>
        </a:p>
      </dgm:t>
    </dgm:pt>
    <dgm:pt modelId="{36F18474-6FEF-4995-B08E-8AED767E2188}" type="pres">
      <dgm:prSet presAssocID="{F3C6B65C-C905-42DD-93BA-150119BD9AD6}" presName="hierRoot2" presStyleCnt="0"/>
      <dgm:spPr/>
    </dgm:pt>
    <dgm:pt modelId="{8F7FD307-75A2-4D40-802A-516025E8E3A0}" type="pres">
      <dgm:prSet presAssocID="{F3C6B65C-C905-42DD-93BA-150119BD9AD6}" presName="composite2" presStyleCnt="0"/>
      <dgm:spPr/>
    </dgm:pt>
    <dgm:pt modelId="{A4B32EA2-262A-4CA3-BF1E-82D7FC474724}" type="pres">
      <dgm:prSet presAssocID="{F3C6B65C-C905-42DD-93BA-150119BD9AD6}" presName="background2" presStyleLbl="node2" presStyleIdx="0" presStyleCnt="2"/>
      <dgm:spPr>
        <a:solidFill>
          <a:schemeClr val="accent6"/>
        </a:solidFill>
      </dgm:spPr>
      <dgm:t>
        <a:bodyPr/>
        <a:lstStyle/>
        <a:p>
          <a:endParaRPr lang="ru-RU"/>
        </a:p>
      </dgm:t>
    </dgm:pt>
    <dgm:pt modelId="{1E10F29B-8B04-47DD-84ED-E27B7480D0C4}" type="pres">
      <dgm:prSet presAssocID="{F3C6B65C-C905-42DD-93BA-150119BD9AD6}" presName="text2" presStyleLbl="fgAcc2" presStyleIdx="0" presStyleCnt="2" custScaleX="19174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34636C7-6F5F-4E48-93DD-BAFD1E064032}" type="pres">
      <dgm:prSet presAssocID="{F3C6B65C-C905-42DD-93BA-150119BD9AD6}" presName="hierChild3" presStyleCnt="0"/>
      <dgm:spPr/>
    </dgm:pt>
    <dgm:pt modelId="{1190B339-CD08-4035-91DC-D2AA3A885E4B}" type="pres">
      <dgm:prSet presAssocID="{0DD47352-90B5-4D3A-BB7F-76ACCD96944C}" presName="Name17" presStyleLbl="parChTrans1D3" presStyleIdx="0" presStyleCnt="2"/>
      <dgm:spPr/>
      <dgm:t>
        <a:bodyPr/>
        <a:lstStyle/>
        <a:p>
          <a:endParaRPr lang="ru-RU"/>
        </a:p>
      </dgm:t>
    </dgm:pt>
    <dgm:pt modelId="{04353531-E1BF-48E0-AD85-DC8E7538D271}" type="pres">
      <dgm:prSet presAssocID="{35757826-6FC1-4070-BA3B-98645A03B481}" presName="hierRoot3" presStyleCnt="0"/>
      <dgm:spPr/>
    </dgm:pt>
    <dgm:pt modelId="{078A5455-CEF1-47A7-978E-6E6341071BD1}" type="pres">
      <dgm:prSet presAssocID="{35757826-6FC1-4070-BA3B-98645A03B481}" presName="composite3" presStyleCnt="0"/>
      <dgm:spPr/>
    </dgm:pt>
    <dgm:pt modelId="{D36BDA89-141B-4B56-B74E-A418A4A11166}" type="pres">
      <dgm:prSet presAssocID="{35757826-6FC1-4070-BA3B-98645A03B481}" presName="background3" presStyleLbl="node3" presStyleIdx="0" presStyleCnt="2"/>
      <dgm:spPr>
        <a:solidFill>
          <a:schemeClr val="accent6"/>
        </a:solidFill>
      </dgm:spPr>
      <dgm:t>
        <a:bodyPr/>
        <a:lstStyle/>
        <a:p>
          <a:endParaRPr lang="ru-RU"/>
        </a:p>
      </dgm:t>
    </dgm:pt>
    <dgm:pt modelId="{43BB1098-3B08-4A19-94B5-82B55C56A7FD}" type="pres">
      <dgm:prSet presAssocID="{35757826-6FC1-4070-BA3B-98645A03B481}" presName="text3" presStyleLbl="fgAcc3" presStyleIdx="0" presStyleCnt="2" custScaleX="228557" custScaleY="14142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9B79BE1-5937-4BBE-9BE6-27B1A346BD69}" type="pres">
      <dgm:prSet presAssocID="{35757826-6FC1-4070-BA3B-98645A03B481}" presName="hierChild4" presStyleCnt="0"/>
      <dgm:spPr/>
    </dgm:pt>
    <dgm:pt modelId="{1144A70B-4BFC-4A36-B602-2CA4FBDBA783}" type="pres">
      <dgm:prSet presAssocID="{2B1EB8FC-35BE-4DFD-A4E1-13C513726C59}" presName="Name10" presStyleLbl="parChTrans1D2" presStyleIdx="1" presStyleCnt="2"/>
      <dgm:spPr/>
      <dgm:t>
        <a:bodyPr/>
        <a:lstStyle/>
        <a:p>
          <a:endParaRPr lang="ru-RU"/>
        </a:p>
      </dgm:t>
    </dgm:pt>
    <dgm:pt modelId="{F3FFBF64-B0FE-4832-833D-8A12B1CDE8BF}" type="pres">
      <dgm:prSet presAssocID="{48CF9337-85EF-468B-8D1E-E0F6FE07E5AF}" presName="hierRoot2" presStyleCnt="0"/>
      <dgm:spPr/>
    </dgm:pt>
    <dgm:pt modelId="{ACA37B67-D3A2-438A-8555-D0ABF765D8EF}" type="pres">
      <dgm:prSet presAssocID="{48CF9337-85EF-468B-8D1E-E0F6FE07E5AF}" presName="composite2" presStyleCnt="0"/>
      <dgm:spPr/>
    </dgm:pt>
    <dgm:pt modelId="{65334394-84C4-4E42-A233-BE51779E77CD}" type="pres">
      <dgm:prSet presAssocID="{48CF9337-85EF-468B-8D1E-E0F6FE07E5AF}" presName="background2" presStyleLbl="node2" presStyleIdx="1" presStyleCnt="2"/>
      <dgm:spPr>
        <a:solidFill>
          <a:srgbClr val="FF0000"/>
        </a:solidFill>
      </dgm:spPr>
      <dgm:t>
        <a:bodyPr/>
        <a:lstStyle/>
        <a:p>
          <a:endParaRPr lang="ru-RU"/>
        </a:p>
      </dgm:t>
    </dgm:pt>
    <dgm:pt modelId="{C308C616-2FA3-45E3-9A82-93D156B69B4A}" type="pres">
      <dgm:prSet presAssocID="{48CF9337-85EF-468B-8D1E-E0F6FE07E5AF}" presName="text2" presStyleLbl="fgAcc2" presStyleIdx="1" presStyleCnt="2" custScaleX="15835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BB2B6A9-EC92-4507-AB0E-7F0B49D91F99}" type="pres">
      <dgm:prSet presAssocID="{48CF9337-85EF-468B-8D1E-E0F6FE07E5AF}" presName="hierChild3" presStyleCnt="0"/>
      <dgm:spPr/>
    </dgm:pt>
    <dgm:pt modelId="{E435ABC9-39E3-41C2-8560-2EA90A130650}" type="pres">
      <dgm:prSet presAssocID="{211EB34F-26E5-47C8-B354-4FAEC50D6E88}" presName="Name17" presStyleLbl="parChTrans1D3" presStyleIdx="1" presStyleCnt="2"/>
      <dgm:spPr/>
      <dgm:t>
        <a:bodyPr/>
        <a:lstStyle/>
        <a:p>
          <a:endParaRPr lang="ru-RU"/>
        </a:p>
      </dgm:t>
    </dgm:pt>
    <dgm:pt modelId="{F067D0F6-97AE-4815-832A-791FC8E79154}" type="pres">
      <dgm:prSet presAssocID="{5744DB07-D19E-4925-BE8F-7D0B505537DF}" presName="hierRoot3" presStyleCnt="0"/>
      <dgm:spPr/>
    </dgm:pt>
    <dgm:pt modelId="{F20F6B3F-3DF7-47C8-B2E4-E0D34496B10A}" type="pres">
      <dgm:prSet presAssocID="{5744DB07-D19E-4925-BE8F-7D0B505537DF}" presName="composite3" presStyleCnt="0"/>
      <dgm:spPr/>
    </dgm:pt>
    <dgm:pt modelId="{67958BAF-1603-41DC-ABC8-1AAA39C69F9C}" type="pres">
      <dgm:prSet presAssocID="{5744DB07-D19E-4925-BE8F-7D0B505537DF}" presName="background3" presStyleLbl="node3" presStyleIdx="1" presStyleCnt="2"/>
      <dgm:spPr>
        <a:solidFill>
          <a:srgbClr val="FF0000"/>
        </a:solidFill>
      </dgm:spPr>
      <dgm:t>
        <a:bodyPr/>
        <a:lstStyle/>
        <a:p>
          <a:endParaRPr lang="ru-RU"/>
        </a:p>
      </dgm:t>
    </dgm:pt>
    <dgm:pt modelId="{E3147638-B618-45E7-B2BF-635F90BC1D43}" type="pres">
      <dgm:prSet presAssocID="{5744DB07-D19E-4925-BE8F-7D0B505537DF}" presName="text3" presStyleLbl="fgAcc3" presStyleIdx="1" presStyleCnt="2" custScaleX="203048" custScaleY="14979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AE270B9-8693-4275-8599-89FBB39AD1FD}" type="pres">
      <dgm:prSet presAssocID="{5744DB07-D19E-4925-BE8F-7D0B505537DF}" presName="hierChild4" presStyleCnt="0"/>
      <dgm:spPr/>
    </dgm:pt>
  </dgm:ptLst>
  <dgm:cxnLst>
    <dgm:cxn modelId="{F70D8677-8C57-4D54-AADC-C6CBF9369ACC}" srcId="{48CF9337-85EF-468B-8D1E-E0F6FE07E5AF}" destId="{5744DB07-D19E-4925-BE8F-7D0B505537DF}" srcOrd="0" destOrd="0" parTransId="{211EB34F-26E5-47C8-B354-4FAEC50D6E88}" sibTransId="{1A3E8466-53E2-48E1-B4F1-1A17749A230B}"/>
    <dgm:cxn modelId="{C82A1FE6-7214-44F9-BA19-E408AFB584C1}" type="presOf" srcId="{211EB34F-26E5-47C8-B354-4FAEC50D6E88}" destId="{E435ABC9-39E3-41C2-8560-2EA90A130650}" srcOrd="0" destOrd="0" presId="urn:microsoft.com/office/officeart/2005/8/layout/hierarchy1"/>
    <dgm:cxn modelId="{6FC300F1-1AF6-4879-806A-00F568416A1A}" type="presOf" srcId="{24C8672C-5E02-4C4E-BF06-EDAAFB4CCA80}" destId="{D9384A15-56F8-4E95-B357-E5F5EDE8D269}" srcOrd="0" destOrd="0" presId="urn:microsoft.com/office/officeart/2005/8/layout/hierarchy1"/>
    <dgm:cxn modelId="{D6B29C26-7FB4-4FBE-B455-0780A0E1D2E5}" type="presOf" srcId="{5744DB07-D19E-4925-BE8F-7D0B505537DF}" destId="{E3147638-B618-45E7-B2BF-635F90BC1D43}" srcOrd="0" destOrd="0" presId="urn:microsoft.com/office/officeart/2005/8/layout/hierarchy1"/>
    <dgm:cxn modelId="{B2392C3F-5FFB-46F4-B8E8-7EC43AA3087A}" type="presOf" srcId="{2B1EB8FC-35BE-4DFD-A4E1-13C513726C59}" destId="{1144A70B-4BFC-4A36-B602-2CA4FBDBA783}" srcOrd="0" destOrd="0" presId="urn:microsoft.com/office/officeart/2005/8/layout/hierarchy1"/>
    <dgm:cxn modelId="{851676A7-2CDA-4320-8154-4DE4B02D4B68}" srcId="{24C8672C-5E02-4C4E-BF06-EDAAFB4CCA80}" destId="{48CF9337-85EF-468B-8D1E-E0F6FE07E5AF}" srcOrd="1" destOrd="0" parTransId="{2B1EB8FC-35BE-4DFD-A4E1-13C513726C59}" sibTransId="{37934D60-8AEF-4614-9D18-77AF16E61028}"/>
    <dgm:cxn modelId="{201F9FC5-FCA5-4B61-A630-B1313FC78253}" type="presOf" srcId="{48CF9337-85EF-468B-8D1E-E0F6FE07E5AF}" destId="{C308C616-2FA3-45E3-9A82-93D156B69B4A}" srcOrd="0" destOrd="0" presId="urn:microsoft.com/office/officeart/2005/8/layout/hierarchy1"/>
    <dgm:cxn modelId="{2CADF27A-4D64-4E0D-9B42-206BA72CB295}" type="presOf" srcId="{F3C6B65C-C905-42DD-93BA-150119BD9AD6}" destId="{1E10F29B-8B04-47DD-84ED-E27B7480D0C4}" srcOrd="0" destOrd="0" presId="urn:microsoft.com/office/officeart/2005/8/layout/hierarchy1"/>
    <dgm:cxn modelId="{A2E3C5F5-145E-4928-BA30-0E896558BA8F}" srcId="{24C8672C-5E02-4C4E-BF06-EDAAFB4CCA80}" destId="{F3C6B65C-C905-42DD-93BA-150119BD9AD6}" srcOrd="0" destOrd="0" parTransId="{2A666577-8E73-49ED-AE90-C4184E152573}" sibTransId="{9EB22E57-24EE-4955-957C-D3E1533E14AF}"/>
    <dgm:cxn modelId="{5152E7E7-925F-47C6-BB23-EEA023FF9596}" type="presOf" srcId="{2A666577-8E73-49ED-AE90-C4184E152573}" destId="{276E3150-20F9-4171-90DE-EA5F0B0875DD}" srcOrd="0" destOrd="0" presId="urn:microsoft.com/office/officeart/2005/8/layout/hierarchy1"/>
    <dgm:cxn modelId="{AD80DEBD-F0D4-4B4C-B9FB-2E11EE1CD2A7}" srcId="{4BCB4209-8EFF-4BBF-BD36-4ACD273084EE}" destId="{24C8672C-5E02-4C4E-BF06-EDAAFB4CCA80}" srcOrd="0" destOrd="0" parTransId="{115EF4DF-C933-46A1-8431-5F930ABDF19C}" sibTransId="{DEC53371-4F86-404F-B162-C48231F2A8E7}"/>
    <dgm:cxn modelId="{6C542153-794B-4E76-A394-868F055CA6F5}" type="presOf" srcId="{4BCB4209-8EFF-4BBF-BD36-4ACD273084EE}" destId="{ED62FA33-8C05-4AD9-A581-B7AC6FC23447}" srcOrd="0" destOrd="0" presId="urn:microsoft.com/office/officeart/2005/8/layout/hierarchy1"/>
    <dgm:cxn modelId="{685B7485-013B-468C-B9FE-2D35F167D773}" type="presOf" srcId="{35757826-6FC1-4070-BA3B-98645A03B481}" destId="{43BB1098-3B08-4A19-94B5-82B55C56A7FD}" srcOrd="0" destOrd="0" presId="urn:microsoft.com/office/officeart/2005/8/layout/hierarchy1"/>
    <dgm:cxn modelId="{7D52A759-4CE7-49B7-AE05-9B8C129380B1}" type="presOf" srcId="{0DD47352-90B5-4D3A-BB7F-76ACCD96944C}" destId="{1190B339-CD08-4035-91DC-D2AA3A885E4B}" srcOrd="0" destOrd="0" presId="urn:microsoft.com/office/officeart/2005/8/layout/hierarchy1"/>
    <dgm:cxn modelId="{272D0BFD-867C-4123-9F22-0D0B66B28E74}" srcId="{F3C6B65C-C905-42DD-93BA-150119BD9AD6}" destId="{35757826-6FC1-4070-BA3B-98645A03B481}" srcOrd="0" destOrd="0" parTransId="{0DD47352-90B5-4D3A-BB7F-76ACCD96944C}" sibTransId="{6A7817C0-ED1D-4B02-9775-452576302978}"/>
    <dgm:cxn modelId="{5ED1809E-AE9E-4B6C-9C79-BC6926BCC877}" type="presParOf" srcId="{ED62FA33-8C05-4AD9-A581-B7AC6FC23447}" destId="{8A95EF1B-8E57-4A82-956C-50AF00B82720}" srcOrd="0" destOrd="0" presId="urn:microsoft.com/office/officeart/2005/8/layout/hierarchy1"/>
    <dgm:cxn modelId="{BA79A6A2-F40F-4949-8043-E8B49B540918}" type="presParOf" srcId="{8A95EF1B-8E57-4A82-956C-50AF00B82720}" destId="{B3FECECE-9835-4820-93F0-E3716B611F14}" srcOrd="0" destOrd="0" presId="urn:microsoft.com/office/officeart/2005/8/layout/hierarchy1"/>
    <dgm:cxn modelId="{0D576A8D-B4CE-40BF-96F0-59F8781DC747}" type="presParOf" srcId="{B3FECECE-9835-4820-93F0-E3716B611F14}" destId="{97FE54C1-6BC7-4E04-A986-31791915F5F2}" srcOrd="0" destOrd="0" presId="urn:microsoft.com/office/officeart/2005/8/layout/hierarchy1"/>
    <dgm:cxn modelId="{5C37610A-08AC-4776-8ACA-D253A6E166DB}" type="presParOf" srcId="{B3FECECE-9835-4820-93F0-E3716B611F14}" destId="{D9384A15-56F8-4E95-B357-E5F5EDE8D269}" srcOrd="1" destOrd="0" presId="urn:microsoft.com/office/officeart/2005/8/layout/hierarchy1"/>
    <dgm:cxn modelId="{078FFE8C-7298-45D8-A30C-4C687CDEB94E}" type="presParOf" srcId="{8A95EF1B-8E57-4A82-956C-50AF00B82720}" destId="{AF903D18-14E5-4BA7-AD96-263C9A6A8E95}" srcOrd="1" destOrd="0" presId="urn:microsoft.com/office/officeart/2005/8/layout/hierarchy1"/>
    <dgm:cxn modelId="{4AEDA092-1735-47A6-8D8A-03A90AC1E0D6}" type="presParOf" srcId="{AF903D18-14E5-4BA7-AD96-263C9A6A8E95}" destId="{276E3150-20F9-4171-90DE-EA5F0B0875DD}" srcOrd="0" destOrd="0" presId="urn:microsoft.com/office/officeart/2005/8/layout/hierarchy1"/>
    <dgm:cxn modelId="{1C33D0FD-1726-46AC-B24B-1FE6C8DF88F6}" type="presParOf" srcId="{AF903D18-14E5-4BA7-AD96-263C9A6A8E95}" destId="{36F18474-6FEF-4995-B08E-8AED767E2188}" srcOrd="1" destOrd="0" presId="urn:microsoft.com/office/officeart/2005/8/layout/hierarchy1"/>
    <dgm:cxn modelId="{43885523-C11D-4757-8102-15CFAC31F9BD}" type="presParOf" srcId="{36F18474-6FEF-4995-B08E-8AED767E2188}" destId="{8F7FD307-75A2-4D40-802A-516025E8E3A0}" srcOrd="0" destOrd="0" presId="urn:microsoft.com/office/officeart/2005/8/layout/hierarchy1"/>
    <dgm:cxn modelId="{D0326F34-BCD7-4070-A814-CBFBF691F164}" type="presParOf" srcId="{8F7FD307-75A2-4D40-802A-516025E8E3A0}" destId="{A4B32EA2-262A-4CA3-BF1E-82D7FC474724}" srcOrd="0" destOrd="0" presId="urn:microsoft.com/office/officeart/2005/8/layout/hierarchy1"/>
    <dgm:cxn modelId="{B8F56773-E0A5-4702-96B1-D9EB480E10E8}" type="presParOf" srcId="{8F7FD307-75A2-4D40-802A-516025E8E3A0}" destId="{1E10F29B-8B04-47DD-84ED-E27B7480D0C4}" srcOrd="1" destOrd="0" presId="urn:microsoft.com/office/officeart/2005/8/layout/hierarchy1"/>
    <dgm:cxn modelId="{FA2DDE1C-4E50-4CD0-8B42-0B5DBB16ACF8}" type="presParOf" srcId="{36F18474-6FEF-4995-B08E-8AED767E2188}" destId="{334636C7-6F5F-4E48-93DD-BAFD1E064032}" srcOrd="1" destOrd="0" presId="urn:microsoft.com/office/officeart/2005/8/layout/hierarchy1"/>
    <dgm:cxn modelId="{FBAA5B41-68BD-4BAB-956B-3272B0771459}" type="presParOf" srcId="{334636C7-6F5F-4E48-93DD-BAFD1E064032}" destId="{1190B339-CD08-4035-91DC-D2AA3A885E4B}" srcOrd="0" destOrd="0" presId="urn:microsoft.com/office/officeart/2005/8/layout/hierarchy1"/>
    <dgm:cxn modelId="{59C78DA1-717E-4CB7-BABE-8CDD1562323F}" type="presParOf" srcId="{334636C7-6F5F-4E48-93DD-BAFD1E064032}" destId="{04353531-E1BF-48E0-AD85-DC8E7538D271}" srcOrd="1" destOrd="0" presId="urn:microsoft.com/office/officeart/2005/8/layout/hierarchy1"/>
    <dgm:cxn modelId="{662F2FC6-635D-4C71-A28E-46F21934FA06}" type="presParOf" srcId="{04353531-E1BF-48E0-AD85-DC8E7538D271}" destId="{078A5455-CEF1-47A7-978E-6E6341071BD1}" srcOrd="0" destOrd="0" presId="urn:microsoft.com/office/officeart/2005/8/layout/hierarchy1"/>
    <dgm:cxn modelId="{E5228EE6-5803-41A6-BF38-AB16FEC0DED9}" type="presParOf" srcId="{078A5455-CEF1-47A7-978E-6E6341071BD1}" destId="{D36BDA89-141B-4B56-B74E-A418A4A11166}" srcOrd="0" destOrd="0" presId="urn:microsoft.com/office/officeart/2005/8/layout/hierarchy1"/>
    <dgm:cxn modelId="{0A5F750E-C773-438B-A560-975827428EBE}" type="presParOf" srcId="{078A5455-CEF1-47A7-978E-6E6341071BD1}" destId="{43BB1098-3B08-4A19-94B5-82B55C56A7FD}" srcOrd="1" destOrd="0" presId="urn:microsoft.com/office/officeart/2005/8/layout/hierarchy1"/>
    <dgm:cxn modelId="{18548BFF-E4CA-44FE-9726-F2DCEAA5DF1A}" type="presParOf" srcId="{04353531-E1BF-48E0-AD85-DC8E7538D271}" destId="{C9B79BE1-5937-4BBE-9BE6-27B1A346BD69}" srcOrd="1" destOrd="0" presId="urn:microsoft.com/office/officeart/2005/8/layout/hierarchy1"/>
    <dgm:cxn modelId="{946EF636-6342-4F69-941A-C42C36501EBB}" type="presParOf" srcId="{AF903D18-14E5-4BA7-AD96-263C9A6A8E95}" destId="{1144A70B-4BFC-4A36-B602-2CA4FBDBA783}" srcOrd="2" destOrd="0" presId="urn:microsoft.com/office/officeart/2005/8/layout/hierarchy1"/>
    <dgm:cxn modelId="{7B1287C5-9029-41B2-AF1E-7BBDA5775C8E}" type="presParOf" srcId="{AF903D18-14E5-4BA7-AD96-263C9A6A8E95}" destId="{F3FFBF64-B0FE-4832-833D-8A12B1CDE8BF}" srcOrd="3" destOrd="0" presId="urn:microsoft.com/office/officeart/2005/8/layout/hierarchy1"/>
    <dgm:cxn modelId="{962BCC73-A506-48EB-9382-D2EEB414D13E}" type="presParOf" srcId="{F3FFBF64-B0FE-4832-833D-8A12B1CDE8BF}" destId="{ACA37B67-D3A2-438A-8555-D0ABF765D8EF}" srcOrd="0" destOrd="0" presId="urn:microsoft.com/office/officeart/2005/8/layout/hierarchy1"/>
    <dgm:cxn modelId="{905A499E-2E69-4C53-BF74-8888315BF8A2}" type="presParOf" srcId="{ACA37B67-D3A2-438A-8555-D0ABF765D8EF}" destId="{65334394-84C4-4E42-A233-BE51779E77CD}" srcOrd="0" destOrd="0" presId="urn:microsoft.com/office/officeart/2005/8/layout/hierarchy1"/>
    <dgm:cxn modelId="{B40E7AF6-F2EA-48A1-B9FE-3959EBE40D65}" type="presParOf" srcId="{ACA37B67-D3A2-438A-8555-D0ABF765D8EF}" destId="{C308C616-2FA3-45E3-9A82-93D156B69B4A}" srcOrd="1" destOrd="0" presId="urn:microsoft.com/office/officeart/2005/8/layout/hierarchy1"/>
    <dgm:cxn modelId="{0AD495EE-47EB-4CBC-8FAB-7AB6FCAE821D}" type="presParOf" srcId="{F3FFBF64-B0FE-4832-833D-8A12B1CDE8BF}" destId="{6BB2B6A9-EC92-4507-AB0E-7F0B49D91F99}" srcOrd="1" destOrd="0" presId="urn:microsoft.com/office/officeart/2005/8/layout/hierarchy1"/>
    <dgm:cxn modelId="{5ED3E89C-CC31-4E61-B742-67D61CBFE2D9}" type="presParOf" srcId="{6BB2B6A9-EC92-4507-AB0E-7F0B49D91F99}" destId="{E435ABC9-39E3-41C2-8560-2EA90A130650}" srcOrd="0" destOrd="0" presId="urn:microsoft.com/office/officeart/2005/8/layout/hierarchy1"/>
    <dgm:cxn modelId="{F3ABBC08-F443-4D93-8962-CBFACE931665}" type="presParOf" srcId="{6BB2B6A9-EC92-4507-AB0E-7F0B49D91F99}" destId="{F067D0F6-97AE-4815-832A-791FC8E79154}" srcOrd="1" destOrd="0" presId="urn:microsoft.com/office/officeart/2005/8/layout/hierarchy1"/>
    <dgm:cxn modelId="{4D9EC279-22F9-454F-AB20-8FD9C6E42E46}" type="presParOf" srcId="{F067D0F6-97AE-4815-832A-791FC8E79154}" destId="{F20F6B3F-3DF7-47C8-B2E4-E0D34496B10A}" srcOrd="0" destOrd="0" presId="urn:microsoft.com/office/officeart/2005/8/layout/hierarchy1"/>
    <dgm:cxn modelId="{3AD6F2B7-B86C-4CD0-9480-697BCD9BED70}" type="presParOf" srcId="{F20F6B3F-3DF7-47C8-B2E4-E0D34496B10A}" destId="{67958BAF-1603-41DC-ABC8-1AAA39C69F9C}" srcOrd="0" destOrd="0" presId="urn:microsoft.com/office/officeart/2005/8/layout/hierarchy1"/>
    <dgm:cxn modelId="{20236B6C-2D91-45C5-948A-F254BF13C2B2}" type="presParOf" srcId="{F20F6B3F-3DF7-47C8-B2E4-E0D34496B10A}" destId="{E3147638-B618-45E7-B2BF-635F90BC1D43}" srcOrd="1" destOrd="0" presId="urn:microsoft.com/office/officeart/2005/8/layout/hierarchy1"/>
    <dgm:cxn modelId="{2018778C-FF86-43A5-85B1-503CA043A65E}" type="presParOf" srcId="{F067D0F6-97AE-4815-832A-791FC8E79154}" destId="{9AE270B9-8693-4275-8599-89FBB39AD1FD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35ABC9-39E3-41C2-8560-2EA90A130650}">
      <dsp:nvSpPr>
        <dsp:cNvPr id="0" name=""/>
        <dsp:cNvSpPr/>
      </dsp:nvSpPr>
      <dsp:spPr>
        <a:xfrm>
          <a:off x="6275840" y="3145108"/>
          <a:ext cx="91440" cy="52155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21553"/>
              </a:lnTo>
            </a:path>
          </a:pathLst>
        </a:custGeom>
        <a:noFill/>
        <a:ln w="190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44A70B-4BFC-4A36-B602-2CA4FBDBA783}">
      <dsp:nvSpPr>
        <dsp:cNvPr id="0" name=""/>
        <dsp:cNvSpPr/>
      </dsp:nvSpPr>
      <dsp:spPr>
        <a:xfrm>
          <a:off x="4037615" y="1484804"/>
          <a:ext cx="2283945" cy="5215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5423"/>
              </a:lnTo>
              <a:lnTo>
                <a:pt x="2283945" y="355423"/>
              </a:lnTo>
              <a:lnTo>
                <a:pt x="2283945" y="521553"/>
              </a:lnTo>
            </a:path>
          </a:pathLst>
        </a:custGeom>
        <a:noFill/>
        <a:ln w="190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90B339-CD08-4035-91DC-D2AA3A885E4B}">
      <dsp:nvSpPr>
        <dsp:cNvPr id="0" name=""/>
        <dsp:cNvSpPr/>
      </dsp:nvSpPr>
      <dsp:spPr>
        <a:xfrm>
          <a:off x="2007325" y="3145108"/>
          <a:ext cx="91440" cy="52155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21553"/>
              </a:lnTo>
            </a:path>
          </a:pathLst>
        </a:custGeom>
        <a:noFill/>
        <a:ln w="190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6E3150-20F9-4171-90DE-EA5F0B0875DD}">
      <dsp:nvSpPr>
        <dsp:cNvPr id="0" name=""/>
        <dsp:cNvSpPr/>
      </dsp:nvSpPr>
      <dsp:spPr>
        <a:xfrm>
          <a:off x="2053045" y="1484804"/>
          <a:ext cx="1984570" cy="521553"/>
        </a:xfrm>
        <a:custGeom>
          <a:avLst/>
          <a:gdLst/>
          <a:ahLst/>
          <a:cxnLst/>
          <a:rect l="0" t="0" r="0" b="0"/>
          <a:pathLst>
            <a:path>
              <a:moveTo>
                <a:pt x="1984570" y="0"/>
              </a:moveTo>
              <a:lnTo>
                <a:pt x="1984570" y="355423"/>
              </a:lnTo>
              <a:lnTo>
                <a:pt x="0" y="355423"/>
              </a:lnTo>
              <a:lnTo>
                <a:pt x="0" y="521553"/>
              </a:lnTo>
            </a:path>
          </a:pathLst>
        </a:custGeom>
        <a:noFill/>
        <a:ln w="190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FE54C1-6BC7-4E04-A986-31791915F5F2}">
      <dsp:nvSpPr>
        <dsp:cNvPr id="0" name=""/>
        <dsp:cNvSpPr/>
      </dsp:nvSpPr>
      <dsp:spPr>
        <a:xfrm>
          <a:off x="2044587" y="346054"/>
          <a:ext cx="3986056" cy="1138750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accent5"/>
          </a:solidFill>
          <a:prstDash val="solid"/>
          <a:miter lim="800000"/>
        </a:ln>
        <a:effectLst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</dsp:sp>
    <dsp:sp modelId="{D9384A15-56F8-4E95-B357-E5F5EDE8D269}">
      <dsp:nvSpPr>
        <dsp:cNvPr id="0" name=""/>
        <dsp:cNvSpPr/>
      </dsp:nvSpPr>
      <dsp:spPr>
        <a:xfrm>
          <a:off x="2243843" y="535347"/>
          <a:ext cx="3986056" cy="1138750"/>
        </a:xfrm>
        <a:prstGeom prst="roundRect">
          <a:avLst>
            <a:gd name="adj" fmla="val 10000"/>
          </a:avLst>
        </a:prstGeom>
        <a:solidFill>
          <a:schemeClr val="lt1"/>
        </a:solidFill>
        <a:ln w="12700" cap="flat" cmpd="sng" algn="ctr">
          <a:solidFill>
            <a:schemeClr val="accent5"/>
          </a:solidFill>
          <a:prstDash val="solid"/>
          <a:miter lim="800000"/>
        </a:ln>
        <a:effectLst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Отклоняющееся 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поведение</a:t>
          </a:r>
          <a:endParaRPr lang="ru-RU" sz="2800" b="1" kern="1200" dirty="0"/>
        </a:p>
      </dsp:txBody>
      <dsp:txXfrm>
        <a:off x="2277196" y="568700"/>
        <a:ext cx="3919350" cy="1072044"/>
      </dsp:txXfrm>
    </dsp:sp>
    <dsp:sp modelId="{A4B32EA2-262A-4CA3-BF1E-82D7FC474724}">
      <dsp:nvSpPr>
        <dsp:cNvPr id="0" name=""/>
        <dsp:cNvSpPr/>
      </dsp:nvSpPr>
      <dsp:spPr>
        <a:xfrm>
          <a:off x="333792" y="2006358"/>
          <a:ext cx="3438505" cy="1138750"/>
        </a:xfrm>
        <a:prstGeom prst="roundRect">
          <a:avLst>
            <a:gd name="adj" fmla="val 10000"/>
          </a:avLst>
        </a:prstGeom>
        <a:solidFill>
          <a:schemeClr val="accent6"/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E10F29B-8B04-47DD-84ED-E27B7480D0C4}">
      <dsp:nvSpPr>
        <dsp:cNvPr id="0" name=""/>
        <dsp:cNvSpPr/>
      </dsp:nvSpPr>
      <dsp:spPr>
        <a:xfrm>
          <a:off x="533048" y="2195651"/>
          <a:ext cx="3438505" cy="1138750"/>
        </a:xfrm>
        <a:prstGeom prst="roundRect">
          <a:avLst>
            <a:gd name="adj" fmla="val 10000"/>
          </a:avLst>
        </a:prstGeom>
        <a:solidFill>
          <a:schemeClr val="lt1"/>
        </a:solidFill>
        <a:ln w="1270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Девиантное</a:t>
          </a:r>
          <a:endParaRPr lang="ru-RU" sz="2800" b="1" kern="1200" dirty="0"/>
        </a:p>
      </dsp:txBody>
      <dsp:txXfrm>
        <a:off x="566401" y="2229004"/>
        <a:ext cx="3371799" cy="1072044"/>
      </dsp:txXfrm>
    </dsp:sp>
    <dsp:sp modelId="{D36BDA89-141B-4B56-B74E-A418A4A11166}">
      <dsp:nvSpPr>
        <dsp:cNvPr id="0" name=""/>
        <dsp:cNvSpPr/>
      </dsp:nvSpPr>
      <dsp:spPr>
        <a:xfrm>
          <a:off x="3680" y="3666662"/>
          <a:ext cx="4098729" cy="1610432"/>
        </a:xfrm>
        <a:prstGeom prst="roundRect">
          <a:avLst>
            <a:gd name="adj" fmla="val 10000"/>
          </a:avLst>
        </a:prstGeom>
        <a:solidFill>
          <a:schemeClr val="accent6"/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BB1098-3B08-4A19-94B5-82B55C56A7FD}">
      <dsp:nvSpPr>
        <dsp:cNvPr id="0" name=""/>
        <dsp:cNvSpPr/>
      </dsp:nvSpPr>
      <dsp:spPr>
        <a:xfrm>
          <a:off x="202936" y="3855955"/>
          <a:ext cx="4098729" cy="1610432"/>
        </a:xfrm>
        <a:prstGeom prst="roundRect">
          <a:avLst>
            <a:gd name="adj" fmla="val 10000"/>
          </a:avLst>
        </a:prstGeom>
        <a:solidFill>
          <a:schemeClr val="lt1"/>
        </a:solidFill>
        <a:ln w="1270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Отклонение, не влекущее уголовного наказания</a:t>
          </a:r>
          <a:endParaRPr lang="ru-RU" sz="2800" kern="1200" dirty="0"/>
        </a:p>
      </dsp:txBody>
      <dsp:txXfrm>
        <a:off x="250104" y="3903123"/>
        <a:ext cx="4004393" cy="1516096"/>
      </dsp:txXfrm>
    </dsp:sp>
    <dsp:sp modelId="{65334394-84C4-4E42-A233-BE51779E77CD}">
      <dsp:nvSpPr>
        <dsp:cNvPr id="0" name=""/>
        <dsp:cNvSpPr/>
      </dsp:nvSpPr>
      <dsp:spPr>
        <a:xfrm>
          <a:off x="4901682" y="2006358"/>
          <a:ext cx="2839756" cy="1138750"/>
        </a:xfrm>
        <a:prstGeom prst="roundRect">
          <a:avLst>
            <a:gd name="adj" fmla="val 10000"/>
          </a:avLst>
        </a:prstGeom>
        <a:solidFill>
          <a:srgbClr val="FF0000"/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308C616-2FA3-45E3-9A82-93D156B69B4A}">
      <dsp:nvSpPr>
        <dsp:cNvPr id="0" name=""/>
        <dsp:cNvSpPr/>
      </dsp:nvSpPr>
      <dsp:spPr>
        <a:xfrm>
          <a:off x="5100938" y="2195651"/>
          <a:ext cx="2839756" cy="1138750"/>
        </a:xfrm>
        <a:prstGeom prst="roundRect">
          <a:avLst>
            <a:gd name="adj" fmla="val 10000"/>
          </a:avLst>
        </a:prstGeom>
        <a:solidFill>
          <a:schemeClr val="lt1"/>
        </a:solidFill>
        <a:ln w="1270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Делинквентное</a:t>
          </a:r>
          <a:endParaRPr lang="ru-RU" sz="2800" b="1" kern="1200" dirty="0"/>
        </a:p>
      </dsp:txBody>
      <dsp:txXfrm>
        <a:off x="5134291" y="2229004"/>
        <a:ext cx="2773050" cy="1072044"/>
      </dsp:txXfrm>
    </dsp:sp>
    <dsp:sp modelId="{67958BAF-1603-41DC-ABC8-1AAA39C69F9C}">
      <dsp:nvSpPr>
        <dsp:cNvPr id="0" name=""/>
        <dsp:cNvSpPr/>
      </dsp:nvSpPr>
      <dsp:spPr>
        <a:xfrm>
          <a:off x="4500923" y="3666662"/>
          <a:ext cx="3641275" cy="1705756"/>
        </a:xfrm>
        <a:prstGeom prst="roundRect">
          <a:avLst>
            <a:gd name="adj" fmla="val 10000"/>
          </a:avLst>
        </a:prstGeom>
        <a:solidFill>
          <a:srgbClr val="FF0000"/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3147638-B618-45E7-B2BF-635F90BC1D43}">
      <dsp:nvSpPr>
        <dsp:cNvPr id="0" name=""/>
        <dsp:cNvSpPr/>
      </dsp:nvSpPr>
      <dsp:spPr>
        <a:xfrm>
          <a:off x="4700179" y="3855955"/>
          <a:ext cx="3641275" cy="1705756"/>
        </a:xfrm>
        <a:prstGeom prst="roundRect">
          <a:avLst>
            <a:gd name="adj" fmla="val 10000"/>
          </a:avLst>
        </a:prstGeom>
        <a:solidFill>
          <a:schemeClr val="lt1"/>
        </a:solidFill>
        <a:ln w="1270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Правонарушение, преступление, влекущее уголовную ответственность</a:t>
          </a:r>
          <a:endParaRPr lang="ru-RU" sz="2800" kern="1200" dirty="0"/>
        </a:p>
      </dsp:txBody>
      <dsp:txXfrm>
        <a:off x="4750139" y="3905915"/>
        <a:ext cx="3541355" cy="16058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E1B4DD-9ED0-453B-ABF6-7F16DAF2942E}" type="datetimeFigureOut">
              <a:rPr lang="ru-RU" smtClean="0"/>
              <a:t>19.07.2018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555738-CCEA-48B4-B347-A976C1C5EAF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5454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555738-CCEA-48B4-B347-A976C1C5EAFD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68134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rgbClr val="000000"/>
                </a:solidFill>
                <a:ea typeface="Times New Roman"/>
                <a:cs typeface="Times New Roman"/>
              </a:rPr>
              <a:t>Ген отвечает за производство МАО, регулирующего количество химического вещества – трансмиттера, посредством которого нейроны головного мозга взаимодействуют между собой. Если его слишком много или мало – тонкое взаимодействие нервных клеток нарушается, результатом этого становятся неврологические расстройства. </a:t>
            </a:r>
            <a:r>
              <a:rPr lang="ru-RU" sz="1200" spc="15" dirty="0" smtClean="0">
                <a:latin typeface="NotoSans"/>
                <a:ea typeface="Times New Roman"/>
                <a:cs typeface="Times New Roman"/>
              </a:rPr>
              <a:t>От </a:t>
            </a:r>
            <a:r>
              <a:rPr lang="ru-RU" sz="1200" dirty="0" smtClean="0">
                <a:solidFill>
                  <a:prstClr val="black"/>
                </a:solidFill>
              </a:rPr>
              <a:t>CDH13</a:t>
            </a:r>
            <a:r>
              <a:rPr lang="ru-RU" sz="1200" spc="15" dirty="0" smtClean="0">
                <a:latin typeface="NotoSans"/>
                <a:ea typeface="Times New Roman"/>
                <a:cs typeface="Times New Roman"/>
              </a:rPr>
              <a:t> зависят связи между нейронами в мозге. Его мутации вызывают у детей синдром гиперактивности с нарушением внимания. </a:t>
            </a:r>
            <a:endParaRPr lang="ru-RU" sz="1200" dirty="0" smtClean="0">
              <a:solidFill>
                <a:srgbClr val="000000"/>
              </a:solidFill>
              <a:ea typeface="Times New Roman"/>
              <a:cs typeface="Times New Roman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rgbClr val="212121"/>
                </a:solidFill>
                <a:latin typeface="Arial"/>
                <a:ea typeface="Times New Roman"/>
              </a:rPr>
              <a:t>Среди преступников вообще отмечается большое число лиц с психопатиями и различными патологиями. Так, по некоторым данным, у 75% преступников отмечается наличие патологических или пограничных изменений в электроэнцефалограмме.</a:t>
            </a:r>
          </a:p>
          <a:p>
            <a:pPr algn="l"/>
            <a:r>
              <a:rPr lang="ru-RU" sz="1200" dirty="0" smtClean="0"/>
              <a:t>Нельзя сказать, что преступник всегда порождает преступника. Только 14% таких потомков встали на скользкую криминальную стезю, остальные 86% выбрали честный образ жизни. </a:t>
            </a:r>
          </a:p>
          <a:p>
            <a:pPr algn="l"/>
            <a:r>
              <a:rPr lang="ru-RU" sz="1200" dirty="0" smtClean="0"/>
              <a:t>Семья, в которой воспитывались наблюдаемые, играла тоже не последнюю роль. Из их биологических родителей 31% имел криминальное прошлое. Отпрыски показали более благополучную картину. В их среде только 11% стали преступниками. Преобладали среди них те, у кого и приёмный отец, и биологический нарушали закон.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dirty="0" smtClean="0">
              <a:effectLst/>
              <a:latin typeface="Times New Roman"/>
              <a:ea typeface="Times New Roman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555738-CCEA-48B4-B347-A976C1C5EAFD}" type="slidenum">
              <a:rPr lang="ru-RU" smtClean="0"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3163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555738-CCEA-48B4-B347-A976C1C5EAFD}" type="slidenum">
              <a:rPr lang="ru-RU" smtClean="0"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3163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555738-CCEA-48B4-B347-A976C1C5EAFD}" type="slidenum">
              <a:rPr lang="ru-RU" smtClean="0"/>
              <a:t>12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3163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555738-CCEA-48B4-B347-A976C1C5EAFD}" type="slidenum">
              <a:rPr lang="ru-RU" smtClean="0"/>
              <a:t>13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3163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555738-CCEA-48B4-B347-A976C1C5EAFD}" type="slidenum">
              <a:rPr lang="ru-RU" smtClean="0"/>
              <a:t>14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31634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555738-CCEA-48B4-B347-A976C1C5EAFD}" type="slidenum">
              <a:rPr lang="ru-RU" smtClean="0"/>
              <a:t>15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31634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555738-CCEA-48B4-B347-A976C1C5EAFD}" type="slidenum">
              <a:rPr lang="ru-RU" smtClean="0"/>
              <a:t>16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31634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555738-CCEA-48B4-B347-A976C1C5EAFD}" type="slidenum">
              <a:rPr lang="ru-RU" smtClean="0"/>
              <a:t>17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31634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555738-CCEA-48B4-B347-A976C1C5EAFD}" type="slidenum">
              <a:rPr lang="ru-RU" smtClean="0"/>
              <a:t>18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31634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555738-CCEA-48B4-B347-A976C1C5EAFD}" type="slidenum">
              <a:rPr lang="ru-RU" smtClean="0"/>
              <a:t>19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3163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555738-CCEA-48B4-B347-A976C1C5EAFD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31634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555738-CCEA-48B4-B347-A976C1C5EAFD}" type="slidenum">
              <a:rPr lang="ru-RU" smtClean="0"/>
              <a:t>20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31634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555738-CCEA-48B4-B347-A976C1C5EAFD}" type="slidenum">
              <a:rPr lang="ru-RU" smtClean="0"/>
              <a:t>21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3163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555738-CCEA-48B4-B347-A976C1C5EAFD}" type="slidenum">
              <a:rPr lang="ru-RU" smtClean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3163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555738-CCEA-48B4-B347-A976C1C5EAFD}" type="slidenum">
              <a:rPr lang="ru-RU" smtClean="0"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3163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555738-CCEA-48B4-B347-A976C1C5EAFD}" type="slidenum">
              <a:rPr lang="ru-RU" smtClean="0"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3163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555738-CCEA-48B4-B347-A976C1C5EAFD}" type="slidenum">
              <a:rPr lang="ru-RU" smtClean="0"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3163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555738-CCEA-48B4-B347-A976C1C5EAFD}" type="slidenum">
              <a:rPr lang="ru-RU" smtClean="0"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3163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555738-CCEA-48B4-B347-A976C1C5EAFD}" type="slidenum">
              <a:rPr lang="ru-RU" smtClean="0"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3163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555738-CCEA-48B4-B347-A976C1C5EAFD}" type="slidenum">
              <a:rPr lang="ru-RU" smtClean="0"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3163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89D68-C015-4F82-B843-DF7F2AA09BAF}" type="datetime1">
              <a:rPr lang="ru-RU" smtClean="0"/>
              <a:t>19.07.2018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DFD2-F10C-43E6-8AFC-B5133550714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04276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499BC-F685-4931-9547-A687FCD7EAF2}" type="datetime1">
              <a:rPr lang="ru-RU" smtClean="0"/>
              <a:t>19.07.2018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DFD2-F10C-43E6-8AFC-B5133550714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59069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ECE7-B17E-4D08-89BF-E1BC0B0A5776}" type="datetime1">
              <a:rPr lang="ru-RU" smtClean="0"/>
              <a:t>19.07.2018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DFD2-F10C-43E6-8AFC-B5133550714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6192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7BD3F-FD85-4C9A-BAA1-4D0BCFBF7404}" type="datetime1">
              <a:rPr lang="ru-RU" smtClean="0"/>
              <a:t>19.07.2018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DFD2-F10C-43E6-8AFC-B5133550714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42063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FCC2D-B790-427F-A917-700BDF56E983}" type="datetime1">
              <a:rPr lang="ru-RU" smtClean="0"/>
              <a:t>19.07.2018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DFD2-F10C-43E6-8AFC-B5133550714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8507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E6079-C97B-4882-9CF0-71F83213A903}" type="datetime1">
              <a:rPr lang="ru-RU" smtClean="0"/>
              <a:t>19.07.2018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DFD2-F10C-43E6-8AFC-B5133550714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0913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EFA47-6701-4A39-B82C-291B67DDFE64}" type="datetime1">
              <a:rPr lang="ru-RU" smtClean="0"/>
              <a:t>19.07.2018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DFD2-F10C-43E6-8AFC-B5133550714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7402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20DA1-285D-4CF2-B8FB-32FA4F717957}" type="datetime1">
              <a:rPr lang="ru-RU" smtClean="0"/>
              <a:t>19.07.2018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DFD2-F10C-43E6-8AFC-B5133550714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85506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D8FA9-59E2-420C-871F-ACB9166C47E8}" type="datetime1">
              <a:rPr lang="ru-RU" smtClean="0"/>
              <a:t>19.07.2018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DFD2-F10C-43E6-8AFC-B5133550714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44979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7320A-C1C2-4BDB-A7B8-F56029AB9B5F}" type="datetime1">
              <a:rPr lang="ru-RU" smtClean="0"/>
              <a:t>19.07.2018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DFD2-F10C-43E6-8AFC-B5133550714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13529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09C0B-9996-4FF9-947F-3B8F190AC956}" type="datetime1">
              <a:rPr lang="ru-RU" smtClean="0"/>
              <a:t>19.07.2018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DFD2-F10C-43E6-8AFC-B5133550714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37818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F1BF90-A50D-41F2-9194-2DCDC27E64D1}" type="datetime1">
              <a:rPr lang="ru-RU" smtClean="0"/>
              <a:t>19.07.2018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58DFD2-F10C-43E6-8AFC-B5133550714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8486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5" Type="http://schemas.microsoft.com/office/2007/relationships/hdphoto" Target="../media/hdphoto3.wdp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1.jpe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4.png"/><Relationship Id="rId9" Type="http://schemas.microsoft.com/office/2007/relationships/diagramDrawing" Target="../diagrams/drawing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microsoft.com/office/2007/relationships/hdphoto" Target="../media/hdphoto2.wdp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 rot="20544437" flipH="1">
            <a:off x="1053474" y="734110"/>
            <a:ext cx="7590585" cy="5388288"/>
            <a:chOff x="-374881" y="1256759"/>
            <a:chExt cx="9638018" cy="4566761"/>
          </a:xfrm>
        </p:grpSpPr>
        <p:sp>
          <p:nvSpPr>
            <p:cNvPr id="4" name="Прямоугольник 3"/>
            <p:cNvSpPr/>
            <p:nvPr/>
          </p:nvSpPr>
          <p:spPr>
            <a:xfrm rot="21110853">
              <a:off x="-10894" y="1256759"/>
              <a:ext cx="9274031" cy="4561323"/>
            </a:xfrm>
            <a:prstGeom prst="rect">
              <a:avLst/>
            </a:prstGeom>
            <a:solidFill>
              <a:schemeClr val="lt1">
                <a:alpha val="72000"/>
              </a:schemeClr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" name="Прямоугольник 4"/>
            <p:cNvSpPr/>
            <p:nvPr/>
          </p:nvSpPr>
          <p:spPr>
            <a:xfrm rot="20703472">
              <a:off x="-209074" y="1328934"/>
              <a:ext cx="9277404" cy="4494586"/>
            </a:xfrm>
            <a:prstGeom prst="rect">
              <a:avLst/>
            </a:prstGeom>
            <a:solidFill>
              <a:schemeClr val="lt1">
                <a:alpha val="72000"/>
              </a:schemeClr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" name="Прямоугольник 5"/>
            <p:cNvSpPr/>
            <p:nvPr/>
          </p:nvSpPr>
          <p:spPr>
            <a:xfrm rot="20544437">
              <a:off x="-374881" y="1455565"/>
              <a:ext cx="9603975" cy="4274079"/>
            </a:xfrm>
            <a:prstGeom prst="rect">
              <a:avLst/>
            </a:prstGeom>
            <a:solidFill>
              <a:schemeClr val="lt1">
                <a:alpha val="72000"/>
              </a:schemeClr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1250123" y="1595869"/>
            <a:ext cx="741201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Наследственные предпосылки к формированию девиантного поведения</a:t>
            </a:r>
            <a:endParaRPr lang="ru-RU" sz="3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72416" y="4432950"/>
            <a:ext cx="50052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dirty="0" smtClean="0"/>
              <a:t>Преподаватель</a:t>
            </a:r>
          </a:p>
          <a:p>
            <a:pPr algn="r"/>
            <a:r>
              <a:rPr lang="ru-RU" sz="2400" dirty="0" smtClean="0"/>
              <a:t>Левенец Ольга Владимировна</a:t>
            </a:r>
            <a:endParaRPr lang="ru-RU" sz="2400" dirty="0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1333948" y="2113213"/>
            <a:ext cx="0" cy="2207942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990420" y="963712"/>
            <a:ext cx="71968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ru-RU" sz="2400" dirty="0" smtClean="0">
                <a:solidFill>
                  <a:prstClr val="black"/>
                </a:solidFill>
              </a:rPr>
              <a:t>ГБПОУ КК «Камчатский медицинский колледж»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82409" y="5523091"/>
            <a:ext cx="71968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ru-RU" sz="2400" dirty="0">
                <a:solidFill>
                  <a:prstClr val="black"/>
                </a:solidFill>
              </a:rPr>
              <a:t>г</a:t>
            </a:r>
            <a:r>
              <a:rPr lang="ru-RU" sz="2400" dirty="0" smtClean="0">
                <a:solidFill>
                  <a:prstClr val="black"/>
                </a:solidFill>
              </a:rPr>
              <a:t>. Петропавловск-Камчатский, 2018 г.</a:t>
            </a:r>
            <a:endParaRPr lang="ru-RU" sz="2400" dirty="0">
              <a:solidFill>
                <a:prstClr val="black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8820" y="3118355"/>
            <a:ext cx="2705382" cy="164497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88610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 flipH="1">
            <a:off x="335278" y="608427"/>
            <a:ext cx="8453005" cy="5579014"/>
          </a:xfrm>
          <a:prstGeom prst="rect">
            <a:avLst/>
          </a:prstGeom>
          <a:solidFill>
            <a:schemeClr val="lt1">
              <a:alpha val="86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indent="190500" algn="ctr"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solidFill>
                  <a:srgbClr val="000000"/>
                </a:solidFill>
                <a:ea typeface="Times New Roman"/>
                <a:cs typeface="Times New Roman"/>
              </a:rPr>
              <a:t>У людей </a:t>
            </a:r>
            <a:r>
              <a:rPr lang="ru-RU" sz="2400" dirty="0">
                <a:solidFill>
                  <a:srgbClr val="000000"/>
                </a:solidFill>
                <a:ea typeface="Times New Roman"/>
                <a:cs typeface="Times New Roman"/>
              </a:rPr>
              <a:t>с </a:t>
            </a:r>
            <a:r>
              <a:rPr lang="ru-RU" sz="2400" u="sng" dirty="0">
                <a:solidFill>
                  <a:srgbClr val="000000"/>
                </a:solidFill>
                <a:ea typeface="Times New Roman"/>
                <a:cs typeface="Times New Roman"/>
              </a:rPr>
              <a:t>криминальным уклоном</a:t>
            </a:r>
            <a:r>
              <a:rPr lang="ru-RU" sz="2400" dirty="0">
                <a:solidFill>
                  <a:srgbClr val="000000"/>
                </a:solidFill>
                <a:ea typeface="Times New Roman"/>
                <a:cs typeface="Times New Roman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ea typeface="Times New Roman"/>
                <a:cs typeface="Times New Roman"/>
              </a:rPr>
              <a:t>есть </a:t>
            </a:r>
            <a:r>
              <a:rPr lang="ru-RU" sz="2400" dirty="0">
                <a:solidFill>
                  <a:srgbClr val="000000"/>
                </a:solidFill>
                <a:ea typeface="Times New Roman"/>
                <a:cs typeface="Times New Roman"/>
              </a:rPr>
              <a:t>серьёзный дефект </a:t>
            </a:r>
            <a:r>
              <a:rPr lang="ru-RU" sz="2400" dirty="0" smtClean="0">
                <a:solidFill>
                  <a:srgbClr val="000000"/>
                </a:solidFill>
                <a:ea typeface="Times New Roman"/>
                <a:cs typeface="Times New Roman"/>
              </a:rPr>
              <a:t>генов </a:t>
            </a:r>
            <a:r>
              <a:rPr lang="ru-RU" sz="2400" dirty="0" smtClean="0">
                <a:solidFill>
                  <a:schemeClr val="tx1"/>
                </a:solidFill>
              </a:rPr>
              <a:t>моноаминооксидазы (МАО)</a:t>
            </a:r>
            <a:r>
              <a:rPr lang="ru-RU" sz="2400" dirty="0">
                <a:solidFill>
                  <a:srgbClr val="000000"/>
                </a:solidFill>
                <a:cs typeface="Times New Roman"/>
              </a:rPr>
              <a:t> </a:t>
            </a:r>
            <a:r>
              <a:rPr lang="ru-RU" sz="2400" dirty="0" smtClean="0">
                <a:solidFill>
                  <a:schemeClr val="tx1"/>
                </a:solidFill>
              </a:rPr>
              <a:t> и </a:t>
            </a:r>
            <a:r>
              <a:rPr lang="ru-RU" sz="2400" dirty="0" smtClean="0"/>
              <a:t>CDH13. </a:t>
            </a:r>
            <a:r>
              <a:rPr lang="ru-RU" sz="2400" dirty="0">
                <a:solidFill>
                  <a:srgbClr val="000000"/>
                </a:solidFill>
                <a:ea typeface="Times New Roman"/>
                <a:cs typeface="Times New Roman"/>
              </a:rPr>
              <a:t>Гены отвечают за  взаимодействие нейронов головного мозга. </a:t>
            </a:r>
            <a:r>
              <a:rPr lang="ru-RU" sz="2400" dirty="0" smtClean="0"/>
              <a:t>МАО </a:t>
            </a:r>
            <a:r>
              <a:rPr lang="ru-RU" sz="2400" dirty="0" smtClean="0">
                <a:solidFill>
                  <a:schemeClr val="tx1"/>
                </a:solidFill>
              </a:rPr>
              <a:t>влияет </a:t>
            </a:r>
            <a:r>
              <a:rPr lang="ru-RU" sz="2400" dirty="0">
                <a:solidFill>
                  <a:schemeClr val="tx1"/>
                </a:solidFill>
              </a:rPr>
              <a:t>на </a:t>
            </a:r>
            <a:r>
              <a:rPr lang="ru-RU" sz="2400" b="1" dirty="0" smtClean="0">
                <a:solidFill>
                  <a:schemeClr val="tx1"/>
                </a:solidFill>
              </a:rPr>
              <a:t>агрессивность, враждебность </a:t>
            </a:r>
            <a:r>
              <a:rPr lang="ru-RU" sz="2400" b="1" dirty="0">
                <a:solidFill>
                  <a:schemeClr val="tx1"/>
                </a:solidFill>
              </a:rPr>
              <a:t>и </a:t>
            </a:r>
            <a:r>
              <a:rPr lang="ru-RU" sz="2400" b="1" dirty="0" smtClean="0">
                <a:solidFill>
                  <a:schemeClr val="tx1"/>
                </a:solidFill>
              </a:rPr>
              <a:t>импульсивность, </a:t>
            </a:r>
            <a:r>
              <a:rPr lang="ru-RU" sz="2400" dirty="0" smtClean="0">
                <a:solidFill>
                  <a:schemeClr val="tx1"/>
                </a:solidFill>
              </a:rPr>
              <a:t>а</a:t>
            </a:r>
            <a:r>
              <a:rPr lang="ru-RU" sz="2400" b="1" dirty="0" smtClean="0">
                <a:solidFill>
                  <a:schemeClr val="tx1"/>
                </a:solidFill>
              </a:rPr>
              <a:t> </a:t>
            </a:r>
            <a:r>
              <a:rPr lang="ru-RU" sz="2400" dirty="0"/>
              <a:t>CDH13 </a:t>
            </a:r>
            <a:r>
              <a:rPr lang="ru-RU" sz="2400" dirty="0" smtClean="0"/>
              <a:t>– на </a:t>
            </a:r>
            <a:r>
              <a:rPr lang="ru-RU" sz="2400" b="1" dirty="0" smtClean="0">
                <a:solidFill>
                  <a:schemeClr val="tx1"/>
                </a:solidFill>
              </a:rPr>
              <a:t>гиперактивность с нарушением внимания </a:t>
            </a:r>
            <a:r>
              <a:rPr lang="ru-RU" sz="2400" dirty="0" smtClean="0">
                <a:solidFill>
                  <a:schemeClr val="tx1"/>
                </a:solidFill>
              </a:rPr>
              <a:t>(данные </a:t>
            </a:r>
            <a:r>
              <a:rPr lang="ru-RU" sz="2400" dirty="0" smtClean="0"/>
              <a:t>Каролинского института, Швеция)</a:t>
            </a:r>
            <a:r>
              <a:rPr lang="ru-RU" sz="2400" b="1" dirty="0" smtClean="0">
                <a:solidFill>
                  <a:schemeClr val="tx1"/>
                </a:solidFill>
              </a:rPr>
              <a:t>. </a:t>
            </a:r>
          </a:p>
          <a:p>
            <a:pPr indent="190500" algn="ctr">
              <a:lnSpc>
                <a:spcPct val="115000"/>
              </a:lnSpc>
              <a:spcAft>
                <a:spcPts val="1000"/>
              </a:spcAft>
            </a:pPr>
            <a:endParaRPr lang="ru-RU" sz="2400" b="1" dirty="0">
              <a:solidFill>
                <a:schemeClr val="tx1"/>
              </a:solidFill>
              <a:latin typeface="Arial"/>
              <a:ea typeface="Times New Roman"/>
            </a:endParaRPr>
          </a:p>
          <a:p>
            <a:pPr indent="190500" algn="ctr">
              <a:lnSpc>
                <a:spcPct val="115000"/>
              </a:lnSpc>
              <a:spcAft>
                <a:spcPts val="1000"/>
              </a:spcAft>
            </a:pPr>
            <a:endParaRPr lang="ru-RU" dirty="0" smtClean="0">
              <a:solidFill>
                <a:srgbClr val="212121"/>
              </a:solidFill>
              <a:latin typeface="Arial"/>
              <a:ea typeface="Times New Roman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2899" y="781171"/>
            <a:ext cx="79814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2.1. Наследственный характер преступности</a:t>
            </a:r>
            <a:endParaRPr lang="ru-RU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178921" y="1398787"/>
            <a:ext cx="8609362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1465" y="4332564"/>
            <a:ext cx="2356757" cy="18713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8163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 flipH="1">
            <a:off x="335279" y="569463"/>
            <a:ext cx="8296646" cy="5840185"/>
          </a:xfrm>
          <a:prstGeom prst="rect">
            <a:avLst/>
          </a:prstGeom>
          <a:solidFill>
            <a:schemeClr val="lt1">
              <a:alpha val="86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400" dirty="0" smtClean="0"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400" dirty="0">
              <a:ea typeface="Calibri"/>
              <a:cs typeface="Times New Roman"/>
            </a:endParaRPr>
          </a:p>
          <a:p>
            <a:pPr algn="ctr">
              <a:spcAft>
                <a:spcPts val="1000"/>
              </a:spcAft>
            </a:pPr>
            <a:r>
              <a:rPr lang="ru-RU" sz="2400" dirty="0" smtClean="0">
                <a:ea typeface="Calibri"/>
                <a:cs typeface="Times New Roman"/>
              </a:rPr>
              <a:t>Ученые </a:t>
            </a:r>
            <a:r>
              <a:rPr lang="ru-RU" sz="2400" dirty="0">
                <a:ea typeface="Calibri"/>
                <a:cs typeface="Times New Roman"/>
              </a:rPr>
              <a:t>считают, что за возникновение </a:t>
            </a:r>
            <a:r>
              <a:rPr lang="ru-RU" sz="2400" dirty="0" smtClean="0">
                <a:ea typeface="Calibri"/>
                <a:cs typeface="Times New Roman"/>
              </a:rPr>
              <a:t>психологического </a:t>
            </a:r>
            <a:r>
              <a:rPr lang="ru-RU" sz="2400" dirty="0">
                <a:ea typeface="Calibri"/>
                <a:cs typeface="Times New Roman"/>
              </a:rPr>
              <a:t>признака отвечают не менее 10-15 генов, при этом формирование психического расстройства (или же устойчивой черты темперамента, например, агрессивности) возможно лишь при условии возникновения целого ряда генетических изменений у человека</a:t>
            </a:r>
            <a:r>
              <a:rPr lang="ru-RU" sz="2400" dirty="0" smtClean="0">
                <a:ea typeface="Calibri"/>
                <a:cs typeface="Times New Roman"/>
              </a:rPr>
              <a:t>.</a:t>
            </a:r>
          </a:p>
          <a:p>
            <a:pPr algn="ctr">
              <a:spcAft>
                <a:spcPts val="1000"/>
              </a:spcAft>
            </a:pPr>
            <a:endParaRPr lang="ru-RU" sz="2400" dirty="0" smtClean="0">
              <a:ea typeface="Calibri"/>
              <a:cs typeface="Times New Roman"/>
            </a:endParaRPr>
          </a:p>
          <a:p>
            <a:pPr algn="ctr">
              <a:spcAft>
                <a:spcPts val="1000"/>
              </a:spcAft>
            </a:pPr>
            <a:endParaRPr lang="ru-RU" sz="2400" dirty="0" smtClean="0">
              <a:ea typeface="Calibri"/>
              <a:cs typeface="Times New Roman"/>
            </a:endParaRPr>
          </a:p>
          <a:p>
            <a:pPr algn="ctr">
              <a:spcAft>
                <a:spcPts val="1000"/>
              </a:spcAft>
            </a:pPr>
            <a:r>
              <a:rPr lang="ru-RU" sz="2400" dirty="0" smtClean="0">
                <a:ea typeface="Calibri"/>
                <a:cs typeface="Times New Roman"/>
              </a:rPr>
              <a:t>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>
              <a:ea typeface="Calibri"/>
              <a:cs typeface="Times New Roman"/>
            </a:endParaRPr>
          </a:p>
          <a:p>
            <a:pPr algn="ctr"/>
            <a:r>
              <a:rPr lang="ru-RU" dirty="0" smtClean="0">
                <a:ea typeface="Calibri"/>
                <a:cs typeface="Times New Roman"/>
              </a:rPr>
              <a:t> 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22514" y="569463"/>
            <a:ext cx="798140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2.2. Наследственный характер психических заболеваний</a:t>
            </a:r>
            <a:endParaRPr lang="ru-RU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284617" y="1646681"/>
            <a:ext cx="8609362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75762" y="4073236"/>
            <a:ext cx="3656164" cy="2336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718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 flipH="1">
            <a:off x="0" y="87792"/>
            <a:ext cx="9144000" cy="6422571"/>
          </a:xfrm>
          <a:prstGeom prst="rect">
            <a:avLst/>
          </a:prstGeom>
          <a:solidFill>
            <a:schemeClr val="lt1">
              <a:alpha val="86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35279" y="349402"/>
            <a:ext cx="86093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Наследуемость некоторых психических заболеваний, %</a:t>
            </a:r>
            <a:endParaRPr lang="ru-RU" sz="2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335279" y="957076"/>
            <a:ext cx="8609362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2424313990"/>
              </p:ext>
            </p:extLst>
          </p:nvPr>
        </p:nvGraphicFramePr>
        <p:xfrm>
          <a:off x="-283966" y="957076"/>
          <a:ext cx="9427966" cy="56975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4211121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 flipH="1">
            <a:off x="335276" y="332509"/>
            <a:ext cx="8654344" cy="5397731"/>
          </a:xfrm>
          <a:prstGeom prst="rect">
            <a:avLst/>
          </a:prstGeom>
          <a:solidFill>
            <a:schemeClr val="lt1">
              <a:alpha val="86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dirty="0" smtClean="0"/>
          </a:p>
          <a:p>
            <a:pPr algn="ctr"/>
            <a:endParaRPr lang="ru-RU" sz="2400" dirty="0" smtClean="0"/>
          </a:p>
          <a:p>
            <a:pPr algn="ctr"/>
            <a:r>
              <a:rPr lang="ru-RU" sz="2400" dirty="0" smtClean="0"/>
              <a:t>С </a:t>
            </a:r>
            <a:r>
              <a:rPr lang="ru-RU" sz="2400" b="1" dirty="0" smtClean="0"/>
              <a:t>шизофренией</a:t>
            </a:r>
            <a:r>
              <a:rPr lang="ru-RU" sz="2400" dirty="0" smtClean="0"/>
              <a:t> связаны 108 генов,  например, мутации генов SETD1A, С4, ULK4</a:t>
            </a:r>
            <a:r>
              <a:rPr lang="ru-RU" sz="2400" dirty="0"/>
              <a:t>.</a:t>
            </a:r>
            <a:br>
              <a:rPr lang="ru-RU" sz="2400" dirty="0"/>
            </a:br>
            <a:r>
              <a:rPr lang="ru-RU" sz="2400" dirty="0" smtClean="0"/>
              <a:t>К </a:t>
            </a:r>
            <a:r>
              <a:rPr lang="ru-RU" sz="2400" b="1" dirty="0" smtClean="0"/>
              <a:t>аутизму</a:t>
            </a:r>
            <a:r>
              <a:rPr lang="ru-RU" sz="2400" dirty="0" smtClean="0"/>
              <a:t> приводят мутации в локусах Х</a:t>
            </a:r>
            <a:r>
              <a:rPr lang="en-US" sz="2400" dirty="0" smtClean="0"/>
              <a:t>q</a:t>
            </a:r>
            <a:r>
              <a:rPr lang="ru-RU" sz="2400" dirty="0" smtClean="0"/>
              <a:t>27.3, </a:t>
            </a:r>
            <a:r>
              <a:rPr lang="en-US" sz="2400" dirty="0" smtClean="0"/>
              <a:t>Xq28</a:t>
            </a:r>
            <a:r>
              <a:rPr lang="ru-RU" sz="2400" dirty="0" smtClean="0"/>
              <a:t>,</a:t>
            </a:r>
            <a:r>
              <a:rPr lang="en-US" sz="2400" dirty="0"/>
              <a:t> </a:t>
            </a:r>
            <a:r>
              <a:rPr lang="en-US" sz="2400" dirty="0" smtClean="0"/>
              <a:t>9q34.3</a:t>
            </a:r>
            <a:r>
              <a:rPr lang="ru-RU" sz="2400" dirty="0" smtClean="0"/>
              <a:t>, </a:t>
            </a:r>
            <a:r>
              <a:rPr lang="en-US" sz="2400" dirty="0" smtClean="0"/>
              <a:t>15q11</a:t>
            </a:r>
            <a:r>
              <a:rPr lang="ru-RU" sz="2400" dirty="0" smtClean="0"/>
              <a:t>, </a:t>
            </a:r>
            <a:r>
              <a:rPr lang="en-US" sz="2400" dirty="0" smtClean="0"/>
              <a:t>16p13.3</a:t>
            </a:r>
            <a:r>
              <a:rPr lang="ru-RU" sz="2400" dirty="0" smtClean="0"/>
              <a:t>, </a:t>
            </a:r>
            <a:r>
              <a:rPr lang="en-US" sz="2400" dirty="0" smtClean="0"/>
              <a:t>22q11</a:t>
            </a:r>
            <a:r>
              <a:rPr lang="ru-RU" sz="2400" dirty="0" smtClean="0"/>
              <a:t>.</a:t>
            </a:r>
          </a:p>
          <a:p>
            <a:pPr algn="ctr"/>
            <a:r>
              <a:rPr lang="ru-RU" sz="2400" dirty="0" smtClean="0"/>
              <a:t>К </a:t>
            </a:r>
            <a:r>
              <a:rPr lang="ru-RU" sz="2400" b="1" dirty="0" smtClean="0"/>
              <a:t>глубокой умственной отсталости </a:t>
            </a:r>
            <a:r>
              <a:rPr lang="ru-RU" sz="2400" dirty="0" smtClean="0"/>
              <a:t>– мутации гена </a:t>
            </a:r>
            <a:r>
              <a:rPr lang="ru-RU" sz="2400" dirty="0"/>
              <a:t>транспорта креатинина SLC6A8 (Xq28</a:t>
            </a:r>
            <a:r>
              <a:rPr lang="ru-RU" sz="2400" dirty="0" smtClean="0"/>
              <a:t>).</a:t>
            </a:r>
          </a:p>
          <a:p>
            <a:pPr algn="ctr"/>
            <a:endParaRPr lang="ru-RU" sz="2400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35277" y="5845656"/>
            <a:ext cx="8416835" cy="64633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Томограммы мозга больного шизофренией (слева) и здорового человека. 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Цвета обозначают уровень активности – красным закодирован максимальный.</a:t>
            </a:r>
          </a:p>
        </p:txBody>
      </p:sp>
      <p:pic>
        <p:nvPicPr>
          <p:cNvPr id="4" name="Picture 2" descr="http://www.vechnayamolodost.ru/upload/fullimport/img/009-10/schizge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0773" y="3246416"/>
            <a:ext cx="3943350" cy="240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4482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 flipH="1">
            <a:off x="174170" y="228600"/>
            <a:ext cx="8847907" cy="6379823"/>
          </a:xfrm>
          <a:prstGeom prst="rect">
            <a:avLst/>
          </a:prstGeom>
          <a:solidFill>
            <a:schemeClr val="lt1">
              <a:alpha val="86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35279" y="228600"/>
            <a:ext cx="82966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Возраст проявления девиантного поведения и психических заболеваний</a:t>
            </a:r>
            <a:endParaRPr lang="ru-RU" sz="2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412716" y="1305818"/>
            <a:ext cx="8609362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3909677496"/>
              </p:ext>
            </p:extLst>
          </p:nvPr>
        </p:nvGraphicFramePr>
        <p:xfrm>
          <a:off x="587829" y="1397000"/>
          <a:ext cx="8273142" cy="49384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121192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 flipH="1">
            <a:off x="335279" y="569463"/>
            <a:ext cx="8296646" cy="5160777"/>
          </a:xfrm>
          <a:prstGeom prst="rect">
            <a:avLst/>
          </a:prstGeom>
          <a:solidFill>
            <a:schemeClr val="lt1">
              <a:alpha val="86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1236" y="569463"/>
            <a:ext cx="898071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2.3. Наследственный характер суицидального поведения</a:t>
            </a:r>
            <a:endParaRPr lang="ru-RU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59923" y="1439643"/>
            <a:ext cx="7847357" cy="32306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400" b="1" dirty="0" smtClean="0">
              <a:solidFill>
                <a:srgbClr val="000000"/>
              </a:solidFill>
              <a:ea typeface="Times New Roman"/>
              <a:cs typeface="Times New Roman"/>
            </a:endParaRPr>
          </a:p>
          <a:p>
            <a:pPr algn="ctr">
              <a:spcAft>
                <a:spcPts val="1000"/>
              </a:spcAft>
            </a:pPr>
            <a:r>
              <a:rPr lang="ru-RU" sz="2400" b="1" dirty="0" smtClean="0">
                <a:solidFill>
                  <a:srgbClr val="000000"/>
                </a:solidFill>
                <a:ea typeface="Times New Roman"/>
                <a:cs typeface="Times New Roman"/>
              </a:rPr>
              <a:t>Гены АСР1,</a:t>
            </a:r>
            <a:r>
              <a:rPr lang="ru-RU" sz="2400" b="1" dirty="0"/>
              <a:t> </a:t>
            </a:r>
            <a:r>
              <a:rPr lang="ru-RU" sz="2400" b="1" dirty="0" smtClean="0"/>
              <a:t>SLC6A4, COMT и SKA2</a:t>
            </a:r>
            <a:r>
              <a:rPr lang="ru-RU" sz="2400" b="1" dirty="0" smtClean="0">
                <a:solidFill>
                  <a:srgbClr val="000000"/>
                </a:solidFill>
                <a:ea typeface="Times New Roman"/>
                <a:cs typeface="Times New Roman"/>
              </a:rPr>
              <a:t>  </a:t>
            </a:r>
            <a:r>
              <a:rPr lang="ru-RU" sz="2400" dirty="0" smtClean="0">
                <a:solidFill>
                  <a:srgbClr val="000000"/>
                </a:solidFill>
                <a:ea typeface="Times New Roman"/>
                <a:cs typeface="Times New Roman"/>
              </a:rPr>
              <a:t>влияют на суицидальное поведение. </a:t>
            </a:r>
            <a:r>
              <a:rPr lang="ru-RU" sz="2400" dirty="0" smtClean="0">
                <a:ea typeface="Times New Roman"/>
                <a:cs typeface="Times New Roman"/>
              </a:rPr>
              <a:t>Г</a:t>
            </a:r>
            <a:r>
              <a:rPr lang="ru-RU" sz="2400" dirty="0" smtClean="0">
                <a:ea typeface="Calibri"/>
                <a:cs typeface="Times New Roman"/>
              </a:rPr>
              <a:t>ен ACP1 контролирует синтез белковых соединений, </a:t>
            </a:r>
            <a:r>
              <a:rPr lang="ru-RU" sz="2400" b="1" dirty="0" smtClean="0">
                <a:solidFill>
                  <a:srgbClr val="000000"/>
                </a:solidFill>
                <a:ea typeface="Times New Roman"/>
                <a:cs typeface="Times New Roman"/>
              </a:rPr>
              <a:t>оказывающих воздействие на нейронные пути мозга </a:t>
            </a:r>
            <a:r>
              <a:rPr lang="ru-RU" sz="2400" dirty="0" smtClean="0">
                <a:solidFill>
                  <a:srgbClr val="000000"/>
                </a:solidFill>
                <a:ea typeface="Times New Roman"/>
                <a:cs typeface="Times New Roman"/>
              </a:rPr>
              <a:t>(</a:t>
            </a:r>
            <a:r>
              <a:rPr lang="ru-RU" sz="2400" dirty="0">
                <a:solidFill>
                  <a:srgbClr val="000000"/>
                </a:solidFill>
                <a:ea typeface="Times New Roman"/>
                <a:cs typeface="Times New Roman"/>
              </a:rPr>
              <a:t>данные Университета Джонса </a:t>
            </a:r>
            <a:r>
              <a:rPr lang="ru-RU" sz="2400" dirty="0" smtClean="0">
                <a:solidFill>
                  <a:srgbClr val="000000"/>
                </a:solidFill>
                <a:ea typeface="Times New Roman"/>
                <a:cs typeface="Times New Roman"/>
              </a:rPr>
              <a:t>Хопкинса и </a:t>
            </a:r>
            <a:r>
              <a:rPr lang="ru-RU" sz="2400" dirty="0" smtClean="0"/>
              <a:t>Национального </a:t>
            </a:r>
            <a:r>
              <a:rPr lang="ru-RU" sz="2400" dirty="0"/>
              <a:t>института психического </a:t>
            </a:r>
            <a:r>
              <a:rPr lang="ru-RU" sz="2400" dirty="0" smtClean="0"/>
              <a:t>здоровья. США</a:t>
            </a:r>
            <a:r>
              <a:rPr lang="ru-RU" sz="2400" dirty="0" smtClean="0">
                <a:solidFill>
                  <a:srgbClr val="000000"/>
                </a:solidFill>
                <a:ea typeface="Times New Roman"/>
                <a:cs typeface="Times New Roman"/>
              </a:rPr>
              <a:t>). 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 smtClean="0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335279" y="1769792"/>
            <a:ext cx="8296646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04114" y="4298155"/>
            <a:ext cx="2927811" cy="1866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3746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 flipH="1">
            <a:off x="335279" y="569463"/>
            <a:ext cx="8296646" cy="5160777"/>
          </a:xfrm>
          <a:prstGeom prst="rect">
            <a:avLst/>
          </a:prstGeom>
          <a:solidFill>
            <a:schemeClr val="lt1">
              <a:alpha val="86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608288" y="798954"/>
            <a:ext cx="7750628" cy="35471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500"/>
              </a:spcAft>
            </a:pPr>
            <a:r>
              <a:rPr lang="ru-RU" sz="2400" dirty="0" smtClean="0">
                <a:ea typeface="Calibri"/>
                <a:cs typeface="Times New Roman"/>
              </a:rPr>
              <a:t>Мутация г</a:t>
            </a:r>
            <a:r>
              <a:rPr lang="ru-RU" sz="2400" dirty="0" smtClean="0"/>
              <a:t>ена</a:t>
            </a:r>
            <a:r>
              <a:rPr lang="ru-RU" sz="2400" b="1" dirty="0" smtClean="0"/>
              <a:t> SLC6A4</a:t>
            </a:r>
            <a:r>
              <a:rPr lang="ru-RU" sz="2400" dirty="0" smtClean="0">
                <a:ea typeface="Calibri"/>
                <a:cs typeface="Times New Roman"/>
              </a:rPr>
              <a:t> вызывает </a:t>
            </a:r>
            <a:r>
              <a:rPr lang="ru-RU" sz="2400" dirty="0">
                <a:ea typeface="Calibri"/>
                <a:cs typeface="Times New Roman"/>
              </a:rPr>
              <a:t>дефицит </a:t>
            </a:r>
            <a:r>
              <a:rPr lang="ru-RU" sz="2400" dirty="0" smtClean="0">
                <a:ea typeface="Calibri"/>
                <a:cs typeface="Times New Roman"/>
              </a:rPr>
              <a:t> </a:t>
            </a:r>
            <a:r>
              <a:rPr lang="ru-RU" sz="2400" b="1" dirty="0" smtClean="0">
                <a:ea typeface="Calibri"/>
                <a:cs typeface="Times New Roman"/>
              </a:rPr>
              <a:t>серотонина</a:t>
            </a:r>
            <a:r>
              <a:rPr lang="ru-RU" sz="2400" dirty="0" smtClean="0">
                <a:ea typeface="Calibri"/>
                <a:cs typeface="Times New Roman"/>
              </a:rPr>
              <a:t> в </a:t>
            </a:r>
            <a:r>
              <a:rPr lang="ru-RU" sz="2400" dirty="0">
                <a:ea typeface="Calibri"/>
                <a:cs typeface="Times New Roman"/>
              </a:rPr>
              <a:t>нервных </a:t>
            </a:r>
            <a:r>
              <a:rPr lang="ru-RU" sz="2400" dirty="0" smtClean="0">
                <a:ea typeface="Calibri"/>
                <a:cs typeface="Times New Roman"/>
              </a:rPr>
              <a:t>узлах и формирует чувство </a:t>
            </a:r>
            <a:r>
              <a:rPr lang="ru-RU" sz="2400" b="1" dirty="0" smtClean="0">
                <a:ea typeface="Calibri"/>
                <a:cs typeface="Times New Roman"/>
              </a:rPr>
              <a:t>страха</a:t>
            </a:r>
            <a:r>
              <a:rPr lang="ru-RU" sz="2400" dirty="0" smtClean="0">
                <a:ea typeface="Calibri"/>
                <a:cs typeface="Times New Roman"/>
              </a:rPr>
              <a:t>. </a:t>
            </a:r>
            <a:r>
              <a:rPr lang="ru-RU" sz="2400" dirty="0" smtClean="0"/>
              <a:t>Мутация </a:t>
            </a:r>
            <a:r>
              <a:rPr lang="ru-RU" sz="2400" dirty="0"/>
              <a:t>гена </a:t>
            </a:r>
            <a:r>
              <a:rPr lang="ru-RU" sz="2400" b="1" dirty="0"/>
              <a:t>COMT </a:t>
            </a:r>
            <a:r>
              <a:rPr lang="ru-RU" sz="2400" dirty="0" smtClean="0"/>
              <a:t>приводит </a:t>
            </a:r>
            <a:r>
              <a:rPr lang="ru-RU" sz="2400" dirty="0"/>
              <a:t>к </a:t>
            </a:r>
            <a:r>
              <a:rPr lang="ru-RU" sz="2400" dirty="0" smtClean="0"/>
              <a:t>высокому уровню </a:t>
            </a:r>
            <a:r>
              <a:rPr lang="ru-RU" sz="2400" dirty="0"/>
              <a:t>медиатора </a:t>
            </a:r>
            <a:r>
              <a:rPr lang="ru-RU" sz="2400" b="1" dirty="0"/>
              <a:t>дофамина</a:t>
            </a:r>
            <a:r>
              <a:rPr lang="ru-RU" sz="2400" dirty="0"/>
              <a:t> в головном мозге </a:t>
            </a:r>
            <a:r>
              <a:rPr lang="ru-RU" sz="2400" dirty="0" smtClean="0"/>
              <a:t>и высокому </a:t>
            </a:r>
            <a:r>
              <a:rPr lang="ru-RU" sz="2400" dirty="0"/>
              <a:t>уровню </a:t>
            </a:r>
            <a:r>
              <a:rPr lang="ru-RU" sz="2400" b="1" dirty="0" smtClean="0"/>
              <a:t>тревожности</a:t>
            </a:r>
            <a:r>
              <a:rPr lang="ru-RU" sz="2400" dirty="0" smtClean="0"/>
              <a:t>. Мутантные гены толкают </a:t>
            </a:r>
            <a:r>
              <a:rPr lang="ru-RU" sz="2400" dirty="0"/>
              <a:t>человека на самые жестокие волевые физические действия в отношении </a:t>
            </a:r>
            <a:r>
              <a:rPr lang="ru-RU" sz="2400" dirty="0" smtClean="0"/>
              <a:t>себя (прыжки </a:t>
            </a:r>
            <a:r>
              <a:rPr lang="ru-RU" sz="2400" dirty="0"/>
              <a:t>с высоты, самострел и </a:t>
            </a:r>
            <a:r>
              <a:rPr lang="ru-RU" sz="2400" dirty="0" smtClean="0"/>
              <a:t>повешение).</a:t>
            </a:r>
            <a:endParaRPr lang="ru-RU" sz="2400" dirty="0"/>
          </a:p>
          <a:p>
            <a:pPr>
              <a:spcAft>
                <a:spcPts val="1500"/>
              </a:spcAft>
            </a:pPr>
            <a:endParaRPr lang="ru-RU" sz="2000" dirty="0">
              <a:ea typeface="Calibri"/>
              <a:cs typeface="Times New Roman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3157" y="3756764"/>
            <a:ext cx="2680608" cy="18283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130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 flipH="1">
            <a:off x="335279" y="460467"/>
            <a:ext cx="8296646" cy="5546329"/>
          </a:xfrm>
          <a:prstGeom prst="rect">
            <a:avLst/>
          </a:prstGeom>
          <a:solidFill>
            <a:schemeClr val="lt1">
              <a:alpha val="86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335279" y="664970"/>
            <a:ext cx="8296646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500"/>
              </a:spcAft>
            </a:pPr>
            <a:r>
              <a:rPr lang="ru-RU" sz="2400" b="1" dirty="0" smtClean="0">
                <a:solidFill>
                  <a:srgbClr val="000000"/>
                </a:solidFill>
                <a:ea typeface="Calibri"/>
                <a:cs typeface="Times New Roman"/>
              </a:rPr>
              <a:t>Ген SKA2 </a:t>
            </a:r>
            <a:r>
              <a:rPr lang="ru-RU" sz="2400" dirty="0" smtClean="0">
                <a:solidFill>
                  <a:srgbClr val="000000"/>
                </a:solidFill>
                <a:ea typeface="Calibri"/>
                <a:cs typeface="Times New Roman"/>
              </a:rPr>
              <a:t>ответственен </a:t>
            </a:r>
            <a:r>
              <a:rPr lang="ru-RU" sz="2400" dirty="0">
                <a:solidFill>
                  <a:srgbClr val="000000"/>
                </a:solidFill>
                <a:ea typeface="Calibri"/>
                <a:cs typeface="Times New Roman"/>
              </a:rPr>
              <a:t>за реакцию </a:t>
            </a:r>
            <a:r>
              <a:rPr lang="ru-RU" sz="2400" dirty="0" smtClean="0">
                <a:solidFill>
                  <a:srgbClr val="000000"/>
                </a:solidFill>
                <a:ea typeface="Calibri"/>
                <a:cs typeface="Times New Roman"/>
              </a:rPr>
              <a:t>организма </a:t>
            </a:r>
            <a:r>
              <a:rPr lang="ru-RU" sz="2400" b="1" dirty="0">
                <a:solidFill>
                  <a:srgbClr val="000000"/>
                </a:solidFill>
                <a:ea typeface="Calibri"/>
                <a:cs typeface="Times New Roman"/>
              </a:rPr>
              <a:t>на стресс</a:t>
            </a:r>
            <a:r>
              <a:rPr lang="ru-RU" sz="2400" dirty="0">
                <a:solidFill>
                  <a:srgbClr val="000000"/>
                </a:solidFill>
                <a:ea typeface="Calibri"/>
                <a:cs typeface="Times New Roman"/>
              </a:rPr>
              <a:t>. SKA2 </a:t>
            </a:r>
            <a:r>
              <a:rPr lang="ru-RU" sz="2400" dirty="0" smtClean="0"/>
              <a:t>снижает </a:t>
            </a:r>
            <a:r>
              <a:rPr lang="ru-RU" sz="2400" dirty="0"/>
              <a:t>реакцию мозга на гормон стресса </a:t>
            </a:r>
            <a:r>
              <a:rPr lang="ru-RU" sz="2400" dirty="0" smtClean="0"/>
              <a:t>кортизол, нейтрализует </a:t>
            </a:r>
            <a:r>
              <a:rPr lang="ru-RU" sz="2400" dirty="0"/>
              <a:t>негативные </a:t>
            </a:r>
            <a:r>
              <a:rPr lang="ru-RU" sz="2400" dirty="0" smtClean="0"/>
              <a:t>эмоции, блокирует негативные мысли </a:t>
            </a:r>
            <a:r>
              <a:rPr lang="ru-RU" sz="2400" dirty="0"/>
              <a:t>и </a:t>
            </a:r>
            <a:r>
              <a:rPr lang="ru-RU" sz="2400" dirty="0" smtClean="0"/>
              <a:t>контролирует импульсивное поведение. Если активность </a:t>
            </a:r>
            <a:r>
              <a:rPr lang="ru-RU" sz="2400" dirty="0"/>
              <a:t>гена у человека </a:t>
            </a:r>
            <a:r>
              <a:rPr lang="ru-RU" sz="2400" dirty="0" smtClean="0"/>
              <a:t>снижена, </a:t>
            </a:r>
            <a:r>
              <a:rPr lang="ru-RU" sz="2400" dirty="0"/>
              <a:t>такая личность сложно переносит </a:t>
            </a:r>
            <a:r>
              <a:rPr lang="ru-RU" sz="2400" dirty="0" smtClean="0"/>
              <a:t>стресс </a:t>
            </a:r>
            <a:r>
              <a:rPr lang="ru-RU" sz="2400" dirty="0" smtClean="0">
                <a:solidFill>
                  <a:srgbClr val="000000"/>
                </a:solidFill>
                <a:ea typeface="Times New Roman"/>
                <a:cs typeface="Times New Roman"/>
              </a:rPr>
              <a:t>(данные </a:t>
            </a:r>
            <a:r>
              <a:rPr lang="ru-RU" sz="2400" dirty="0">
                <a:solidFill>
                  <a:srgbClr val="000000"/>
                </a:solidFill>
                <a:ea typeface="Times New Roman"/>
                <a:cs typeface="Times New Roman"/>
              </a:rPr>
              <a:t>Университета Джонса Хопкинса. США). </a:t>
            </a:r>
            <a:r>
              <a:rPr lang="ru-RU" sz="2400" dirty="0"/>
              <a:t/>
            </a:r>
            <a:br>
              <a:rPr lang="ru-RU" sz="2400" dirty="0"/>
            </a:br>
            <a:endParaRPr lang="ru-RU" sz="2000" dirty="0">
              <a:ea typeface="Calibri"/>
              <a:cs typeface="Times New Roman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95352" y="3342625"/>
            <a:ext cx="3305175" cy="266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361939" y="6019161"/>
            <a:ext cx="4572000" cy="646331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ctr"/>
            <a:r>
              <a:rPr lang="ru-RU" dirty="0" smtClean="0"/>
              <a:t>М. Врубель. Рисунок «Шестикрылый </a:t>
            </a:r>
            <a:r>
              <a:rPr lang="ru-RU" dirty="0"/>
              <a:t>Серафим (Азраил) - ангел </a:t>
            </a:r>
            <a:r>
              <a:rPr lang="ru-RU" dirty="0" smtClean="0"/>
              <a:t>смерти»,1904 </a:t>
            </a:r>
            <a:r>
              <a:rPr lang="ru-RU" dirty="0"/>
              <a:t>г</a:t>
            </a:r>
          </a:p>
        </p:txBody>
      </p:sp>
    </p:spTree>
    <p:extLst>
      <p:ext uri="{BB962C8B-B14F-4D97-AF65-F5344CB8AC3E}">
        <p14:creationId xmlns:p14="http://schemas.microsoft.com/office/powerpoint/2010/main" val="3563056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 flipH="1">
            <a:off x="335277" y="261257"/>
            <a:ext cx="8609364" cy="5468983"/>
          </a:xfrm>
          <a:prstGeom prst="rect">
            <a:avLst/>
          </a:prstGeom>
          <a:solidFill>
            <a:schemeClr val="lt1">
              <a:alpha val="86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757447" y="261257"/>
            <a:ext cx="798140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2.4. Наследственный </a:t>
            </a:r>
            <a:r>
              <a:rPr lang="ru-RU" sz="3200" dirty="0"/>
              <a:t>характер алкоголизма </a:t>
            </a:r>
            <a:r>
              <a:rPr lang="ru-RU" sz="3200" dirty="0" smtClean="0"/>
              <a:t>и наркомании</a:t>
            </a:r>
            <a:endParaRPr lang="ru-RU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93816" y="1338475"/>
            <a:ext cx="801440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Гены алкоголизма – это гены </a:t>
            </a:r>
            <a:r>
              <a:rPr lang="ru-RU" sz="2400" b="1" dirty="0"/>
              <a:t>алкогольдегидрогеназы</a:t>
            </a:r>
            <a:r>
              <a:rPr lang="ru-RU" sz="2400" b="1" dirty="0" smtClean="0"/>
              <a:t> (ADH1b)</a:t>
            </a:r>
            <a:r>
              <a:rPr lang="ru-RU" sz="2400" dirty="0" smtClean="0"/>
              <a:t> и </a:t>
            </a:r>
            <a:r>
              <a:rPr lang="ru-RU" sz="2400" b="1" dirty="0" smtClean="0">
                <a:ea typeface="Times New Roman"/>
              </a:rPr>
              <a:t>альдегиддегидрогеназы (ALDH2) </a:t>
            </a:r>
            <a:r>
              <a:rPr lang="ru-RU" sz="2400" b="1" dirty="0" smtClean="0"/>
              <a:t> </a:t>
            </a:r>
            <a:r>
              <a:rPr lang="ru-RU" sz="2400" dirty="0" smtClean="0"/>
              <a:t>- печеночных ферментов, участвующих </a:t>
            </a:r>
            <a:r>
              <a:rPr lang="ru-RU" sz="2400" dirty="0"/>
              <a:t>в метаболизме алкоголя. </a:t>
            </a:r>
            <a:r>
              <a:rPr lang="ru-RU" sz="2400" dirty="0" smtClean="0"/>
              <a:t>Жители Восточной Азии и коренные народы Севера имеют две копии мутантного гена</a:t>
            </a:r>
            <a:r>
              <a:rPr lang="ru-RU" sz="2400" b="1" dirty="0" smtClean="0"/>
              <a:t> ADH1b</a:t>
            </a:r>
            <a:r>
              <a:rPr lang="ru-RU" sz="2400" dirty="0"/>
              <a:t> </a:t>
            </a:r>
            <a:r>
              <a:rPr lang="ru-RU" sz="2400" dirty="0" smtClean="0"/>
              <a:t>и неактивный ген</a:t>
            </a:r>
            <a:r>
              <a:rPr lang="ru-RU" sz="2400" b="1" dirty="0">
                <a:ea typeface="Times New Roman"/>
              </a:rPr>
              <a:t> ALDH2</a:t>
            </a:r>
            <a:r>
              <a:rPr lang="ru-RU" sz="2400" dirty="0" smtClean="0"/>
              <a:t> , поэтому обладают </a:t>
            </a:r>
            <a:r>
              <a:rPr lang="ru-RU" sz="2400" dirty="0"/>
              <a:t>повышенной чувствительностью к алкоголю и </a:t>
            </a:r>
            <a:r>
              <a:rPr lang="ru-RU" sz="2400" dirty="0" smtClean="0"/>
              <a:t>гораздо </a:t>
            </a:r>
            <a:r>
              <a:rPr lang="ru-RU" sz="2400" dirty="0"/>
              <a:t>реже заболевают алкоголизмом</a:t>
            </a:r>
            <a:r>
              <a:rPr lang="ru-RU" sz="2400" dirty="0" smtClean="0"/>
              <a:t>. </a:t>
            </a: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335279" y="1332583"/>
            <a:ext cx="8609362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95549" y="4038528"/>
            <a:ext cx="3505200" cy="22584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08843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 flipH="1">
            <a:off x="335279" y="344385"/>
            <a:ext cx="8296646" cy="5438898"/>
          </a:xfrm>
          <a:prstGeom prst="rect">
            <a:avLst/>
          </a:prstGeom>
          <a:solidFill>
            <a:schemeClr val="lt1">
              <a:alpha val="86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Aft>
                <a:spcPts val="1000"/>
              </a:spcAft>
            </a:pPr>
            <a:r>
              <a:rPr lang="ru-RU" sz="2400" dirty="0" smtClean="0">
                <a:solidFill>
                  <a:srgbClr val="000000"/>
                </a:solidFill>
              </a:rPr>
              <a:t>Основу </a:t>
            </a:r>
            <a:r>
              <a:rPr lang="ru-RU" sz="2400" dirty="0">
                <a:solidFill>
                  <a:srgbClr val="000000"/>
                </a:solidFill>
              </a:rPr>
              <a:t>генетической предрасположенности к </a:t>
            </a:r>
            <a:r>
              <a:rPr lang="ru-RU" sz="2400" b="1" dirty="0">
                <a:solidFill>
                  <a:srgbClr val="000000"/>
                </a:solidFill>
              </a:rPr>
              <a:t>зависимости от ПАВ</a:t>
            </a:r>
            <a:r>
              <a:rPr lang="ru-RU" sz="2400" dirty="0">
                <a:solidFill>
                  <a:srgbClr val="000000"/>
                </a:solidFill>
              </a:rPr>
              <a:t> составляет взаимодействие генов ADH1B, ADH1C, DRD4, HTR2C, OPRM1, PDYN, KCTD14, </a:t>
            </a:r>
            <a:r>
              <a:rPr lang="ru-RU" sz="2400" dirty="0" smtClean="0">
                <a:solidFill>
                  <a:srgbClr val="000000"/>
                </a:solidFill>
              </a:rPr>
              <a:t>KCNEL, </a:t>
            </a:r>
            <a:r>
              <a:rPr lang="ru-RU" sz="2400" dirty="0">
                <a:solidFill>
                  <a:srgbClr val="000000"/>
                </a:solidFill>
              </a:rPr>
              <a:t/>
            </a:r>
            <a:br>
              <a:rPr lang="ru-RU" sz="2400" dirty="0">
                <a:solidFill>
                  <a:srgbClr val="000000"/>
                </a:solidFill>
              </a:rPr>
            </a:br>
            <a:r>
              <a:rPr lang="ru-RU" sz="2400" dirty="0" smtClean="0">
                <a:solidFill>
                  <a:srgbClr val="000000"/>
                </a:solidFill>
              </a:rPr>
              <a:t>относящихся </a:t>
            </a:r>
            <a:r>
              <a:rPr lang="ru-RU" sz="2400" dirty="0">
                <a:solidFill>
                  <a:srgbClr val="000000"/>
                </a:solidFill>
              </a:rPr>
              <a:t>к ферментам метаболизма </a:t>
            </a:r>
            <a:r>
              <a:rPr lang="ru-RU" sz="2400" dirty="0" smtClean="0">
                <a:solidFill>
                  <a:srgbClr val="000000"/>
                </a:solidFill>
              </a:rPr>
              <a:t>алкоголя,</a:t>
            </a:r>
            <a:r>
              <a:rPr lang="ru-RU" sz="2400" dirty="0">
                <a:solidFill>
                  <a:srgbClr val="000000"/>
                </a:solidFill>
              </a:rPr>
              <a:t/>
            </a:r>
            <a:br>
              <a:rPr lang="ru-RU" sz="2400" dirty="0">
                <a:solidFill>
                  <a:srgbClr val="000000"/>
                </a:solidFill>
              </a:rPr>
            </a:br>
            <a:r>
              <a:rPr lang="ru-RU" sz="2400" dirty="0" smtClean="0">
                <a:solidFill>
                  <a:srgbClr val="000000"/>
                </a:solidFill>
              </a:rPr>
              <a:t>к дофаминергической, серотонинергической, </a:t>
            </a:r>
            <a:r>
              <a:rPr lang="ru-RU" sz="2400" dirty="0">
                <a:solidFill>
                  <a:srgbClr val="000000"/>
                </a:solidFill>
              </a:rPr>
              <a:t>опиоидной системам </a:t>
            </a:r>
            <a:r>
              <a:rPr lang="ru-RU" sz="2400" dirty="0" smtClean="0">
                <a:solidFill>
                  <a:srgbClr val="000000"/>
                </a:solidFill>
              </a:rPr>
              <a:t>мозга.</a:t>
            </a:r>
          </a:p>
          <a:p>
            <a:pPr algn="ctr">
              <a:spcAft>
                <a:spcPts val="1000"/>
              </a:spcAft>
            </a:pPr>
            <a:endParaRPr lang="ru-RU" sz="2400" dirty="0">
              <a:solidFill>
                <a:srgbClr val="000000"/>
              </a:solidFill>
            </a:endParaRPr>
          </a:p>
          <a:p>
            <a:pPr algn="ctr">
              <a:spcAft>
                <a:spcPts val="1000"/>
              </a:spcAft>
            </a:pPr>
            <a:endParaRPr lang="ru-RU" sz="2400" dirty="0" smtClean="0">
              <a:solidFill>
                <a:srgbClr val="000000"/>
              </a:solidFill>
            </a:endParaRPr>
          </a:p>
          <a:p>
            <a:pPr algn="ctr">
              <a:spcAft>
                <a:spcPts val="1000"/>
              </a:spcAft>
            </a:pPr>
            <a:endParaRPr lang="ru-RU" sz="2400" dirty="0">
              <a:solidFill>
                <a:srgbClr val="000000"/>
              </a:solidFill>
            </a:endParaRPr>
          </a:p>
          <a:p>
            <a:pPr algn="ctr">
              <a:spcAft>
                <a:spcPts val="1000"/>
              </a:spcAft>
            </a:pPr>
            <a:r>
              <a:rPr lang="ru-RU" dirty="0">
                <a:solidFill>
                  <a:srgbClr val="000000"/>
                </a:solidFill>
              </a:rPr>
              <a:t/>
            </a:r>
            <a:br>
              <a:rPr lang="ru-RU" dirty="0">
                <a:solidFill>
                  <a:srgbClr val="000000"/>
                </a:solidFill>
              </a:rPr>
            </a:br>
            <a:r>
              <a:rPr lang="ru-RU" dirty="0">
                <a:solidFill>
                  <a:srgbClr val="000000"/>
                </a:solidFill>
              </a:rPr>
              <a:t/>
            </a:r>
            <a:br>
              <a:rPr lang="ru-RU" dirty="0">
                <a:solidFill>
                  <a:srgbClr val="000000"/>
                </a:solidFill>
              </a:rPr>
            </a:b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01189" y="3194463"/>
            <a:ext cx="1582041" cy="1993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83602" y="3412769"/>
            <a:ext cx="2859087" cy="1890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97550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 flipH="1">
            <a:off x="335276" y="569464"/>
            <a:ext cx="8559341" cy="5855088"/>
          </a:xfrm>
          <a:prstGeom prst="rect">
            <a:avLst/>
          </a:prstGeom>
          <a:solidFill>
            <a:schemeClr val="lt1">
              <a:alpha val="86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686296" y="569463"/>
            <a:ext cx="53884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Содержание</a:t>
            </a:r>
            <a:endParaRPr lang="ru-RU" sz="32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856238" y="1167102"/>
            <a:ext cx="728776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Введение</a:t>
            </a:r>
          </a:p>
          <a:p>
            <a:pPr marL="514350" indent="-514350">
              <a:buAutoNum type="arabicPeriod"/>
            </a:pPr>
            <a:r>
              <a:rPr lang="ru-RU" sz="2400" dirty="0" smtClean="0"/>
              <a:t>Девиантное поведение</a:t>
            </a:r>
          </a:p>
          <a:p>
            <a:pPr marL="514350" indent="-514350">
              <a:buAutoNum type="arabicPeriod"/>
            </a:pPr>
            <a:r>
              <a:rPr lang="ru-RU" sz="2400" dirty="0" smtClean="0"/>
              <a:t>Наследуемость</a:t>
            </a:r>
          </a:p>
          <a:p>
            <a:r>
              <a:rPr lang="ru-RU" sz="2400" dirty="0" smtClean="0"/>
              <a:t>     2.1. </a:t>
            </a:r>
            <a:r>
              <a:rPr lang="ru-RU" sz="2400" dirty="0"/>
              <a:t>Наследственный </a:t>
            </a:r>
            <a:r>
              <a:rPr lang="ru-RU" sz="2400" dirty="0" smtClean="0"/>
              <a:t>характер </a:t>
            </a:r>
            <a:r>
              <a:rPr lang="ru-RU" sz="2400" b="1" dirty="0" smtClean="0">
                <a:solidFill>
                  <a:srgbClr val="C00000"/>
                </a:solidFill>
              </a:rPr>
              <a:t>преступности</a:t>
            </a:r>
          </a:p>
          <a:p>
            <a:r>
              <a:rPr lang="ru-RU" sz="2400" dirty="0" smtClean="0"/>
              <a:t>      2.2. </a:t>
            </a:r>
            <a:r>
              <a:rPr lang="ru-RU" sz="2400" dirty="0"/>
              <a:t>Наследственный характер </a:t>
            </a:r>
            <a:r>
              <a:rPr lang="ru-RU" sz="2400" b="1" dirty="0" smtClean="0">
                <a:solidFill>
                  <a:srgbClr val="C00000"/>
                </a:solidFill>
              </a:rPr>
              <a:t>психических   </a:t>
            </a:r>
          </a:p>
          <a:p>
            <a:r>
              <a:rPr lang="ru-RU" sz="2400" b="1" dirty="0">
                <a:solidFill>
                  <a:srgbClr val="C00000"/>
                </a:solidFill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</a:rPr>
              <a:t>             заболеваний</a:t>
            </a:r>
          </a:p>
          <a:p>
            <a:r>
              <a:rPr lang="ru-RU" sz="2400" dirty="0" smtClean="0"/>
              <a:t>      2.3. </a:t>
            </a:r>
            <a:r>
              <a:rPr lang="ru-RU" sz="2400" dirty="0"/>
              <a:t>Наследственный характер </a:t>
            </a:r>
            <a:r>
              <a:rPr lang="ru-RU" sz="2400" b="1" dirty="0" smtClean="0">
                <a:solidFill>
                  <a:srgbClr val="C00000"/>
                </a:solidFill>
              </a:rPr>
              <a:t>суицидального </a:t>
            </a:r>
          </a:p>
          <a:p>
            <a:r>
              <a:rPr lang="ru-RU" sz="2400" b="1" dirty="0">
                <a:solidFill>
                  <a:srgbClr val="C00000"/>
                </a:solidFill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</a:rPr>
              <a:t>             поведения</a:t>
            </a:r>
            <a:endParaRPr lang="ru-RU" sz="2400" b="1" dirty="0">
              <a:solidFill>
                <a:srgbClr val="C00000"/>
              </a:solidFill>
            </a:endParaRPr>
          </a:p>
          <a:p>
            <a:r>
              <a:rPr lang="ru-RU" sz="2400" dirty="0" smtClean="0"/>
              <a:t>      2.4. </a:t>
            </a:r>
            <a:r>
              <a:rPr lang="ru-RU" sz="2400" dirty="0"/>
              <a:t>Наследственный характер </a:t>
            </a:r>
            <a:r>
              <a:rPr lang="ru-RU" sz="2400" b="1" dirty="0" smtClean="0">
                <a:solidFill>
                  <a:srgbClr val="C00000"/>
                </a:solidFill>
              </a:rPr>
              <a:t>алкоголизма и  </a:t>
            </a:r>
          </a:p>
          <a:p>
            <a:r>
              <a:rPr lang="ru-RU" sz="2400" b="1" dirty="0">
                <a:solidFill>
                  <a:srgbClr val="C00000"/>
                </a:solidFill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</a:rPr>
              <a:t>             наркомании</a:t>
            </a:r>
          </a:p>
          <a:p>
            <a:r>
              <a:rPr lang="ru-RU" sz="2400" dirty="0" smtClean="0"/>
              <a:t>      2.5. </a:t>
            </a:r>
            <a:r>
              <a:rPr lang="ru-RU" sz="2400" dirty="0"/>
              <a:t>Наследственный характер </a:t>
            </a:r>
            <a:r>
              <a:rPr lang="ru-RU" sz="2400" b="1" dirty="0" smtClean="0">
                <a:solidFill>
                  <a:srgbClr val="C00000"/>
                </a:solidFill>
              </a:rPr>
              <a:t>нетрадиционной    </a:t>
            </a:r>
          </a:p>
          <a:p>
            <a:r>
              <a:rPr lang="ru-RU" sz="2400" b="1" dirty="0">
                <a:solidFill>
                  <a:srgbClr val="C00000"/>
                </a:solidFill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</a:rPr>
              <a:t>             ориентации</a:t>
            </a:r>
          </a:p>
          <a:p>
            <a:r>
              <a:rPr lang="ru-RU" sz="2400" dirty="0" smtClean="0"/>
              <a:t>Заключение</a:t>
            </a:r>
            <a:endParaRPr lang="ru-RU" sz="2400" dirty="0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 flipV="1">
            <a:off x="335277" y="1154238"/>
            <a:ext cx="8642468" cy="12864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4817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 flipH="1">
            <a:off x="335279" y="569463"/>
            <a:ext cx="8296646" cy="5773258"/>
          </a:xfrm>
          <a:prstGeom prst="rect">
            <a:avLst/>
          </a:prstGeom>
          <a:solidFill>
            <a:schemeClr val="lt1">
              <a:alpha val="86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</a:pPr>
            <a:r>
              <a:rPr lang="ru-RU" sz="2400" i="1" dirty="0" smtClean="0">
                <a:ea typeface="Calibri"/>
                <a:cs typeface="Times New Roman"/>
              </a:rPr>
              <a:t>За гомосексуальность отвечают два  участка </a:t>
            </a:r>
            <a:r>
              <a:rPr lang="ru-RU" sz="2400" b="1" i="1" dirty="0" smtClean="0">
                <a:ea typeface="Calibri"/>
                <a:cs typeface="Times New Roman"/>
              </a:rPr>
              <a:t>в хромосоме </a:t>
            </a:r>
            <a:r>
              <a:rPr lang="ru-RU" sz="2400" b="1" i="1" dirty="0">
                <a:ea typeface="Calibri"/>
                <a:cs typeface="Times New Roman"/>
              </a:rPr>
              <a:t>Х и </a:t>
            </a:r>
            <a:r>
              <a:rPr lang="ru-RU" sz="2400" b="1" i="1" dirty="0" smtClean="0">
                <a:ea typeface="Calibri"/>
                <a:cs typeface="Times New Roman"/>
              </a:rPr>
              <a:t>восьмой хромосоме</a:t>
            </a:r>
            <a:r>
              <a:rPr lang="ru-RU" sz="2400" i="1" dirty="0" smtClean="0">
                <a:ea typeface="Calibri"/>
                <a:cs typeface="Times New Roman"/>
              </a:rPr>
              <a:t> — </a:t>
            </a:r>
            <a:r>
              <a:rPr lang="ru-RU" sz="2400" i="1" dirty="0">
                <a:ea typeface="Calibri"/>
                <a:cs typeface="Times New Roman"/>
              </a:rPr>
              <a:t>Xq28 и 8q12 </a:t>
            </a:r>
            <a:r>
              <a:rPr lang="ru-RU" sz="2400" i="1" dirty="0" smtClean="0">
                <a:ea typeface="Calibri"/>
                <a:cs typeface="Times New Roman"/>
              </a:rPr>
              <a:t>.</a:t>
            </a:r>
            <a:r>
              <a:rPr lang="ru-RU" sz="2400" dirty="0"/>
              <a:t> У женщин две Х-хромосомы и поэтому два участка Xq28, но они передают своему сыну (у которого одна Х-хромосома) копию только одного из </a:t>
            </a:r>
            <a:r>
              <a:rPr lang="ru-RU" sz="2400" dirty="0" smtClean="0"/>
              <a:t>них (данные Национальных </a:t>
            </a:r>
            <a:r>
              <a:rPr lang="ru-RU" sz="2400" dirty="0"/>
              <a:t>институтов здравоохранения </a:t>
            </a:r>
            <a:r>
              <a:rPr lang="ru-RU" sz="2400" dirty="0" smtClean="0"/>
              <a:t>США</a:t>
            </a:r>
            <a:r>
              <a:rPr lang="ru-RU" sz="2400" i="1" dirty="0" smtClean="0"/>
              <a:t>)</a:t>
            </a:r>
            <a:r>
              <a:rPr lang="ru-RU" sz="2400" dirty="0" smtClean="0"/>
              <a:t>. </a:t>
            </a:r>
          </a:p>
          <a:p>
            <a:pPr algn="ctr">
              <a:spcAft>
                <a:spcPts val="0"/>
              </a:spcAft>
            </a:pPr>
            <a:endParaRPr lang="ru-RU" sz="2400" dirty="0">
              <a:ea typeface="Calibri"/>
              <a:cs typeface="Times New Roman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2514" y="569463"/>
            <a:ext cx="798140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2.5. Наследственный характер нетрадиционной ориентации</a:t>
            </a:r>
            <a:endParaRPr lang="ru-RU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208535" y="1912296"/>
            <a:ext cx="8609362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64925" y="4615230"/>
            <a:ext cx="2667000" cy="176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41267" y="4199596"/>
            <a:ext cx="1828800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2173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 flipH="1">
            <a:off x="335279" y="569463"/>
            <a:ext cx="8296646" cy="5160777"/>
          </a:xfrm>
          <a:prstGeom prst="rect">
            <a:avLst/>
          </a:prstGeom>
          <a:solidFill>
            <a:schemeClr val="lt1">
              <a:alpha val="86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981200" y="594640"/>
            <a:ext cx="53884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Заключение</a:t>
            </a:r>
            <a:endParaRPr lang="ru-RU" sz="32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47774" y="1733413"/>
            <a:ext cx="727165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400" dirty="0">
                <a:solidFill>
                  <a:srgbClr val="2F2933"/>
                </a:solidFill>
                <a:ea typeface="Times New Roman"/>
                <a:cs typeface="Times New Roman"/>
              </a:rPr>
              <a:t>Б</a:t>
            </a:r>
            <a:r>
              <a:rPr lang="ru-RU" sz="2400" dirty="0" smtClean="0">
                <a:solidFill>
                  <a:srgbClr val="2F2933"/>
                </a:solidFill>
                <a:ea typeface="Times New Roman"/>
                <a:cs typeface="Times New Roman"/>
              </a:rPr>
              <a:t>лагоприятная </a:t>
            </a:r>
            <a:r>
              <a:rPr lang="ru-RU" sz="2400" dirty="0">
                <a:solidFill>
                  <a:srgbClr val="2F2933"/>
                </a:solidFill>
                <a:ea typeface="Times New Roman"/>
                <a:cs typeface="Times New Roman"/>
              </a:rPr>
              <a:t>среда </a:t>
            </a:r>
            <a:r>
              <a:rPr lang="ru-RU" sz="2400" dirty="0" smtClean="0">
                <a:solidFill>
                  <a:srgbClr val="2F2933"/>
                </a:solidFill>
                <a:ea typeface="Times New Roman"/>
                <a:cs typeface="Times New Roman"/>
              </a:rPr>
              <a:t>способна </a:t>
            </a:r>
            <a:r>
              <a:rPr lang="ru-RU" sz="2400" b="1" dirty="0">
                <a:solidFill>
                  <a:srgbClr val="2F2933"/>
                </a:solidFill>
                <a:ea typeface="Times New Roman"/>
                <a:cs typeface="Times New Roman"/>
              </a:rPr>
              <a:t>компенсировать</a:t>
            </a:r>
            <a:r>
              <a:rPr lang="ru-RU" sz="2400" dirty="0">
                <a:solidFill>
                  <a:srgbClr val="2F2933"/>
                </a:solidFill>
                <a:ea typeface="Times New Roman"/>
                <a:cs typeface="Times New Roman"/>
              </a:rPr>
              <a:t> нежелательные особенности темперамента и личности, которые могут приводить к развитию девиантного </a:t>
            </a:r>
            <a:r>
              <a:rPr lang="ru-RU" sz="2400" dirty="0" smtClean="0">
                <a:solidFill>
                  <a:srgbClr val="2F2933"/>
                </a:solidFill>
                <a:ea typeface="Times New Roman"/>
                <a:cs typeface="Times New Roman"/>
              </a:rPr>
              <a:t>поведения</a:t>
            </a:r>
            <a:r>
              <a:rPr lang="ru-RU" sz="2400" dirty="0">
                <a:solidFill>
                  <a:srgbClr val="2F2933"/>
                </a:solidFill>
                <a:ea typeface="Times New Roman"/>
                <a:cs typeface="Times New Roman"/>
              </a:rPr>
              <a:t>. И напротив, неблагоприятная среда может усугубить последствия даже небольших нарушений развития, каковыми, например, являются неспецифические нарушения обучения, и привести к тяжелой социальной дезадаптации и отклонениям в поведении. </a:t>
            </a:r>
            <a:endParaRPr lang="ru-RU" sz="2400" dirty="0">
              <a:ea typeface="Calibri"/>
              <a:cs typeface="Times New Roman"/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178921" y="1194804"/>
            <a:ext cx="8609362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7979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 flipH="1">
            <a:off x="335279" y="569463"/>
            <a:ext cx="8296646" cy="5546329"/>
          </a:xfrm>
          <a:prstGeom prst="rect">
            <a:avLst/>
          </a:prstGeom>
          <a:solidFill>
            <a:schemeClr val="lt1">
              <a:alpha val="86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22515" y="569463"/>
            <a:ext cx="53884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Введение</a:t>
            </a:r>
            <a:endParaRPr lang="ru-RU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22515" y="1794262"/>
            <a:ext cx="784735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ea typeface="Times New Roman"/>
              </a:rPr>
              <a:t>Девиантное</a:t>
            </a:r>
            <a:r>
              <a:rPr lang="ru-RU" sz="2800" dirty="0">
                <a:ea typeface="Times New Roman"/>
              </a:rPr>
              <a:t> (отклоняющееся) поведение </a:t>
            </a:r>
            <a:r>
              <a:rPr lang="ru-RU" sz="2800" dirty="0" smtClean="0">
                <a:ea typeface="Times New Roman"/>
              </a:rPr>
              <a:t>- </a:t>
            </a:r>
            <a:r>
              <a:rPr lang="ru-RU" sz="2800" dirty="0"/>
              <a:t>отдельный поступок </a:t>
            </a:r>
            <a:r>
              <a:rPr lang="ru-RU" sz="2800" dirty="0" smtClean="0"/>
              <a:t>или </a:t>
            </a:r>
            <a:r>
              <a:rPr lang="ru-RU" sz="2800" dirty="0" smtClean="0">
                <a:ea typeface="Times New Roman"/>
              </a:rPr>
              <a:t>деятельность </a:t>
            </a:r>
            <a:r>
              <a:rPr lang="ru-RU" sz="2800" dirty="0">
                <a:ea typeface="Times New Roman"/>
              </a:rPr>
              <a:t>человека, не соответствующая официально установленным или фактически сложившимся в данном обществе </a:t>
            </a:r>
            <a:r>
              <a:rPr lang="ru-RU" sz="2800" dirty="0" smtClean="0">
                <a:ea typeface="Times New Roman"/>
              </a:rPr>
              <a:t>нормам.</a:t>
            </a:r>
            <a:endParaRPr lang="ru-RU" sz="2800" dirty="0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335279" y="1426028"/>
            <a:ext cx="8437368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74792" y="3804034"/>
            <a:ext cx="4417620" cy="23117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5457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 flipH="1">
            <a:off x="427511" y="294268"/>
            <a:ext cx="8609609" cy="5966508"/>
          </a:xfrm>
          <a:prstGeom prst="rect">
            <a:avLst/>
          </a:prstGeom>
          <a:solidFill>
            <a:schemeClr val="lt1">
              <a:alpha val="86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35352" y="581873"/>
            <a:ext cx="7847357" cy="48676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latin typeface="Times New Roman"/>
                <a:ea typeface="Calibri"/>
                <a:cs typeface="Times New Roman"/>
              </a:rPr>
              <a:t>Формы девиантного поведения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:</a:t>
            </a:r>
            <a:endParaRPr lang="ru-RU" sz="24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Arial"/>
              <a:buChar char="•"/>
              <a:tabLst>
                <a:tab pos="457200" algn="l"/>
              </a:tabLs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Гемблинг (игровая зависимость)</a:t>
            </a:r>
            <a:endParaRPr lang="ru-RU" sz="24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Arial"/>
              <a:buChar char="•"/>
              <a:tabLst>
                <a:tab pos="457200" algn="l"/>
              </a:tabLs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Пищевая девиация (анорексия, булимия)</a:t>
            </a:r>
            <a:endParaRPr lang="ru-RU" sz="24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Arial"/>
              <a:buChar char="•"/>
              <a:tabLst>
                <a:tab pos="457200" algn="l"/>
              </a:tabLs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Сексуальные девиации (педофилия, гомофилия, зоофилия, некрофилия)</a:t>
            </a:r>
            <a:endParaRPr lang="ru-RU" sz="24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Arial"/>
              <a:buChar char="•"/>
              <a:tabLst>
                <a:tab pos="457200" algn="l"/>
              </a:tabLs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Алкогольная зависимость</a:t>
            </a:r>
            <a:endParaRPr lang="ru-RU" sz="24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Arial"/>
              <a:buChar char="•"/>
              <a:tabLst>
                <a:tab pos="457200" algn="l"/>
              </a:tabLs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Наркомания</a:t>
            </a:r>
            <a:endParaRPr lang="ru-RU" sz="24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Arial"/>
              <a:buChar char="•"/>
              <a:tabLst>
                <a:tab pos="457200" algn="l"/>
              </a:tabLs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Трудоголизм</a:t>
            </a:r>
            <a:endParaRPr lang="ru-RU" sz="24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Arial"/>
              <a:buChar char="•"/>
              <a:tabLst>
                <a:tab pos="457200" algn="l"/>
              </a:tabLs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Клептомания</a:t>
            </a:r>
            <a:endParaRPr lang="ru-RU" sz="24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Arial"/>
              <a:buChar char="•"/>
              <a:tabLst>
                <a:tab pos="457200" algn="l"/>
              </a:tabLs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Суицидальное </a:t>
            </a:r>
            <a:r>
              <a:rPr lang="ru-RU" sz="2400" dirty="0" smtClean="0">
                <a:latin typeface="Times New Roman"/>
                <a:ea typeface="Calibri"/>
                <a:cs typeface="Times New Roman"/>
              </a:rPr>
              <a:t>поведение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Arial"/>
              <a:buChar char="•"/>
              <a:tabLst>
                <a:tab pos="457200" algn="l"/>
              </a:tabLst>
            </a:pPr>
            <a:r>
              <a:rPr lang="ru-RU" sz="2400" dirty="0" smtClean="0">
                <a:latin typeface="Times New Roman"/>
                <a:ea typeface="Calibri"/>
                <a:cs typeface="Times New Roman"/>
              </a:rPr>
              <a:t>Субкультурные девиации</a:t>
            </a:r>
            <a:endParaRPr lang="ru-RU" sz="2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04711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97302" y="6176425"/>
            <a:ext cx="475345" cy="365125"/>
          </a:xfrm>
        </p:spPr>
        <p:txBody>
          <a:bodyPr/>
          <a:lstStyle/>
          <a:p>
            <a:fld id="{2358DFD2-F10C-43E6-8AFC-B51335507144}" type="slidenum">
              <a:rPr lang="ru-RU" smtClean="0"/>
              <a:t>5</a:t>
            </a:fld>
            <a:endParaRPr lang="ru-RU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478" y="522513"/>
            <a:ext cx="8656351" cy="586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977724459"/>
              </p:ext>
            </p:extLst>
          </p:nvPr>
        </p:nvGraphicFramePr>
        <p:xfrm>
          <a:off x="469085" y="384175"/>
          <a:ext cx="8345135" cy="59077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3666544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97302" y="6176425"/>
            <a:ext cx="475345" cy="365125"/>
          </a:xfrm>
        </p:spPr>
        <p:txBody>
          <a:bodyPr/>
          <a:lstStyle/>
          <a:p>
            <a:fld id="{2358DFD2-F10C-43E6-8AFC-B51335507144}" type="slidenum">
              <a:rPr lang="ru-RU" smtClean="0"/>
              <a:t>6</a:t>
            </a:fld>
            <a:endParaRPr lang="ru-RU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478" y="384175"/>
            <a:ext cx="8656351" cy="6224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8" name="Прямая соединительная линия 17"/>
          <p:cNvCxnSpPr/>
          <p:nvPr/>
        </p:nvCxnSpPr>
        <p:spPr>
          <a:xfrm>
            <a:off x="360467" y="1027365"/>
            <a:ext cx="8609362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653143" y="1152992"/>
            <a:ext cx="7837713" cy="4255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960"/>
              </a:spcAft>
            </a:pPr>
            <a:endParaRPr lang="ru-RU" sz="2000" dirty="0">
              <a:ea typeface="Calibri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98763" y="1152992"/>
            <a:ext cx="783771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</a:pPr>
            <a:r>
              <a:rPr lang="ru-RU" sz="2800" b="1" u="sng" kern="0" dirty="0">
                <a:solidFill>
                  <a:srgbClr val="000000"/>
                </a:solidFill>
              </a:rPr>
              <a:t>Наследуемость</a:t>
            </a:r>
            <a:r>
              <a:rPr lang="ru-RU" sz="2800" kern="0" dirty="0">
                <a:solidFill>
                  <a:srgbClr val="000000"/>
                </a:solidFill>
              </a:rPr>
              <a:t> – это </a:t>
            </a:r>
            <a:r>
              <a:rPr lang="ru-RU" sz="2800" kern="0" dirty="0" smtClean="0">
                <a:solidFill>
                  <a:srgbClr val="000000"/>
                </a:solidFill>
              </a:rPr>
              <a:t>показатель (</a:t>
            </a:r>
            <a:r>
              <a:rPr lang="ru-RU" sz="2800" kern="0" dirty="0">
                <a:solidFill>
                  <a:srgbClr val="000000"/>
                </a:solidFill>
              </a:rPr>
              <a:t>в %), отражающий влияние генетических факторов на фенотипическое проявление признака или </a:t>
            </a:r>
            <a:r>
              <a:rPr lang="ru-RU" sz="2800" kern="0" dirty="0" smtClean="0">
                <a:solidFill>
                  <a:srgbClr val="000000"/>
                </a:solidFill>
              </a:rPr>
              <a:t>болезни. </a:t>
            </a:r>
            <a:endParaRPr lang="ru-RU" sz="2800" kern="0" dirty="0">
              <a:solidFill>
                <a:srgbClr val="000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64090" y="3104414"/>
            <a:ext cx="4561795" cy="2246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410692" y="384175"/>
            <a:ext cx="34994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kern="0" dirty="0" smtClean="0">
                <a:solidFill>
                  <a:srgbClr val="000000"/>
                </a:solidFill>
              </a:rPr>
              <a:t>2. Наследуемость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874181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 flipH="1">
            <a:off x="0" y="54429"/>
            <a:ext cx="9144000" cy="6417623"/>
          </a:xfrm>
          <a:prstGeom prst="rect">
            <a:avLst/>
          </a:prstGeom>
          <a:solidFill>
            <a:schemeClr val="lt1">
              <a:alpha val="86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35279" y="54429"/>
            <a:ext cx="82966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Наследуемость некоторых форм девиантного поведения, %</a:t>
            </a:r>
            <a:endParaRPr lang="ru-RU" sz="2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0" y="1008536"/>
            <a:ext cx="9144000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3431914757"/>
              </p:ext>
            </p:extLst>
          </p:nvPr>
        </p:nvGraphicFramePr>
        <p:xfrm>
          <a:off x="-4354" y="1008536"/>
          <a:ext cx="9148354" cy="58985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559567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 flipH="1">
            <a:off x="208534" y="569463"/>
            <a:ext cx="8697959" cy="6021342"/>
          </a:xfrm>
          <a:prstGeom prst="rect">
            <a:avLst/>
          </a:prstGeom>
          <a:solidFill>
            <a:schemeClr val="lt1">
              <a:alpha val="86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22514" y="569463"/>
            <a:ext cx="79814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kern="0" dirty="0" smtClean="0">
                <a:latin typeface="Times New Roman" pitchFamily="18" charset="0"/>
                <a:ea typeface="+mj-ea"/>
                <a:cs typeface="+mj-cs"/>
              </a:rPr>
              <a:t>Генные нарушения</a:t>
            </a:r>
            <a:endParaRPr lang="ru-RU" sz="3600" dirty="0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208535" y="1243872"/>
            <a:ext cx="8609362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3492446"/>
              </p:ext>
            </p:extLst>
          </p:nvPr>
        </p:nvGraphicFramePr>
        <p:xfrm>
          <a:off x="380010" y="1495404"/>
          <a:ext cx="8312728" cy="49573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56364"/>
                <a:gridCol w="4156364"/>
              </a:tblGrid>
              <a:tr h="77216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Психические заболевания</a:t>
                      </a:r>
                      <a:r>
                        <a:rPr lang="ru-RU" sz="2400" baseline="0" dirty="0" smtClean="0">
                          <a:solidFill>
                            <a:schemeClr val="tx1"/>
                          </a:solidFill>
                        </a:rPr>
                        <a:t> и девиантное поведение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Хромосомы,</a:t>
                      </a:r>
                      <a:r>
                        <a:rPr lang="ru-RU" sz="2400" baseline="0" dirty="0" smtClean="0">
                          <a:solidFill>
                            <a:schemeClr val="tx1"/>
                          </a:solidFill>
                        </a:rPr>
                        <a:t> в которых локализован мутантный ген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28978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Аутизм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5, 9,15,16,17, Х-хромосома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28978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Шизофрения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1, 6, 8, 13, 16, 22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69220">
                <a:tc>
                  <a:txBody>
                    <a:bodyPr/>
                    <a:lstStyle/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Маниакально-депрессивный психоз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37148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Склонность к суициду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20333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Алкоголизм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1,4,7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10687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Агрессивность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Х-хромосома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20237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Гомосексуальность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8, Х-хромосома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14754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Преступность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16, Х-хромосома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64224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 flipH="1">
            <a:off x="208534" y="189451"/>
            <a:ext cx="8697959" cy="6021342"/>
          </a:xfrm>
          <a:prstGeom prst="rect">
            <a:avLst/>
          </a:prstGeom>
          <a:solidFill>
            <a:schemeClr val="lt1">
              <a:alpha val="86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152" y="368133"/>
            <a:ext cx="7504113" cy="56051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вал 2"/>
          <p:cNvSpPr/>
          <p:nvPr/>
        </p:nvSpPr>
        <p:spPr>
          <a:xfrm>
            <a:off x="1054923" y="2058590"/>
            <a:ext cx="439387" cy="475013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63625" y="2023269"/>
            <a:ext cx="500063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57445" y="2023270"/>
            <a:ext cx="500063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87481" y="2030985"/>
            <a:ext cx="500063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1263" y="2027125"/>
            <a:ext cx="500063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Овал 13"/>
          <p:cNvSpPr/>
          <p:nvPr/>
        </p:nvSpPr>
        <p:spPr>
          <a:xfrm>
            <a:off x="1185552" y="3453739"/>
            <a:ext cx="439387" cy="475013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44872" y="3426132"/>
            <a:ext cx="500063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21111" y="3426132"/>
            <a:ext cx="500063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Овал 16"/>
          <p:cNvSpPr/>
          <p:nvPr/>
        </p:nvSpPr>
        <p:spPr>
          <a:xfrm>
            <a:off x="1054923" y="4573872"/>
            <a:ext cx="570016" cy="475013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Овал 18"/>
          <p:cNvSpPr/>
          <p:nvPr/>
        </p:nvSpPr>
        <p:spPr>
          <a:xfrm>
            <a:off x="5201391" y="4573871"/>
            <a:ext cx="545471" cy="475013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Овал 19"/>
          <p:cNvSpPr/>
          <p:nvPr/>
        </p:nvSpPr>
        <p:spPr>
          <a:xfrm>
            <a:off x="3851449" y="4573873"/>
            <a:ext cx="554296" cy="475013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9171" y="4546266"/>
            <a:ext cx="594127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Овал 20"/>
          <p:cNvSpPr/>
          <p:nvPr/>
        </p:nvSpPr>
        <p:spPr>
          <a:xfrm>
            <a:off x="5201393" y="5513008"/>
            <a:ext cx="641268" cy="475013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Дуга 3"/>
          <p:cNvSpPr/>
          <p:nvPr/>
        </p:nvSpPr>
        <p:spPr>
          <a:xfrm rot="8707094">
            <a:off x="6269278" y="5243111"/>
            <a:ext cx="868533" cy="602510"/>
          </a:xfrm>
          <a:prstGeom prst="arc">
            <a:avLst>
              <a:gd name="adj1" fmla="val 16641558"/>
              <a:gd name="adj2" fmla="val 0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0451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2e8e136e2a28ac3dd26ee0f94cd6165e57bf65c"/>
</p:tagLst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Тема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Тема 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Тема 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889</TotalTime>
  <Words>926</Words>
  <Application>Microsoft Office PowerPoint</Application>
  <PresentationFormat>Экран (4:3)</PresentationFormat>
  <Paragraphs>131</Paragraphs>
  <Slides>21</Slides>
  <Notes>21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DNS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 Грибан</dc:creator>
  <cp:lastModifiedBy>Microlab</cp:lastModifiedBy>
  <cp:revision>135</cp:revision>
  <dcterms:created xsi:type="dcterms:W3CDTF">2013-02-13T04:37:02Z</dcterms:created>
  <dcterms:modified xsi:type="dcterms:W3CDTF">2018-07-18T19:30:07Z</dcterms:modified>
</cp:coreProperties>
</file>