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4" r:id="rId7"/>
    <p:sldId id="265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artinki-vernisazh.ru/photo/94-0-1318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14356"/>
            <a:ext cx="82478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Счет и вычисления - основа порядка в голове. </a:t>
            </a:r>
            <a:endParaRPr lang="ru-RU" sz="4800" dirty="0" smtClean="0"/>
          </a:p>
          <a:p>
            <a:r>
              <a:rPr lang="ru-RU" sz="4800" dirty="0" smtClean="0"/>
              <a:t>(</a:t>
            </a:r>
            <a:r>
              <a:rPr lang="ru-RU" sz="4800" dirty="0"/>
              <a:t>Песталоцци)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4952494"/>
            <a:ext cx="3168352" cy="150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rgbClr val="7030A0"/>
                </a:solidFill>
              </a:rPr>
              <a:t>Преподаватель математики</a:t>
            </a:r>
          </a:p>
          <a:p>
            <a:pPr algn="r"/>
            <a:r>
              <a:rPr lang="ru-RU" b="1" i="1" dirty="0" err="1">
                <a:solidFill>
                  <a:srgbClr val="7030A0"/>
                </a:solidFill>
              </a:rPr>
              <a:t>Аксайского</a:t>
            </a:r>
            <a:r>
              <a:rPr lang="ru-RU" b="1" i="1" dirty="0">
                <a:solidFill>
                  <a:srgbClr val="7030A0"/>
                </a:solidFill>
              </a:rPr>
              <a:t> казачьего кадетского корпуса </a:t>
            </a:r>
          </a:p>
          <a:p>
            <a:pPr algn="r"/>
            <a:r>
              <a:rPr lang="ru-RU" b="1" i="1" dirty="0">
                <a:solidFill>
                  <a:srgbClr val="7030A0"/>
                </a:solidFill>
              </a:rPr>
              <a:t>Хачатурова Т.Ф.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663300"/>
                </a:solidFill>
              </a:rPr>
              <a:t>Учитесь думать, объяснять</a:t>
            </a:r>
            <a:r>
              <a:rPr lang="ru-RU" sz="4000" dirty="0" smtClean="0">
                <a:solidFill>
                  <a:srgbClr val="663300"/>
                </a:solidFill>
              </a:rPr>
              <a:t>,</a:t>
            </a:r>
          </a:p>
          <a:p>
            <a:endParaRPr lang="ru-RU" sz="4000" dirty="0">
              <a:solidFill>
                <a:srgbClr val="663300"/>
              </a:solidFill>
            </a:endParaRPr>
          </a:p>
          <a:p>
            <a:r>
              <a:rPr lang="ru-RU" sz="4000" dirty="0">
                <a:solidFill>
                  <a:srgbClr val="663300"/>
                </a:solidFill>
              </a:rPr>
              <a:t>Учитесь мыслить, рассуждать</a:t>
            </a:r>
            <a:r>
              <a:rPr lang="ru-RU" sz="4000" dirty="0" smtClean="0">
                <a:solidFill>
                  <a:srgbClr val="663300"/>
                </a:solidFill>
              </a:rPr>
              <a:t>.</a:t>
            </a:r>
          </a:p>
          <a:p>
            <a:endParaRPr lang="ru-RU" sz="4000" dirty="0">
              <a:solidFill>
                <a:srgbClr val="663300"/>
              </a:solidFill>
            </a:endParaRPr>
          </a:p>
          <a:p>
            <a:r>
              <a:rPr lang="ru-RU" sz="4000" dirty="0">
                <a:solidFill>
                  <a:srgbClr val="663300"/>
                </a:solidFill>
              </a:rPr>
              <a:t>Ведь в математике, друзья</a:t>
            </a:r>
            <a:r>
              <a:rPr lang="ru-RU" sz="4000" dirty="0" smtClean="0">
                <a:solidFill>
                  <a:srgbClr val="663300"/>
                </a:solidFill>
              </a:rPr>
              <a:t>,</a:t>
            </a:r>
          </a:p>
          <a:p>
            <a:endParaRPr lang="ru-RU" sz="4000" dirty="0">
              <a:solidFill>
                <a:srgbClr val="663300"/>
              </a:solidFill>
            </a:endParaRPr>
          </a:p>
          <a:p>
            <a:r>
              <a:rPr lang="ru-RU" sz="4000" dirty="0">
                <a:solidFill>
                  <a:srgbClr val="663300"/>
                </a:solidFill>
              </a:rPr>
              <a:t>Без логики никак нельзя.</a:t>
            </a:r>
          </a:p>
          <a:p>
            <a:endParaRPr lang="ru-RU" sz="4000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05" y="1159532"/>
            <a:ext cx="8180456" cy="151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Симпатичные смайлики Веселые Улыбка смайла-солнышка картинки">
            <a:hlinkClick r:id="rId3" tooltip="Улыбка смайла-солнышка картинка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786190"/>
            <a:ext cx="2214578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01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Найди ошибку в вычислениях</a:t>
            </a:r>
            <a:r>
              <a:rPr lang="ru-RU" sz="3600" b="1" dirty="0" smtClean="0"/>
              <a:t>.</a:t>
            </a:r>
          </a:p>
          <a:p>
            <a:endParaRPr lang="ru-RU" sz="3600" b="1" dirty="0"/>
          </a:p>
          <a:p>
            <a:pPr lvl="0"/>
            <a:r>
              <a:rPr lang="ru-RU" sz="3600" b="1" dirty="0"/>
              <a:t>•	</a:t>
            </a:r>
            <a:r>
              <a:rPr lang="ru-RU" sz="3600" b="1" dirty="0" smtClean="0">
                <a:solidFill>
                  <a:srgbClr val="663300"/>
                </a:solidFill>
              </a:rPr>
              <a:t>3</a:t>
            </a:r>
            <a:r>
              <a:rPr lang="ru-RU" sz="3600" b="1" baseline="30000" dirty="0" smtClean="0">
                <a:solidFill>
                  <a:srgbClr val="663300"/>
                </a:solidFill>
              </a:rPr>
              <a:t>2</a:t>
            </a:r>
            <a:r>
              <a:rPr lang="ru-RU" sz="3600" b="1" dirty="0" smtClean="0">
                <a:solidFill>
                  <a:srgbClr val="663300"/>
                </a:solidFill>
              </a:rPr>
              <a:t> + 2</a:t>
            </a:r>
            <a:r>
              <a:rPr lang="ru-RU" sz="3600" b="1" baseline="30000" dirty="0" smtClean="0">
                <a:solidFill>
                  <a:srgbClr val="663300"/>
                </a:solidFill>
              </a:rPr>
              <a:t>3</a:t>
            </a:r>
            <a:r>
              <a:rPr lang="ru-RU" sz="3600" b="1" dirty="0" smtClean="0">
                <a:solidFill>
                  <a:srgbClr val="663300"/>
                </a:solidFill>
              </a:rPr>
              <a:t> = 6 + 10 = 16;</a:t>
            </a:r>
          </a:p>
          <a:p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600" b="1" dirty="0"/>
          </a:p>
          <a:p>
            <a:pPr lvl="0"/>
            <a:r>
              <a:rPr lang="ru-RU" sz="3600" b="1" dirty="0"/>
              <a:t>•	</a:t>
            </a:r>
            <a:r>
              <a:rPr lang="ru-RU" sz="3600" b="1" dirty="0" smtClean="0">
                <a:solidFill>
                  <a:srgbClr val="00B050"/>
                </a:solidFill>
              </a:rPr>
              <a:t>2</a:t>
            </a:r>
            <a:r>
              <a:rPr lang="ru-RU" sz="3600" b="1" baseline="30000" dirty="0" smtClean="0">
                <a:solidFill>
                  <a:srgbClr val="00B050"/>
                </a:solidFill>
              </a:rPr>
              <a:t>3</a:t>
            </a:r>
            <a:r>
              <a:rPr lang="ru-RU" sz="3600" b="1" dirty="0" smtClean="0">
                <a:solidFill>
                  <a:srgbClr val="00B050"/>
                </a:solidFill>
              </a:rPr>
              <a:t> + 4</a:t>
            </a:r>
            <a:r>
              <a:rPr lang="ru-RU" sz="3600" b="1" baseline="30000" dirty="0" smtClean="0">
                <a:solidFill>
                  <a:srgbClr val="00B050"/>
                </a:solidFill>
              </a:rPr>
              <a:t>2</a:t>
            </a:r>
            <a:r>
              <a:rPr lang="ru-RU" sz="3600" b="1" dirty="0" smtClean="0">
                <a:solidFill>
                  <a:srgbClr val="00B050"/>
                </a:solidFill>
              </a:rPr>
              <a:t> = 6 + 3 = 14;</a:t>
            </a:r>
          </a:p>
          <a:p>
            <a:endParaRPr lang="ru-RU" sz="3600" b="1" dirty="0" smtClean="0">
              <a:solidFill>
                <a:srgbClr val="00B050"/>
              </a:solidFill>
            </a:endParaRPr>
          </a:p>
          <a:p>
            <a:endParaRPr lang="ru-RU" sz="3600" b="1" dirty="0">
              <a:solidFill>
                <a:srgbClr val="00B050"/>
              </a:solidFill>
            </a:endParaRPr>
          </a:p>
          <a:p>
            <a:pPr lvl="0"/>
            <a:r>
              <a:rPr lang="ru-RU" sz="3600" b="1" dirty="0"/>
              <a:t>•	</a:t>
            </a:r>
            <a:r>
              <a:rPr lang="ru-RU" sz="3600" b="1" dirty="0" smtClean="0">
                <a:solidFill>
                  <a:srgbClr val="0070C0"/>
                </a:solidFill>
              </a:rPr>
              <a:t>4</a:t>
            </a:r>
            <a:r>
              <a:rPr lang="ru-RU" sz="3600" b="1" baseline="30000" dirty="0" smtClean="0">
                <a:solidFill>
                  <a:srgbClr val="0070C0"/>
                </a:solidFill>
              </a:rPr>
              <a:t>2</a:t>
            </a:r>
            <a:r>
              <a:rPr lang="ru-RU" sz="3600" b="1" dirty="0" smtClean="0">
                <a:solidFill>
                  <a:srgbClr val="0070C0"/>
                </a:solidFill>
              </a:rPr>
              <a:t> + 3</a:t>
            </a:r>
            <a:r>
              <a:rPr lang="ru-RU" sz="3600" b="1" baseline="30000" dirty="0" smtClean="0">
                <a:solidFill>
                  <a:srgbClr val="0070C0"/>
                </a:solidFill>
              </a:rPr>
              <a:t>4</a:t>
            </a:r>
            <a:r>
              <a:rPr lang="ru-RU" sz="3600" b="1" dirty="0" smtClean="0">
                <a:solidFill>
                  <a:srgbClr val="0070C0"/>
                </a:solidFill>
              </a:rPr>
              <a:t> = 8 + 12 = 20.</a:t>
            </a:r>
          </a:p>
          <a:p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04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srgbClr val="000000"/>
                </a:solidFill>
              </a:rPr>
              <a:t>Прочитайте </a:t>
            </a:r>
            <a:r>
              <a:rPr lang="ru-RU" sz="4000" b="1" dirty="0" smtClean="0">
                <a:solidFill>
                  <a:srgbClr val="000000"/>
                </a:solidFill>
              </a:rPr>
              <a:t>выражение</a:t>
            </a:r>
          </a:p>
          <a:p>
            <a:pPr lvl="0"/>
            <a:endParaRPr lang="ru-RU" sz="4000" b="1" dirty="0">
              <a:solidFill>
                <a:srgbClr val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481833"/>
              </p:ext>
            </p:extLst>
          </p:nvPr>
        </p:nvGraphicFramePr>
        <p:xfrm>
          <a:off x="503238" y="2547936"/>
          <a:ext cx="8183562" cy="3257327"/>
        </p:xfrm>
        <a:graphic>
          <a:graphicData uri="http://schemas.openxmlformats.org/drawingml/2006/table">
            <a:tbl>
              <a:tblPr/>
              <a:tblGrid>
                <a:gridCol w="8183562"/>
              </a:tblGrid>
              <a:tr h="325732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3+7)</a:t>
                      </a:r>
                      <a:r>
                        <a:rPr lang="ru-RU" sz="5400" b="1" baseline="30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5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5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5400" b="1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5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5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-7</a:t>
                      </a:r>
                      <a:r>
                        <a:rPr lang="ru-RU" sz="5400" b="1" baseline="30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5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(</a:t>
                      </a:r>
                      <a:r>
                        <a:rPr lang="ru-RU" sz="5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3•7)</a:t>
                      </a:r>
                      <a:r>
                        <a:rPr lang="ru-RU" sz="5400" b="1" baseline="30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5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5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3•7</a:t>
                      </a:r>
                      <a:r>
                        <a:rPr lang="ru-RU" sz="5400" b="1" baseline="300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5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86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Какой компонент действия неизвестен? </a:t>
            </a:r>
            <a:endParaRPr lang="ru-RU" sz="2800" b="1" dirty="0" smtClean="0"/>
          </a:p>
          <a:p>
            <a:r>
              <a:rPr lang="ru-RU" sz="2800" b="1" dirty="0" smtClean="0"/>
              <a:t>Найдите его.</a:t>
            </a:r>
          </a:p>
          <a:p>
            <a:endParaRPr lang="ru-RU" sz="2400" dirty="0"/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17•в=51 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               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             </a:t>
            </a:r>
            <a:r>
              <a:rPr lang="ru-RU" sz="3600" dirty="0" smtClean="0">
                <a:solidFill>
                  <a:srgbClr val="C00000"/>
                </a:solidFill>
              </a:rPr>
              <a:t>270+а=500</a:t>
            </a:r>
          </a:p>
          <a:p>
            <a:r>
              <a:rPr lang="ru-RU" sz="3600" dirty="0" smtClean="0"/>
              <a:t>   </a:t>
            </a:r>
            <a:r>
              <a:rPr lang="ru-RU" sz="4800" dirty="0" smtClean="0">
                <a:solidFill>
                  <a:srgbClr val="00B050"/>
                </a:solidFill>
              </a:rPr>
              <a:t>а:18=5              </a:t>
            </a:r>
            <a:r>
              <a:rPr lang="ru-RU" sz="4400" dirty="0" smtClean="0">
                <a:solidFill>
                  <a:srgbClr val="0070C0"/>
                </a:solidFill>
              </a:rPr>
              <a:t>70:а=5</a:t>
            </a:r>
          </a:p>
          <a:p>
            <a:r>
              <a:rPr lang="ru-RU" sz="3600" dirty="0" smtClean="0"/>
              <a:t>                            </a:t>
            </a:r>
          </a:p>
          <a:p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       в-150=360 </a:t>
            </a:r>
          </a:p>
          <a:p>
            <a:endParaRPr lang="ru-RU" sz="2800" dirty="0" smtClean="0"/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                   250-с=170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663300"/>
                </a:solidFill>
              </a:rPr>
              <a:t>•	Луч, прямая, отрезок</a:t>
            </a:r>
            <a:r>
              <a:rPr lang="ru-RU" sz="3600" b="1" dirty="0" smtClean="0">
                <a:solidFill>
                  <a:srgbClr val="663300"/>
                </a:solidFill>
              </a:rPr>
              <a:t>.</a:t>
            </a:r>
          </a:p>
          <a:p>
            <a:endParaRPr lang="ru-RU" sz="3600" b="1" dirty="0">
              <a:solidFill>
                <a:srgbClr val="663300"/>
              </a:solidFill>
            </a:endParaRPr>
          </a:p>
          <a:p>
            <a:r>
              <a:rPr lang="ru-RU" sz="3600" dirty="0"/>
              <a:t>•</a:t>
            </a:r>
            <a:r>
              <a:rPr lang="ru-RU" sz="6000" dirty="0"/>
              <a:t>	</a:t>
            </a:r>
            <a:r>
              <a:rPr lang="ru-RU" sz="6000" dirty="0">
                <a:solidFill>
                  <a:srgbClr val="C00000"/>
                </a:solidFill>
              </a:rPr>
              <a:t>66,  34,  88</a:t>
            </a:r>
            <a:r>
              <a:rPr lang="ru-RU" sz="6000" dirty="0" smtClean="0">
                <a:solidFill>
                  <a:srgbClr val="C00000"/>
                </a:solidFill>
              </a:rPr>
              <a:t>.</a:t>
            </a:r>
          </a:p>
          <a:p>
            <a:endParaRPr lang="ru-RU" sz="6000" dirty="0">
              <a:solidFill>
                <a:srgbClr val="C00000"/>
              </a:solidFill>
            </a:endParaRPr>
          </a:p>
          <a:p>
            <a:r>
              <a:rPr lang="ru-RU" sz="3600" dirty="0"/>
              <a:t>•	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Килограмм, километр, центнер</a:t>
            </a:r>
            <a:r>
              <a:rPr lang="ru-RU" sz="3600" dirty="0" smtClean="0"/>
              <a:t>.</a:t>
            </a:r>
          </a:p>
          <a:p>
            <a:endParaRPr lang="ru-RU" dirty="0"/>
          </a:p>
          <a:p>
            <a:r>
              <a:rPr lang="ru-RU" sz="3600" dirty="0"/>
              <a:t>•	</a:t>
            </a:r>
            <a:r>
              <a:rPr lang="ru-RU" sz="3600" dirty="0">
                <a:solidFill>
                  <a:srgbClr val="00B0F0"/>
                </a:solidFill>
              </a:rPr>
              <a:t>Сантиметр, километр, тонна</a:t>
            </a:r>
            <a:r>
              <a:rPr lang="ru-RU" sz="3600" dirty="0" smtClean="0">
                <a:solidFill>
                  <a:srgbClr val="00B0F0"/>
                </a:solidFill>
              </a:rPr>
              <a:t>.</a:t>
            </a:r>
          </a:p>
          <a:p>
            <a:endParaRPr lang="ru-RU" sz="3600" dirty="0">
              <a:solidFill>
                <a:srgbClr val="00B0F0"/>
              </a:solidFill>
            </a:endParaRPr>
          </a:p>
          <a:p>
            <a:r>
              <a:rPr lang="ru-RU" sz="3600" dirty="0"/>
              <a:t>•	</a:t>
            </a:r>
            <a:r>
              <a:rPr lang="ru-RU" sz="3600" dirty="0">
                <a:solidFill>
                  <a:srgbClr val="7030A0"/>
                </a:solidFill>
              </a:rPr>
              <a:t>Гектар, ар, метр.</a:t>
            </a:r>
          </a:p>
        </p:txBody>
      </p:sp>
    </p:spTree>
    <p:extLst>
      <p:ext uri="{BB962C8B-B14F-4D97-AF65-F5344CB8AC3E}">
        <p14:creationId xmlns:p14="http://schemas.microsoft.com/office/powerpoint/2010/main" val="50972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357430"/>
            <a:ext cx="2857520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2357430"/>
            <a:ext cx="2857520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71604" y="928670"/>
            <a:ext cx="3000396" cy="1357322"/>
          </a:xfrm>
          <a:prstGeom prst="triangle">
            <a:avLst>
              <a:gd name="adj" fmla="val 50513"/>
            </a:avLst>
          </a:prstGeom>
          <a:solidFill>
            <a:schemeClr val="accent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72132" y="1000108"/>
            <a:ext cx="2857520" cy="1285884"/>
          </a:xfrm>
          <a:prstGeom prst="triangle">
            <a:avLst/>
          </a:prstGeom>
          <a:solidFill>
            <a:schemeClr val="accent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786058"/>
            <a:ext cx="1143008" cy="6429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37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2786058"/>
            <a:ext cx="1071570" cy="6429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3786190"/>
            <a:ext cx="92869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15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071670" y="1357298"/>
            <a:ext cx="1785950" cy="785818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45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2857496"/>
            <a:ext cx="1071570" cy="6429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60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857496"/>
            <a:ext cx="1071570" cy="6429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22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3786190"/>
            <a:ext cx="92869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43636" y="1357298"/>
            <a:ext cx="1785950" cy="857256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?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3" t="20921" r="10020" b="54613"/>
          <a:stretch>
            <a:fillRect/>
          </a:stretch>
        </p:blipFill>
        <p:spPr bwMode="auto">
          <a:xfrm>
            <a:off x="428596" y="3428999"/>
            <a:ext cx="8038184" cy="242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597" y="57148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663300"/>
                </a:solidFill>
              </a:rPr>
              <a:t>Составь задачу по схеме: </a:t>
            </a:r>
            <a:endParaRPr lang="ru-RU" sz="40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3529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Каждую цифру ответа заменить буквой и  получите секретное </a:t>
            </a:r>
            <a:r>
              <a:rPr lang="ru-RU" sz="2800" dirty="0" smtClean="0"/>
              <a:t>слово</a:t>
            </a:r>
          </a:p>
          <a:p>
            <a:r>
              <a:rPr lang="ru-RU" sz="2800" dirty="0" smtClean="0"/>
              <a:t>Ключ: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    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1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ж  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3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р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4 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ь!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5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 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6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е 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7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т 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8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А 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           9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C00000"/>
                </a:solidFill>
              </a:rPr>
              <a:t>Мне </a:t>
            </a:r>
            <a:r>
              <a:rPr lang="ru-RU" sz="4000" b="1" dirty="0">
                <a:solidFill>
                  <a:srgbClr val="C00000"/>
                </a:solidFill>
              </a:rPr>
              <a:t>удалось</a:t>
            </a:r>
            <a:r>
              <a:rPr lang="ru-RU" sz="4000" b="1" dirty="0" smtClean="0">
                <a:solidFill>
                  <a:srgbClr val="C00000"/>
                </a:solidFill>
              </a:rPr>
              <a:t>...</a:t>
            </a:r>
          </a:p>
          <a:p>
            <a:pPr marL="742950" indent="-742950">
              <a:buAutoNum type="arabicPeriod"/>
            </a:pPr>
            <a:endParaRPr lang="ru-RU" sz="4000" b="1" dirty="0">
              <a:solidFill>
                <a:srgbClr val="C00000"/>
              </a:solidFill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2. Я смог</a:t>
            </a:r>
            <a:r>
              <a:rPr lang="ru-RU" sz="4000" b="1" dirty="0" smtClean="0">
                <a:solidFill>
                  <a:srgbClr val="C00000"/>
                </a:solidFill>
              </a:rPr>
              <a:t>...</a:t>
            </a:r>
          </a:p>
          <a:p>
            <a:endParaRPr lang="ru-RU" sz="4000" b="1" dirty="0">
              <a:solidFill>
                <a:srgbClr val="C00000"/>
              </a:solidFill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3. Я понял, что</a:t>
            </a:r>
            <a:r>
              <a:rPr lang="ru-RU" sz="4000" b="1" dirty="0" smtClean="0">
                <a:solidFill>
                  <a:srgbClr val="C00000"/>
                </a:solidFill>
              </a:rPr>
              <a:t>...</a:t>
            </a:r>
          </a:p>
          <a:p>
            <a:endParaRPr lang="ru-RU" sz="4000" b="1" dirty="0">
              <a:solidFill>
                <a:srgbClr val="C00000"/>
              </a:solidFill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4. Мне было трудно</a:t>
            </a:r>
            <a:r>
              <a:rPr lang="ru-RU" sz="4000" b="1" dirty="0" smtClean="0">
                <a:solidFill>
                  <a:srgbClr val="C00000"/>
                </a:solidFill>
              </a:rPr>
              <a:t>…</a:t>
            </a:r>
          </a:p>
          <a:p>
            <a:endParaRPr lang="ru-RU" sz="4000" b="1" dirty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5. Мне захотелось…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275</TotalTime>
  <Words>166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Саныч</dc:creator>
  <cp:lastModifiedBy>Саныч</cp:lastModifiedBy>
  <cp:revision>21</cp:revision>
  <dcterms:created xsi:type="dcterms:W3CDTF">2015-11-09T16:40:53Z</dcterms:created>
  <dcterms:modified xsi:type="dcterms:W3CDTF">2015-11-22T06:40:43Z</dcterms:modified>
</cp:coreProperties>
</file>