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71A7F32-1E64-4FF2-8EAC-54DF6B7E3EAE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6003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686E7DF-4C89-48A0-9BCA-B3A93E76E68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04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7AA2F0-2DCC-461A-9ABD-B05381BE47B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2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E6FED3-D89F-4B59-BC4E-A01CC560EE8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7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94C250-85BC-4943-8926-8432646CE66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67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9D16DA-FE5D-42AD-AEE2-F24E02CAE43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923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7BF19C-290E-46A9-9A18-98904267CCE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389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FD1700C-2483-4EC5-B469-9BE43E1C050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596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D5B515-2545-4A1A-A73A-3CF75F19EF1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34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EDB220-B728-41FC-8688-1CF00A573E6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8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195B73-C2C8-4194-ACDD-8CCE2A1B7E7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80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D3EF51-3617-496E-8D18-BECAF2BF788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7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4B1427-D7B8-4A5B-B281-BAC93C2F769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77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AE45BA71-22A7-4637-A52E-28A0BD89B8AF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220420"/>
            <a:ext cx="9071640" cy="1431161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Муниципальное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бюджетное </a:t>
            </a:r>
            <a:r>
              <a:rPr lang="ru-RU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общеобразовательное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учреждение</a:t>
            </a:r>
            <a:r>
              <a:rPr lang="ru-RU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</a:br>
            <a:r>
              <a:rPr lang="ru-RU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&lt;&lt;Средняя  общеобразовательная  школа №6&gt;&gt;</a:t>
            </a:r>
            <a:br>
              <a:rPr lang="ru-RU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</a:br>
            <a:r>
              <a:rPr lang="en-US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г. </a:t>
            </a:r>
            <a:r>
              <a:rPr lang="en-US" sz="140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Сергиев</a:t>
            </a:r>
            <a:r>
              <a:rPr lang="en-US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Посад</a:t>
            </a:r>
            <a:r>
              <a:rPr lang="en-US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</a:br>
            <a:endParaRPr lang="ru-RU" sz="2000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90360" y="1072096"/>
            <a:ext cx="9702480" cy="8715206"/>
          </a:xfrm>
        </p:spPr>
        <p:txBody>
          <a:bodyPr wrap="square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2600" b="1" dirty="0" smtClean="0">
                <a:solidFill>
                  <a:srgbClr val="555555"/>
                </a:solidFill>
                <a:cs typeface="Times New Roman" pitchFamily="18"/>
              </a:rPr>
              <a:t>   </a:t>
            </a: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2600" b="1" dirty="0" smtClean="0">
                <a:solidFill>
                  <a:srgbClr val="555555"/>
                </a:solidFill>
                <a:cs typeface="Times New Roman" pitchFamily="18"/>
              </a:rPr>
              <a:t>Тема</a:t>
            </a:r>
            <a:r>
              <a:rPr lang="hy-AM" sz="2600" b="1" dirty="0">
                <a:solidFill>
                  <a:srgbClr val="555555"/>
                </a:solidFill>
                <a:cs typeface="Times New Roman" pitchFamily="18"/>
              </a:rPr>
              <a:t>: Музей – усадьба &lt;&lt;Абрамцево&gt;&gt;</a:t>
            </a: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2200" dirty="0">
                <a:solidFill>
                  <a:srgbClr val="555555"/>
                </a:solidFill>
                <a:cs typeface="Times New Roman" pitchFamily="18"/>
              </a:rPr>
              <a:t>&gt;</a:t>
            </a: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1400" dirty="0">
                <a:solidFill>
                  <a:srgbClr val="555555"/>
                </a:solidFill>
                <a:cs typeface="Times New Roman" pitchFamily="18"/>
              </a:rPr>
              <a:t>  </a:t>
            </a:r>
          </a:p>
          <a:p>
            <a:pPr marL="0" lvl="0" indent="0" algn="r"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1400" dirty="0" smtClean="0">
                <a:solidFill>
                  <a:srgbClr val="000000"/>
                </a:solidFill>
                <a:cs typeface="Times New Roman" pitchFamily="18"/>
              </a:rPr>
              <a:t>Работа</a:t>
            </a:r>
            <a:r>
              <a:rPr lang="hy-AM" sz="1400" dirty="0">
                <a:solidFill>
                  <a:srgbClr val="000000"/>
                </a:solidFill>
                <a:cs typeface="Times New Roman" pitchFamily="18"/>
              </a:rPr>
              <a:t>: ученицы 3 </a:t>
            </a:r>
            <a:r>
              <a:rPr lang="en-US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&lt;&lt;</a:t>
            </a:r>
            <a:r>
              <a:rPr lang="hy-AM" sz="1400" dirty="0">
                <a:solidFill>
                  <a:srgbClr val="000000"/>
                </a:solidFill>
                <a:cs typeface="Times New Roman" pitchFamily="18"/>
              </a:rPr>
              <a:t>А </a:t>
            </a:r>
            <a:r>
              <a:rPr lang="en-US" sz="1400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&gt;&gt;</a:t>
            </a:r>
            <a:r>
              <a:rPr lang="hy-AM" sz="1400" dirty="0">
                <a:solidFill>
                  <a:srgbClr val="000000"/>
                </a:solidFill>
                <a:cs typeface="Times New Roman" pitchFamily="18"/>
              </a:rPr>
              <a:t>класса   </a:t>
            </a:r>
          </a:p>
          <a:p>
            <a:pPr marL="0" lvl="0" indent="0" algn="r"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1400" dirty="0">
                <a:solidFill>
                  <a:srgbClr val="000000"/>
                </a:solidFill>
                <a:cs typeface="Times New Roman" pitchFamily="18"/>
              </a:rPr>
              <a:t>Саргсян Лианны             </a:t>
            </a:r>
          </a:p>
          <a:p>
            <a:pPr marL="0" lvl="0" indent="0" algn="r"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1400" dirty="0">
                <a:solidFill>
                  <a:srgbClr val="000000"/>
                </a:solidFill>
                <a:cs typeface="Times New Roman" pitchFamily="18"/>
              </a:rPr>
              <a:t>Учитель: Степанова Е.А.   </a:t>
            </a:r>
          </a:p>
          <a:p>
            <a:pPr marL="0" lvl="0" indent="0" algn="r">
              <a:spcBef>
                <a:spcPts val="499"/>
              </a:spcBef>
              <a:spcAft>
                <a:spcPts val="499"/>
              </a:spcAft>
              <a:buNone/>
            </a:pPr>
            <a:endParaRPr lang="hy-AM" sz="1400" dirty="0">
              <a:solidFill>
                <a:srgbClr val="000000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  <a:p>
            <a:pPr marL="0" lvl="0" indent="0" algn="ctr">
              <a:spcBef>
                <a:spcPts val="499"/>
              </a:spcBef>
              <a:spcAft>
                <a:spcPts val="499"/>
              </a:spcAft>
              <a:buNone/>
            </a:pPr>
            <a:endParaRPr lang="hy-AM" sz="2200" dirty="0">
              <a:solidFill>
                <a:srgbClr val="555555"/>
              </a:solidFill>
              <a:cs typeface="Times New Roman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0360" y="2304000"/>
            <a:ext cx="6606136" cy="525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5530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Спасибо за внимание!!!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5776" y="503999"/>
            <a:ext cx="9504224" cy="442796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ru-RU" sz="2200" b="1" dirty="0">
                <a:latin typeface="Times New Roman" pitchFamily="18"/>
              </a:rPr>
              <a:t>                                                           </a:t>
            </a:r>
            <a:r>
              <a:rPr lang="ru-RU" sz="2200" b="1" dirty="0" smtClean="0">
                <a:latin typeface="Times New Roman" pitchFamily="18"/>
              </a:rPr>
              <a:t>План</a:t>
            </a:r>
            <a:r>
              <a:rPr lang="ru-RU" sz="2200" b="1" dirty="0">
                <a:latin typeface="Times New Roman" pitchFamily="18"/>
              </a:rPr>
              <a:t/>
            </a:r>
            <a:br>
              <a:rPr lang="ru-RU" sz="2200" b="1" dirty="0">
                <a:latin typeface="Times New Roman" pitchFamily="18"/>
              </a:rPr>
            </a:br>
            <a:r>
              <a:rPr lang="ru-RU" sz="2200" b="1" dirty="0" smtClean="0">
                <a:latin typeface="Times New Roman" pitchFamily="18"/>
              </a:rPr>
              <a:t>1. </a:t>
            </a:r>
            <a:r>
              <a:rPr lang="ru-RU" sz="2200" dirty="0" smtClean="0">
                <a:latin typeface="Times New Roman" pitchFamily="18"/>
              </a:rPr>
              <a:t>История 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 smtClean="0">
                <a:latin typeface="Times New Roman" pitchFamily="18"/>
              </a:rPr>
              <a:t>2. Достопримечательности </a:t>
            </a:r>
            <a:r>
              <a:rPr lang="ru-RU" sz="2200" dirty="0">
                <a:latin typeface="Times New Roman" pitchFamily="18"/>
              </a:rPr>
              <a:t>усадьбы </a:t>
            </a:r>
            <a:r>
              <a:rPr lang="ru-RU" sz="2200" dirty="0" smtClean="0">
                <a:latin typeface="Times New Roman" pitchFamily="18"/>
              </a:rPr>
              <a:t>Абрамцево: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а</a:t>
            </a:r>
            <a:r>
              <a:rPr lang="ru-RU" sz="2200" dirty="0" smtClean="0">
                <a:latin typeface="Times New Roman" pitchFamily="18"/>
              </a:rPr>
              <a:t>) трёхсотлетний дуб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б</a:t>
            </a:r>
            <a:r>
              <a:rPr lang="ru-RU" sz="2200" dirty="0" smtClean="0">
                <a:latin typeface="Times New Roman" pitchFamily="18"/>
              </a:rPr>
              <a:t>) избушка </a:t>
            </a:r>
            <a:r>
              <a:rPr lang="ru-RU" sz="2200" dirty="0">
                <a:latin typeface="Times New Roman" pitchFamily="18"/>
              </a:rPr>
              <a:t>на курьих </a:t>
            </a:r>
            <a:r>
              <a:rPr lang="ru-RU" sz="2200" dirty="0" smtClean="0">
                <a:latin typeface="Times New Roman" pitchFamily="18"/>
              </a:rPr>
              <a:t>ножках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в</a:t>
            </a:r>
            <a:r>
              <a:rPr lang="ru-RU" sz="2200" dirty="0" smtClean="0">
                <a:latin typeface="Times New Roman" pitchFamily="18"/>
              </a:rPr>
              <a:t>) людская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г</a:t>
            </a:r>
            <a:r>
              <a:rPr lang="ru-RU" sz="2200" dirty="0" smtClean="0">
                <a:latin typeface="Times New Roman" pitchFamily="18"/>
              </a:rPr>
              <a:t>) баня- теремок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д</a:t>
            </a:r>
            <a:r>
              <a:rPr lang="ru-RU" sz="2200" dirty="0" smtClean="0">
                <a:latin typeface="Times New Roman" pitchFamily="18"/>
              </a:rPr>
              <a:t>) мастерская художников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е</a:t>
            </a:r>
            <a:r>
              <a:rPr lang="ru-RU" sz="2200" dirty="0" smtClean="0">
                <a:latin typeface="Times New Roman" pitchFamily="18"/>
              </a:rPr>
              <a:t>) скамейка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>
                <a:latin typeface="Times New Roman" pitchFamily="18"/>
              </a:rPr>
              <a:t>ж</a:t>
            </a:r>
            <a:r>
              <a:rPr lang="ru-RU" sz="2200" dirty="0" smtClean="0">
                <a:latin typeface="Times New Roman" pitchFamily="18"/>
              </a:rPr>
              <a:t>) церковь </a:t>
            </a:r>
            <a:r>
              <a:rPr lang="ru-RU" sz="2200" dirty="0">
                <a:latin typeface="Times New Roman" pitchFamily="18"/>
              </a:rPr>
              <a:t>Спаса </a:t>
            </a:r>
            <a:r>
              <a:rPr lang="ru-RU" sz="2200" dirty="0" smtClean="0">
                <a:latin typeface="Times New Roman" pitchFamily="18"/>
              </a:rPr>
              <a:t>Нерукотворного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 smtClean="0">
                <a:latin typeface="Times New Roman" pitchFamily="18"/>
              </a:rPr>
              <a:t>3. Заключение</a:t>
            </a:r>
            <a:r>
              <a:rPr lang="ru-RU" sz="2200" dirty="0">
                <a:latin typeface="Times New Roman" pitchFamily="18"/>
              </a:rPr>
              <a:t/>
            </a:r>
            <a:br>
              <a:rPr lang="ru-RU" sz="2200" dirty="0">
                <a:latin typeface="Times New Roman" pitchFamily="18"/>
              </a:rPr>
            </a:br>
            <a:r>
              <a:rPr lang="ru-RU" sz="2200" dirty="0" smtClean="0">
                <a:latin typeface="Times New Roman" pitchFamily="18"/>
              </a:rPr>
              <a:t> </a:t>
            </a:r>
            <a:endParaRPr lang="ru-RU" sz="2200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968000" y="301320"/>
            <a:ext cx="4607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2600" b="1" u="sng">
                <a:solidFill>
                  <a:srgbClr val="000000"/>
                </a:solidFill>
                <a:cs typeface="Times New Roman" pitchFamily="18"/>
              </a:rPr>
              <a:t>История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896000" y="1224000"/>
            <a:ext cx="5112000" cy="56880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 algn="l">
              <a:lnSpc>
                <a:spcPct val="150000"/>
              </a:lnSpc>
              <a:buNone/>
            </a:pPr>
            <a:r>
              <a:rPr lang="hy-AM" sz="1400">
                <a:solidFill>
                  <a:srgbClr val="000000"/>
                </a:solidFill>
                <a:cs typeface="Times New Roman" pitchFamily="18"/>
              </a:rPr>
              <a:t> В 15  километрах от Сергиева  Посада находится  знаменитое село </a:t>
            </a:r>
            <a:r>
              <a:rPr lang="hy-AM" sz="1400" b="1">
                <a:solidFill>
                  <a:srgbClr val="000000"/>
                </a:solidFill>
                <a:cs typeface="Times New Roman" pitchFamily="18"/>
              </a:rPr>
              <a:t>Абрамцево. </a:t>
            </a:r>
            <a:r>
              <a:rPr lang="hy-AM" sz="1400">
                <a:solidFill>
                  <a:srgbClr val="000000"/>
                </a:solidFill>
                <a:cs typeface="Times New Roman" pitchFamily="18"/>
              </a:rPr>
              <a:t>С 1843 по 1859 год здесь жил замечательный русский писатель Сергей Тимофеевич Аксаков. Многие художники, писатели, актёры, философы, историки посещали подмосковную усадьбу, а некоторые и подолгу жили в гостеприимном Аксаковском доме. Например Гоголь, который тесно дружил с Аксаковым.Многие места усадьбы и окрестностей Абрамцева, по преданию связанные с Гоголем, до сих пор хранят память о нём.</a:t>
            </a:r>
          </a:p>
          <a:p>
            <a:pPr lvl="0" algn="l">
              <a:lnSpc>
                <a:spcPct val="150000"/>
              </a:lnSpc>
              <a:buNone/>
            </a:pPr>
            <a:r>
              <a:rPr lang="hy-AM" sz="1400">
                <a:solidFill>
                  <a:srgbClr val="000000"/>
                </a:solidFill>
                <a:cs typeface="Times New Roman" pitchFamily="18"/>
              </a:rPr>
              <a:t>В 1870 году Абрамцево приобретает крупный предприниматель Сава Иванович Мамонтов. Он приглашает многих художников, позже объединившихся в своеобразное творческое содружество-&lt;&lt;Абрамцевский творческий кружок&gt;&gt;.</a:t>
            </a:r>
          </a:p>
          <a:p>
            <a:pPr lvl="0" algn="l">
              <a:lnSpc>
                <a:spcPct val="150000"/>
              </a:lnSpc>
              <a:buNone/>
            </a:pPr>
            <a:endParaRPr lang="hy-AM" sz="1400">
              <a:solidFill>
                <a:srgbClr val="000000"/>
              </a:solidFill>
              <a:cs typeface="Times New Roman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000" y="216000"/>
            <a:ext cx="4680000" cy="41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4000" y="4104000"/>
            <a:ext cx="4464000" cy="31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6000" y="301320"/>
            <a:ext cx="950400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1" algn="ctr" rtl="0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2600" b="1" i="1" u="sng" kern="1200">
                <a:solidFill>
                  <a:srgbClr val="000000"/>
                </a:solidFill>
                <a:cs typeface="Times New Roman" pitchFamily="18"/>
              </a:rPr>
              <a:t>Достопримечательности усадьбы Абрамцево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288000" y="1152000"/>
            <a:ext cx="4536000" cy="1947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150000"/>
              </a:lnSpc>
              <a:buNone/>
            </a:pPr>
            <a:r>
              <a:rPr lang="hy-AM" sz="1400">
                <a:solidFill>
                  <a:srgbClr val="000000"/>
                </a:solidFill>
                <a:cs typeface="Times New Roman" pitchFamily="18"/>
              </a:rPr>
              <a:t>                                 </a:t>
            </a:r>
          </a:p>
          <a:p>
            <a:pPr lvl="0">
              <a:lnSpc>
                <a:spcPct val="150000"/>
              </a:lnSpc>
              <a:buNone/>
            </a:pPr>
            <a:r>
              <a:rPr lang="hy-AM" sz="1400">
                <a:solidFill>
                  <a:srgbClr val="000000"/>
                </a:solidFill>
                <a:cs typeface="Times New Roman" pitchFamily="18"/>
              </a:rPr>
              <a:t>Давайте прогуляемся по усадьбе.</a:t>
            </a:r>
          </a:p>
          <a:p>
            <a:pPr lvl="0">
              <a:lnSpc>
                <a:spcPct val="150000"/>
              </a:lnSpc>
              <a:buNone/>
            </a:pPr>
            <a:r>
              <a:rPr lang="hy-AM" sz="1400">
                <a:solidFill>
                  <a:srgbClr val="000000"/>
                </a:solidFill>
                <a:cs typeface="Times New Roman" pitchFamily="18"/>
              </a:rPr>
              <a:t> Вот большая зелёная лужайка, на которой растёт трёхсотлетний дуб.</a:t>
            </a:r>
          </a:p>
          <a:p>
            <a:pPr lvl="0">
              <a:lnSpc>
                <a:spcPct val="150000"/>
              </a:lnSpc>
              <a:buNone/>
            </a:pPr>
            <a:endParaRPr lang="hy-AM" sz="1400">
              <a:solidFill>
                <a:srgbClr val="000000"/>
              </a:solidFill>
              <a:cs typeface="Times New Roman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000" y="3099240"/>
            <a:ext cx="3528152" cy="44607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968304" y="1728000"/>
            <a:ext cx="6840760" cy="784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 dirty="0">
                <a:ln>
                  <a:noFill/>
                </a:ln>
                <a:latin typeface="Times New Roman" pitchFamily="18"/>
                <a:ea typeface="Microsoft YaHei" pitchFamily="2"/>
                <a:cs typeface="Mangal" pitchFamily="2"/>
              </a:rPr>
              <a:t>А это настоящая избушка на курьих ножках. </a:t>
            </a:r>
            <a:endParaRPr lang="ru-RU" sz="1400" b="0" i="0" u="none" strike="noStrike" kern="1200" dirty="0" smtClean="0">
              <a:ln>
                <a:noFill/>
              </a:ln>
              <a:latin typeface="Times New Roman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r>
              <a:rPr lang="ru-RU" sz="1400" b="0" i="0" u="none" strike="noStrike" kern="1200" dirty="0" smtClean="0">
                <a:ln>
                  <a:noFill/>
                </a:ln>
                <a:latin typeface="Times New Roman" pitchFamily="18"/>
                <a:ea typeface="Microsoft YaHei" pitchFamily="2"/>
                <a:cs typeface="Mangal" pitchFamily="2"/>
              </a:rPr>
              <a:t>Это </a:t>
            </a:r>
            <a:r>
              <a:rPr lang="ru-RU" sz="1400" b="0" i="0" u="none" strike="noStrike" kern="1200" dirty="0">
                <a:ln>
                  <a:noFill/>
                </a:ln>
                <a:latin typeface="Times New Roman" pitchFamily="18"/>
                <a:ea typeface="Microsoft YaHei" pitchFamily="2"/>
                <a:cs typeface="Mangal" pitchFamily="2"/>
              </a:rPr>
              <a:t>беседка была построена по проекту В.М. Васнецова</a:t>
            </a:r>
            <a:r>
              <a:rPr lang="ru-RU" sz="10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744000" y="2808000"/>
            <a:ext cx="6336000" cy="47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2000" y="216000"/>
            <a:ext cx="10008000" cy="16559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2200" b="1">
                <a:solidFill>
                  <a:srgbClr val="000000"/>
                </a:solidFill>
                <a:cs typeface="Times New Roman" pitchFamily="18"/>
              </a:rPr>
              <a:t>Людская</a:t>
            </a:r>
            <a:r>
              <a:rPr lang="hy-AM" sz="2200">
                <a:solidFill>
                  <a:srgbClr val="000000"/>
                </a:solidFill>
                <a:cs typeface="Times New Roman" pitchFamily="18"/>
              </a:rPr>
              <a:t>  — построена в 1870-ые годы. Сейчас здесь располагается сувенирный магазин и экскурсионное бюро.</a:t>
            </a:r>
            <a:br>
              <a:rPr lang="hy-AM" sz="2200">
                <a:solidFill>
                  <a:srgbClr val="000000"/>
                </a:solidFill>
                <a:cs typeface="Times New Roman" pitchFamily="18"/>
              </a:rPr>
            </a:br>
            <a:r>
              <a:rPr lang="hy-AM" sz="2200">
                <a:solidFill>
                  <a:srgbClr val="000000"/>
                </a:solidFill>
                <a:cs typeface="Times New Roman" pitchFamily="18"/>
              </a:rPr>
              <a:t>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48680" y="1864800"/>
            <a:ext cx="225000" cy="201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rtl="0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  <a:tabLst/>
            </a:pPr>
            <a:r>
              <a:rPr lang="hy-AM" sz="1400" b="0" i="0" u="none" strike="noStrike" kern="12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 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1680" y="1440000"/>
            <a:ext cx="9004320" cy="53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hy-AM" sz="2200" b="1">
                <a:solidFill>
                  <a:srgbClr val="000000"/>
                </a:solidFill>
                <a:cs typeface="Times New Roman" pitchFamily="18"/>
              </a:rPr>
              <a:t>Баня-теремок</a:t>
            </a:r>
            <a:r>
              <a:rPr lang="hy-AM" sz="2200">
                <a:solidFill>
                  <a:srgbClr val="000000"/>
                </a:solidFill>
                <a:cs typeface="Times New Roman" pitchFamily="18"/>
              </a:rPr>
              <a:t>  —  Постройка в «русском стиле», причудливое одноэтажное деревянное здание с мезонином.Сейчас там разместилась выставка предметов быта и мебели аксаковского времени.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5152" y="1979637"/>
            <a:ext cx="4896000" cy="3672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56336" y="3024000"/>
            <a:ext cx="4679664" cy="38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468000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14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Сказочный домик- </a:t>
            </a:r>
            <a:r>
              <a:rPr lang="ru-RU" sz="1400" b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мастерская художников</a:t>
            </a:r>
            <a:r>
              <a:rPr lang="ru-RU" sz="14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. Здесь в подвальном помещении можно испытать свои таланты в искусстве росписи тарелок.</a:t>
            </a:r>
            <a:br>
              <a:rPr lang="ru-RU" sz="14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</a:br>
            <a:endParaRPr lang="ru-RU" sz="140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6263999" y="1655999"/>
            <a:ext cx="3239640" cy="13370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 algn="l">
              <a:lnSpc>
                <a:spcPct val="150000"/>
              </a:lnSpc>
              <a:buNone/>
            </a:pPr>
            <a:r>
              <a:rPr lang="ru-RU" sz="14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Эта великолепная скамейка результат фантазии и творчества Врубеля.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1296000"/>
            <a:ext cx="5112320" cy="6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 rot="8400">
            <a:off x="5290322" y="2489365"/>
            <a:ext cx="4675005" cy="3952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2200" b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Церковь Спаса Нерукотворного.</a:t>
            </a:r>
            <a:br>
              <a:rPr lang="ru-RU" sz="2200" b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</a:br>
            <a:r>
              <a:rPr lang="ru-RU" sz="14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Она стала семейной усыпальницей смейства Мамонтовых. Здесь похоронен и сам Савва Иванович.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4359" y="1769400"/>
            <a:ext cx="9070920" cy="4988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</a:t>
            </a:r>
            <a:r>
              <a:rPr lang="ru-RU" sz="2200" b="1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     Заключение.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936000" y="1440000"/>
            <a:ext cx="8136000" cy="100799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sz="1400">
                <a:latin typeface="Times New Roman" pitchFamily="18"/>
              </a:rPr>
              <a:t>Каждый уголок усадьбы Абрамцево пронизан творчеством фантазией великих русских художников. Каждый предмет и строение связаны с великими российскими именами. Поэтому музей-усадьба Абрамцево это одна из жемчужин русской истории, которую стоит посетить!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55840" y="2232000"/>
            <a:ext cx="5492160" cy="22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56000" y="4464000"/>
            <a:ext cx="4824000" cy="30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0" y="4464000"/>
            <a:ext cx="5256000" cy="3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253</Words>
  <Application>Microsoft Office PowerPoint</Application>
  <PresentationFormat>Экран (4:3)</PresentationFormat>
  <Paragraphs>38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Обычный</vt:lpstr>
      <vt:lpstr>Муниципальное бюджетное общеобразовательное учреждение &lt;&lt;Средняя  общеобразовательная  школа №6&gt;&gt; г. Сергиев Посад. </vt:lpstr>
      <vt:lpstr>                                                           План 1. История  2. Достопримечательности усадьбы Абрамцево: а) трёхсотлетний дуб б) избушка на курьих ножках в) людская г) баня- теремок д) мастерская художников е) скамейка ж) церковь Спаса Нерукотворного 3. Заключение  </vt:lpstr>
      <vt:lpstr>История</vt:lpstr>
      <vt:lpstr>Достопримечательности усадьбы Абрамцево</vt:lpstr>
      <vt:lpstr>Людская  — построена в 1870-ые годы. Сейчас здесь располагается сувенирный магазин и экскурсионное бюро.     </vt:lpstr>
      <vt:lpstr>Баня-теремок  —  Постройка в «русском стиле», причудливое одноэтажное деревянное здание с мезонином.Сейчас там разместилась выставка предметов быта и мебели аксаковского времени.</vt:lpstr>
      <vt:lpstr>Сказочный домик- мастерская художников. Здесь в подвальном помещении можно испытать свои таланты в искусстве росписи тарелок. </vt:lpstr>
      <vt:lpstr>Церковь Спаса Нерукотворного.  Она стала семейной усыпальницей смейства Мамонтовых. Здесь похоронен и сам Савва Иванович.</vt:lpstr>
      <vt:lpstr>       Заключение.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&lt;&lt;Средняя  общеобразовательная  школа №6&gt;&gt; г. Сергиев Посад.</dc:title>
  <dc:creator>МБОУ СОШ №6</dc:creator>
  <cp:lastModifiedBy>МБОУ СОШ №6</cp:lastModifiedBy>
  <cp:revision>7</cp:revision>
  <dcterms:created xsi:type="dcterms:W3CDTF">2018-04-14T21:12:07Z</dcterms:created>
  <dcterms:modified xsi:type="dcterms:W3CDTF">2018-04-16T05:54:46Z</dcterms:modified>
</cp:coreProperties>
</file>