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72" r:id="rId5"/>
    <p:sldId id="268" r:id="rId6"/>
    <p:sldId id="270" r:id="rId7"/>
    <p:sldId id="258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6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1764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>
          <a:gsLst>
            <a:gs pos="100000">
              <a:schemeClr val="accent1">
                <a:lumMod val="20000"/>
                <a:lumOff val="80000"/>
                <a:alpha val="86000"/>
              </a:schemeClr>
            </a:gs>
            <a:gs pos="42000">
              <a:schemeClr val="bg1">
                <a:alpha val="40000"/>
              </a:schemeClr>
            </a:gs>
            <a:gs pos="0">
              <a:schemeClr val="accent1">
                <a:lumMod val="20000"/>
                <a:lumOff val="80000"/>
                <a:alpha val="85000"/>
              </a:schemeClr>
            </a:gs>
            <a:gs pos="75000">
              <a:schemeClr val="bg1">
                <a:alpha val="4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0"/>
            <a:ext cx="12188825" cy="713232"/>
            <a:chOff x="0" y="0"/>
            <a:chExt cx="12188825" cy="713232"/>
          </a:xfrm>
        </p:grpSpPr>
        <p:sp>
          <p:nvSpPr>
            <p:cNvPr id="7" name="Прямоугольник 6"/>
            <p:cNvSpPr/>
            <p:nvPr/>
          </p:nvSpPr>
          <p:spPr>
            <a:xfrm flipV="1">
              <a:off x="0" y="73152"/>
              <a:ext cx="12188825" cy="64008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0" y="0"/>
            <a:ext cx="713232" cy="6858000"/>
            <a:chOff x="0" y="0"/>
            <a:chExt cx="713232" cy="6858000"/>
          </a:xfrm>
        </p:grpSpPr>
        <p:sp>
          <p:nvSpPr>
            <p:cNvPr id="12" name="Прямоугольник 11"/>
            <p:cNvSpPr/>
            <p:nvPr/>
          </p:nvSpPr>
          <p:spPr>
            <a:xfrm flipH="1">
              <a:off x="73152" y="0"/>
              <a:ext cx="640080" cy="685800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flipH="1">
              <a:off x="0" y="0"/>
              <a:ext cx="202718" cy="6858000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1476762" y="0"/>
            <a:ext cx="746886" cy="6858000"/>
            <a:chOff x="11476762" y="0"/>
            <a:chExt cx="746886" cy="6858000"/>
          </a:xfrm>
        </p:grpSpPr>
        <p:sp>
          <p:nvSpPr>
            <p:cNvPr id="15" name="Прямоугольник 14"/>
            <p:cNvSpPr/>
            <p:nvPr/>
          </p:nvSpPr>
          <p:spPr>
            <a:xfrm flipH="1">
              <a:off x="11476762" y="0"/>
              <a:ext cx="640080" cy="685800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 flipH="1">
              <a:off x="12020930" y="0"/>
              <a:ext cx="202718" cy="6858000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 flipV="1">
            <a:off x="0" y="6144768"/>
            <a:ext cx="12188825" cy="713232"/>
            <a:chOff x="0" y="0"/>
            <a:chExt cx="12188825" cy="713232"/>
          </a:xfrm>
        </p:grpSpPr>
        <p:sp>
          <p:nvSpPr>
            <p:cNvPr id="18" name="Прямоугольник 17"/>
            <p:cNvSpPr/>
            <p:nvPr/>
          </p:nvSpPr>
          <p:spPr>
            <a:xfrm flipV="1">
              <a:off x="0" y="73152"/>
              <a:ext cx="12188825" cy="640080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1188720"/>
            <a:ext cx="9601200" cy="2514600"/>
          </a:xfrm>
        </p:spPr>
        <p:txBody>
          <a:bodyPr anchor="b">
            <a:no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749040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400" cap="all" baseline="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2882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38572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1558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59342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 flipV="1">
            <a:off x="0" y="6309360"/>
            <a:ext cx="12188825" cy="548640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6736" y="0"/>
            <a:ext cx="12188825" cy="548640"/>
            <a:chOff x="0" y="0"/>
            <a:chExt cx="12188825" cy="713232"/>
          </a:xfrm>
        </p:grpSpPr>
        <p:sp>
          <p:nvSpPr>
            <p:cNvPr id="12" name="Прямоугольник 11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1188720"/>
            <a:ext cx="9601200" cy="2514600"/>
          </a:xfrm>
        </p:spPr>
        <p:txBody>
          <a:bodyPr anchor="b">
            <a:normAutofit/>
          </a:bodyPr>
          <a:lstStyle>
            <a:lvl1pPr algn="ctr">
              <a:defRPr sz="5400" b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3749040"/>
            <a:ext cx="9601200" cy="914400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715843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1120" y="1673352"/>
            <a:ext cx="4572000" cy="4343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673352"/>
            <a:ext cx="4572000" cy="4343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9FD0-C37A-4F50-8F3B-5FA0D9D0B42F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3056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600200"/>
            <a:ext cx="4572000" cy="75895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1120" y="2441448"/>
            <a:ext cx="4572000" cy="358444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600200"/>
            <a:ext cx="4572000" cy="758952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441448"/>
            <a:ext cx="4572000" cy="358444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7080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2011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9003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12188825" cy="548640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8160" y="1828800"/>
            <a:ext cx="365760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8640" y="1005840"/>
            <a:ext cx="72237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38160" y="4206240"/>
            <a:ext cx="3657600" cy="16459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35946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8160" y="1828800"/>
            <a:ext cx="365760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48640" y="548640"/>
            <a:ext cx="6675120" cy="5760720"/>
          </a:xfrm>
          <a:noFill/>
        </p:spPr>
        <p:txBody>
          <a:bodyPr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38160" y="4206240"/>
            <a:ext cx="3657600" cy="16459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0" y="0"/>
            <a:ext cx="7772400" cy="548640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 flipV="1">
            <a:off x="0" y="6309360"/>
            <a:ext cx="7772400" cy="548640"/>
            <a:chOff x="0" y="0"/>
            <a:chExt cx="12188825" cy="713232"/>
          </a:xfrm>
        </p:grpSpPr>
        <p:sp>
          <p:nvSpPr>
            <p:cNvPr id="12" name="Прямоугольник 11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 rot="5400000" flipV="1">
            <a:off x="-3154680" y="3154680"/>
            <a:ext cx="6858000" cy="548640"/>
            <a:chOff x="0" y="0"/>
            <a:chExt cx="12188825" cy="713232"/>
          </a:xfrm>
        </p:grpSpPr>
        <p:sp>
          <p:nvSpPr>
            <p:cNvPr id="15" name="Прямоугольник 14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 rot="16200000" flipH="1" flipV="1">
            <a:off x="4069079" y="3154681"/>
            <a:ext cx="6858000" cy="548640"/>
            <a:chOff x="0" y="0"/>
            <a:chExt cx="12188825" cy="713232"/>
          </a:xfrm>
        </p:grpSpPr>
        <p:sp>
          <p:nvSpPr>
            <p:cNvPr id="18" name="Прямоугольник 17"/>
            <p:cNvSpPr/>
            <p:nvPr/>
          </p:nvSpPr>
          <p:spPr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371734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6000"/>
              </a:schemeClr>
            </a:gs>
            <a:gs pos="79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 bwMode="auto">
          <a:xfrm flipV="1">
            <a:off x="0" y="6309360"/>
            <a:ext cx="12188825" cy="548640"/>
            <a:chOff x="0" y="0"/>
            <a:chExt cx="12188825" cy="713232"/>
          </a:xfrm>
        </p:grpSpPr>
        <p:sp>
          <p:nvSpPr>
            <p:cNvPr id="9" name="Прямоугольник 8"/>
            <p:cNvSpPr/>
            <p:nvPr/>
          </p:nvSpPr>
          <p:spPr bwMode="auto">
            <a:xfrm flipV="1">
              <a:off x="0" y="59436"/>
              <a:ext cx="12188825" cy="653796"/>
            </a:xfrm>
            <a:prstGeom prst="rect">
              <a:avLst/>
            </a:prstGeom>
            <a:solidFill>
              <a:schemeClr val="accent1">
                <a:alpha val="1686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 bwMode="auto">
            <a:xfrm flipV="1">
              <a:off x="0" y="0"/>
              <a:ext cx="12188825" cy="201168"/>
            </a:xfrm>
            <a:prstGeom prst="rect">
              <a:avLst/>
            </a:prstGeom>
            <a:solidFill>
              <a:schemeClr val="accent1">
                <a:alpha val="27843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38912"/>
            <a:ext cx="9509760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673352"/>
            <a:ext cx="95097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391656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ru-RU" smtClean="0"/>
              <a:pPr/>
              <a:t>18.07.2018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41120" y="6391656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10800" y="6391656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3" pos="3840" userDrawn="1">
          <p15:clr>
            <a:srgbClr val="F26B43"/>
          </p15:clr>
        </p15:guide>
        <p15:guide id="5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859526">
            <a:off x="-147654" y="1991621"/>
            <a:ext cx="9295065" cy="3688953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НЕПОСЛУШНЫЙ РЕБЕНОК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3200" b="1" cap="all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СОВЕТЫ РОДИТЕЛЯМ</a:t>
            </a:r>
            <a:r>
              <a:rPr lang="ru-RU" b="1" cap="all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817429" y="5068388"/>
            <a:ext cx="3374571" cy="1149531"/>
          </a:xfrm>
        </p:spPr>
        <p:txBody>
          <a:bodyPr>
            <a:normAutofit/>
          </a:bodyPr>
          <a:lstStyle/>
          <a:p>
            <a:endParaRPr lang="ru-RU" sz="1400" i="1" dirty="0" smtClean="0">
              <a:ln w="12700">
                <a:solidFill>
                  <a:schemeClr val="accent1">
                    <a:lumMod val="60000"/>
                    <a:lumOff val="4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1400" dirty="0">
              <a:ln w="38100">
                <a:solidFill>
                  <a:schemeClr val="tx1"/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lum bright="3000" contrast="25000"/>
          </a:blip>
          <a:srcRect/>
          <a:stretch>
            <a:fillRect/>
          </a:stretch>
        </p:blipFill>
        <p:spPr bwMode="auto">
          <a:xfrm rot="649878">
            <a:off x="6609806" y="1567542"/>
            <a:ext cx="4741816" cy="296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671542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770710" y="921849"/>
            <a:ext cx="5734593" cy="483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навыки общения в доме по принципу открытости и доверительности;  не выделять ребенка как маленького, не ставить в особое положение, гораздо важнее, чтобы он чувствовал свое равенство в семье.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3" name="Picture 3" descr="Картинки по запросу послушный ребенок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16730" y="1651680"/>
            <a:ext cx="5154026" cy="342977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44138" y="1014231"/>
            <a:ext cx="5290456" cy="434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Манера говорить с ребенком: если вы научитесь говорить с ребенком мягко, с любовью и уважением, выслушивать его мнение, то он не будет избегать общения с вами.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6867" name="Picture 3" descr="Картинки по запросу послушный ребенок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87040" y="1183912"/>
            <a:ext cx="5849550" cy="423717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13510" y="639933"/>
            <a:ext cx="5656216" cy="600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Уметь отказывать ребенку твердо и решительно, если заметно, что его желание превышает возможности семьи или нарушает удобства старших; правил (ограничений, требований, запретов) не должно быть слишком много, и они должны быть гибкими. Родительские требования не должны вступать в явное противоречие с важнейшими потребностями ребёнка.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1" name="Picture 3" descr="Картинки по запросу послушный ребенок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24855" y="1189355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39634" y="1188234"/>
            <a:ext cx="5630092" cy="428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Тон, в котором сообщается требование или запрет, должен быть скорее дружественно-разъяснительным, чем повелительным любой запрет желаемого для ребёнка труден, а если он произносится сердитым или властным тоном, то становится трудным вдвойне.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5" name="Picture 3" descr="Картинки по запросу послушный ребенок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70888" y="1439863"/>
            <a:ext cx="6162213" cy="422941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918948"/>
            <a:ext cx="5943600" cy="3729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Учить ребенка считаться с интересами и желаниями старших, уметь слушать и слышать окружающих не нарушать их труда и отдыха.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39" name="Picture 3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29356" y="1097279"/>
            <a:ext cx="5747658" cy="431074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1757634"/>
            <a:ext cx="5982789" cy="163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критикуйте детей при посторонних.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3" name="Picture 3" descr="Картинки по запросу НЕпослушный ребенок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9724" y="1110978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1409070"/>
            <a:ext cx="6048103" cy="2867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Демонстрировать самим членам семьи хорошие манеры, уважительно говорить друг с другом.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7" name="Picture 3" descr="Картинки по запросу послушный ребенок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91793" y="1249682"/>
            <a:ext cx="5738949" cy="435428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1190504"/>
            <a:ext cx="6113417" cy="428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Учить ребенка быть общительным, доброжелательным со взрослыми и сверстниками; учить делиться игрушками, лакомствами с другими детьми и старшими.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1" name="Picture 3" descr="Картинки по запросу  ребенок ДЕЛИТСЯ ИРГУШКАМ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83499" y="1428206"/>
            <a:ext cx="5918701" cy="395369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1" y="819122"/>
            <a:ext cx="5878286" cy="4810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Присмотреться к своему ребенку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обладает ли он качествами общественности (может ли по собственному побуждению уступить удобное место кому-либо из взрослых; умеет ли проявлять заботу о старших членах семьи без вашего напоминания, разделять общесемейные радости и огорчения и, др.).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6" name="Picture 4" descr="Картинки по запросу УВАЖЕНИЕ К СТАРШИМ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48103" y="1202735"/>
            <a:ext cx="5434148" cy="427060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body" idx="1"/>
          </p:nvPr>
        </p:nvSpPr>
        <p:spPr>
          <a:xfrm>
            <a:off x="1295400" y="992777"/>
            <a:ext cx="9601200" cy="3670663"/>
          </a:xfrm>
        </p:spPr>
        <p:txBody>
          <a:bodyPr>
            <a:noAutofit/>
          </a:bodyPr>
          <a:lstStyle/>
          <a:p>
            <a:r>
              <a:rPr lang="ru-RU" sz="3200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Конечно, ошибок будет немало, но не стоит отчаиваться: идеальных людей (И родителей) В природе не существует. Как бы банально это ни звучало, но когда В семье есть любовь, понимание И забота, все решаемо. В этом случае не придется придумывать, что делать, если ребенок нервный И непослушный. Кризисы можно будет пережить, проблемы – решить, И наслаждаться жизнью И общением С новым человеком, интересным, добрым И талантливым.</a:t>
            </a:r>
            <a:endParaRPr lang="ru-RU" sz="3200" b="1" cap="none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770709" y="597115"/>
            <a:ext cx="10554787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Непослушный ребёнок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это одна из проблем, с которой сталкиваются наиболее часто родители в процессе воспитании детской личности в определенный момент взрослые начинают отмечать что их чадо отказывается подчиняться, не исполняет просьбы или приказания взрослых родственников либо выполняет частично создается впечатление, что детки специально делают наперекор а если и выполняют поручения то из под палки непослушный ребенок причины подобной манеры поведения могут лежать в стилях коммуникативного взаимодействия и моделях воспитательного воздействия, используемых родителями.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3270" y="3318738"/>
            <a:ext cx="3391421" cy="2585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21000" y="3317965"/>
            <a:ext cx="3839183" cy="258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67051" y="3287758"/>
            <a:ext cx="3226525" cy="2582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577242">
            <a:off x="1712432" y="2967335"/>
            <a:ext cx="87671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5058" name="Picture 2" descr="Картинки по запросу ДЕТИ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chemeClr val="accent1">
                <a:tint val="45000"/>
                <a:satMod val="400000"/>
              </a:schemeClr>
            </a:duotone>
            <a:lum bright="12000" contrast="18000"/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296551">
            <a:off x="1722637" y="2749550"/>
            <a:ext cx="85731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СПАСИБОЗА ВНИМАНИЕ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332411" y="1032592"/>
            <a:ext cx="468956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Детское непослушание не является трагедией - это всего-навсего необходимость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родителей и остального близкого окружения помочь крохе в определении хороших поступков и дурных, а также обратить внимание на собственные действия.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02700" y="1333184"/>
            <a:ext cx="4828797" cy="361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4434" y="699246"/>
            <a:ext cx="5217459" cy="168088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Непослушный ребенок</a:t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2 года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58906" y="2099176"/>
            <a:ext cx="556708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преодоления крохой двухлетнего рубежа у ребенка начинают появляться действия, которые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заключаются в проведении - проверки на прочность границ родительского терпения и запретов.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7" name="Picture 3" descr="Картинки по запросу непослушный ребенок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76788" y="1477121"/>
            <a:ext cx="4773463" cy="36596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01137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93668"/>
            <a:ext cx="5538651" cy="1410789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Непослушный ребенок 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года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1886" y="1894114"/>
            <a:ext cx="465037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Первый скачек приходит на трехлетний возраст малыша и знаменует начало кризисного этапа. Характерной чертой кризисного этапа является детский негативизм, который представляет собой детское несогласие с родителями другими словами, малыши к любым предложениям или родительским просьбам добавляют частицу «не». 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Картинки по запросу непослушный ребенок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60758" y="1447663"/>
            <a:ext cx="5690923" cy="369910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137" y="992776"/>
            <a:ext cx="5342709" cy="129322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Непослушный ребенок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4-5 лет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509452" y="1954414"/>
            <a:ext cx="5081451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Причина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детского непослушания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четырех-пятилетнем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возрасте может заключаться,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всего лишь в дефиците внимания. Малыш таким способом стремиться показать, что ему нужны родители, что ему не хватает их.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Picture 3" descr="Картинки по запросу непослушный ребенок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94672" y="1374866"/>
            <a:ext cx="5762625" cy="404812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05840"/>
            <a:ext cx="5617029" cy="1867989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Непослушный ребенок 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6-7 лет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48194" y="1774054"/>
            <a:ext cx="5225143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Данный этап характеризуется наличием утрированных форм поведения. Ребенок не может управлять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собственными чувствами (не контролирует эмоциональные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проявления, не умеет их сдерживать). Ведь прежние формы поведения уже утеряны для него, а новые еще не приобретены малышом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1" name="Picture 3" descr="Картинки по запросу непослушный ребенок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52" y="1521622"/>
            <a:ext cx="5962134" cy="399090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Советы родителям: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МОЖНО И НУЖНО В ОБЩЕНИИ с непослушным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ребеНКОМ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87830" y="311622"/>
            <a:ext cx="5238204" cy="5945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Попытайтесь проанализировать, с чем связаны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приступы вредности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” 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малыша. Найти  причины,  от них будет зависеть стиль вашего поведения.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5" name="Picture 3" descr="Картинки по запросу послушный ребенок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93872" y="1295081"/>
            <a:ext cx="5949545" cy="370799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f02920897">
  <a:themeElements>
    <a:clrScheme name="Sheer Green">
      <a:dk1>
        <a:srgbClr val="624D38"/>
      </a:dk1>
      <a:lt1>
        <a:srgbClr val="FFFFFF"/>
      </a:lt1>
      <a:dk2>
        <a:srgbClr val="404040"/>
      </a:dk2>
      <a:lt2>
        <a:srgbClr val="F2F2E2"/>
      </a:lt2>
      <a:accent1>
        <a:srgbClr val="72C23C"/>
      </a:accent1>
      <a:accent2>
        <a:srgbClr val="F4CC20"/>
      </a:accent2>
      <a:accent3>
        <a:srgbClr val="53B6BB"/>
      </a:accent3>
      <a:accent4>
        <a:srgbClr val="BA7CC0"/>
      </a:accent4>
      <a:accent5>
        <a:srgbClr val="ED635A"/>
      </a:accent5>
      <a:accent6>
        <a:srgbClr val="EE9B40"/>
      </a:accent6>
      <a:hlink>
        <a:srgbClr val="53B6BB"/>
      </a:hlink>
      <a:folHlink>
        <a:srgbClr val="B68D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Sheer Green">
      <a:dk1>
        <a:srgbClr val="404040"/>
      </a:dk1>
      <a:lt1>
        <a:sysClr val="window" lastClr="FFFFFF"/>
      </a:lt1>
      <a:dk2>
        <a:srgbClr val="624D38"/>
      </a:dk2>
      <a:lt2>
        <a:srgbClr val="F2F2E2"/>
      </a:lt2>
      <a:accent1>
        <a:srgbClr val="72C23C"/>
      </a:accent1>
      <a:accent2>
        <a:srgbClr val="F4CC20"/>
      </a:accent2>
      <a:accent3>
        <a:srgbClr val="53B6BB"/>
      </a:accent3>
      <a:accent4>
        <a:srgbClr val="BA7CC0"/>
      </a:accent4>
      <a:accent5>
        <a:srgbClr val="ED635A"/>
      </a:accent5>
      <a:accent6>
        <a:srgbClr val="EE9B40"/>
      </a:accent6>
      <a:hlink>
        <a:srgbClr val="53B6BB"/>
      </a:hlink>
      <a:folHlink>
        <a:srgbClr val="B68D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heer Green">
      <a:dk1>
        <a:srgbClr val="404040"/>
      </a:dk1>
      <a:lt1>
        <a:sysClr val="window" lastClr="FFFFFF"/>
      </a:lt1>
      <a:dk2>
        <a:srgbClr val="624D38"/>
      </a:dk2>
      <a:lt2>
        <a:srgbClr val="F2F2E2"/>
      </a:lt2>
      <a:accent1>
        <a:srgbClr val="72C23C"/>
      </a:accent1>
      <a:accent2>
        <a:srgbClr val="F4CC20"/>
      </a:accent2>
      <a:accent3>
        <a:srgbClr val="53B6BB"/>
      </a:accent3>
      <a:accent4>
        <a:srgbClr val="BA7CC0"/>
      </a:accent4>
      <a:accent5>
        <a:srgbClr val="ED635A"/>
      </a:accent5>
      <a:accent6>
        <a:srgbClr val="EE9B40"/>
      </a:accent6>
      <a:hlink>
        <a:srgbClr val="53B6BB"/>
      </a:hlink>
      <a:folHlink>
        <a:srgbClr val="B68D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9d035d7d-02e5-4a00-8b62-9a556aabc7b5">This template frames your content with a border that overlays a solid  green line with a sheer green bar. The pale green slide background  is light and airy. The slide layouts include a sample chart, table, and process SmartArt graphic that's also in soft green colors. 
</APDescription>
    <AssetExpire xmlns="9d035d7d-02e5-4a00-8b62-9a556aabc7b5">2029-01-01T08:00:00+00:00</AssetExpire>
    <CampaignTagsTaxHTField0 xmlns="9d035d7d-02e5-4a00-8b62-9a556aabc7b5">
      <Terms xmlns="http://schemas.microsoft.com/office/infopath/2007/PartnerControls"/>
    </CampaignTagsTaxHTField0>
    <IntlLangReviewDate xmlns="9d035d7d-02e5-4a00-8b62-9a556aabc7b5" xsi:nil="true"/>
    <TPFriendlyName xmlns="9d035d7d-02e5-4a00-8b62-9a556aabc7b5" xsi:nil="true"/>
    <IntlLangReview xmlns="9d035d7d-02e5-4a00-8b62-9a556aabc7b5">false</IntlLangReview>
    <LocLastLocAttemptVersionLookup xmlns="9d035d7d-02e5-4a00-8b62-9a556aabc7b5">842602</LocLastLocAttemptVersionLookup>
    <PolicheckWords xmlns="9d035d7d-02e5-4a00-8b62-9a556aabc7b5" xsi:nil="true"/>
    <SubmitterId xmlns="9d035d7d-02e5-4a00-8b62-9a556aabc7b5" xsi:nil="true"/>
    <AcquiredFrom xmlns="9d035d7d-02e5-4a00-8b62-9a556aabc7b5">Internal MS</AcquiredFrom>
    <EditorialStatus xmlns="9d035d7d-02e5-4a00-8b62-9a556aabc7b5">Complete</EditorialStatus>
    <Markets xmlns="9d035d7d-02e5-4a00-8b62-9a556aabc7b5"/>
    <OriginAsset xmlns="9d035d7d-02e5-4a00-8b62-9a556aabc7b5" xsi:nil="true"/>
    <AssetStart xmlns="9d035d7d-02e5-4a00-8b62-9a556aabc7b5">2012-06-14T02:57:00+00:00</AssetStart>
    <FriendlyTitle xmlns="9d035d7d-02e5-4a00-8b62-9a556aabc7b5" xsi:nil="true"/>
    <MarketSpecific xmlns="9d035d7d-02e5-4a00-8b62-9a556aabc7b5">false</MarketSpecific>
    <TPNamespace xmlns="9d035d7d-02e5-4a00-8b62-9a556aabc7b5" xsi:nil="true"/>
    <PublishStatusLookup xmlns="9d035d7d-02e5-4a00-8b62-9a556aabc7b5">
      <Value>440119</Value>
    </PublishStatusLookup>
    <APAuthor xmlns="9d035d7d-02e5-4a00-8b62-9a556aabc7b5">
      <UserInfo>
        <DisplayName>REDMOND\kristaa</DisplayName>
        <AccountId>136</AccountId>
        <AccountType/>
      </UserInfo>
    </APAuthor>
    <TPCommandLine xmlns="9d035d7d-02e5-4a00-8b62-9a556aabc7b5" xsi:nil="true"/>
    <IntlLangReviewer xmlns="9d035d7d-02e5-4a00-8b62-9a556aabc7b5" xsi:nil="true"/>
    <OpenTemplate xmlns="9d035d7d-02e5-4a00-8b62-9a556aabc7b5">true</OpenTemplate>
    <CSXSubmissionDate xmlns="9d035d7d-02e5-4a00-8b62-9a556aabc7b5" xsi:nil="true"/>
    <TaxCatchAll xmlns="9d035d7d-02e5-4a00-8b62-9a556aabc7b5"/>
    <Manager xmlns="9d035d7d-02e5-4a00-8b62-9a556aabc7b5" xsi:nil="true"/>
    <NumericId xmlns="9d035d7d-02e5-4a00-8b62-9a556aabc7b5" xsi:nil="true"/>
    <ParentAssetId xmlns="9d035d7d-02e5-4a00-8b62-9a556aabc7b5" xsi:nil="true"/>
    <OriginalSourceMarket xmlns="9d035d7d-02e5-4a00-8b62-9a556aabc7b5">english</OriginalSourceMarket>
    <ApprovalStatus xmlns="9d035d7d-02e5-4a00-8b62-9a556aabc7b5">InProgress</ApprovalStatus>
    <TPComponent xmlns="9d035d7d-02e5-4a00-8b62-9a556aabc7b5" xsi:nil="true"/>
    <EditorialTags xmlns="9d035d7d-02e5-4a00-8b62-9a556aabc7b5" xsi:nil="true"/>
    <TPExecutable xmlns="9d035d7d-02e5-4a00-8b62-9a556aabc7b5" xsi:nil="true"/>
    <TPLaunchHelpLink xmlns="9d035d7d-02e5-4a00-8b62-9a556aabc7b5" xsi:nil="true"/>
    <LocComments xmlns="9d035d7d-02e5-4a00-8b62-9a556aabc7b5" xsi:nil="true"/>
    <LocRecommendedHandoff xmlns="9d035d7d-02e5-4a00-8b62-9a556aabc7b5" xsi:nil="true"/>
    <SourceTitle xmlns="9d035d7d-02e5-4a00-8b62-9a556aabc7b5" xsi:nil="true"/>
    <CSXUpdate xmlns="9d035d7d-02e5-4a00-8b62-9a556aabc7b5">false</CSXUpdate>
    <IntlLocPriority xmlns="9d035d7d-02e5-4a00-8b62-9a556aabc7b5" xsi:nil="true"/>
    <UAProjectedTotalWords xmlns="9d035d7d-02e5-4a00-8b62-9a556aabc7b5" xsi:nil="true"/>
    <AssetType xmlns="9d035d7d-02e5-4a00-8b62-9a556aabc7b5">TP</AssetType>
    <MachineTranslated xmlns="9d035d7d-02e5-4a00-8b62-9a556aabc7b5">false</MachineTranslated>
    <OutputCachingOn xmlns="9d035d7d-02e5-4a00-8b62-9a556aabc7b5">false</OutputCachingOn>
    <TemplateStatus xmlns="9d035d7d-02e5-4a00-8b62-9a556aabc7b5">Complete</TemplateStatus>
    <IsSearchable xmlns="9d035d7d-02e5-4a00-8b62-9a556aabc7b5">true</IsSearchable>
    <ContentItem xmlns="9d035d7d-02e5-4a00-8b62-9a556aabc7b5" xsi:nil="true"/>
    <HandoffToMSDN xmlns="9d035d7d-02e5-4a00-8b62-9a556aabc7b5" xsi:nil="true"/>
    <ShowIn xmlns="9d035d7d-02e5-4a00-8b62-9a556aabc7b5">Show everywhere</ShowIn>
    <ThumbnailAssetId xmlns="9d035d7d-02e5-4a00-8b62-9a556aabc7b5" xsi:nil="true"/>
    <UALocComments xmlns="9d035d7d-02e5-4a00-8b62-9a556aabc7b5" xsi:nil="true"/>
    <UALocRecommendation xmlns="9d035d7d-02e5-4a00-8b62-9a556aabc7b5">Localize</UALocRecommendation>
    <LastModifiedDateTime xmlns="9d035d7d-02e5-4a00-8b62-9a556aabc7b5" xsi:nil="true"/>
    <LegacyData xmlns="9d035d7d-02e5-4a00-8b62-9a556aabc7b5" xsi:nil="true"/>
    <LocManualTestRequired xmlns="9d035d7d-02e5-4a00-8b62-9a556aabc7b5">false</LocManualTestRequired>
    <ClipArtFilename xmlns="9d035d7d-02e5-4a00-8b62-9a556aabc7b5" xsi:nil="true"/>
    <TPApplication xmlns="9d035d7d-02e5-4a00-8b62-9a556aabc7b5" xsi:nil="true"/>
    <CSXHash xmlns="9d035d7d-02e5-4a00-8b62-9a556aabc7b5" xsi:nil="true"/>
    <DirectSourceMarket xmlns="9d035d7d-02e5-4a00-8b62-9a556aabc7b5">english</DirectSourceMarket>
    <PrimaryImageGen xmlns="9d035d7d-02e5-4a00-8b62-9a556aabc7b5">true</PrimaryImageGen>
    <PlannedPubDate xmlns="9d035d7d-02e5-4a00-8b62-9a556aabc7b5" xsi:nil="true"/>
    <CSXSubmissionMarket xmlns="9d035d7d-02e5-4a00-8b62-9a556aabc7b5" xsi:nil="true"/>
    <Downloads xmlns="9d035d7d-02e5-4a00-8b62-9a556aabc7b5">0</Downloads>
    <ArtSampleDocs xmlns="9d035d7d-02e5-4a00-8b62-9a556aabc7b5" xsi:nil="true"/>
    <TrustLevel xmlns="9d035d7d-02e5-4a00-8b62-9a556aabc7b5">1 Microsoft Managed Content</TrustLevel>
    <BlockPublish xmlns="9d035d7d-02e5-4a00-8b62-9a556aabc7b5">false</BlockPublish>
    <TPLaunchHelpLinkType xmlns="9d035d7d-02e5-4a00-8b62-9a556aabc7b5">Template</TPLaunchHelpLinkType>
    <LocalizationTagsTaxHTField0 xmlns="9d035d7d-02e5-4a00-8b62-9a556aabc7b5">
      <Terms xmlns="http://schemas.microsoft.com/office/infopath/2007/PartnerControls"/>
    </LocalizationTagsTaxHTField0>
    <BusinessGroup xmlns="9d035d7d-02e5-4a00-8b62-9a556aabc7b5" xsi:nil="true"/>
    <Providers xmlns="9d035d7d-02e5-4a00-8b62-9a556aabc7b5" xsi:nil="true"/>
    <TemplateTemplateType xmlns="9d035d7d-02e5-4a00-8b62-9a556aabc7b5">PowerPoint Design Template</TemplateTemplateType>
    <TimesCloned xmlns="9d035d7d-02e5-4a00-8b62-9a556aabc7b5" xsi:nil="true"/>
    <TPAppVersion xmlns="9d035d7d-02e5-4a00-8b62-9a556aabc7b5" xsi:nil="true"/>
    <VoteCount xmlns="9d035d7d-02e5-4a00-8b62-9a556aabc7b5" xsi:nil="true"/>
    <AverageRating xmlns="9d035d7d-02e5-4a00-8b62-9a556aabc7b5" xsi:nil="true"/>
    <FeatureTagsTaxHTField0 xmlns="9d035d7d-02e5-4a00-8b62-9a556aabc7b5">
      <Terms xmlns="http://schemas.microsoft.com/office/infopath/2007/PartnerControls"/>
    </FeatureTagsTaxHTField0>
    <Provider xmlns="9d035d7d-02e5-4a00-8b62-9a556aabc7b5" xsi:nil="true"/>
    <UACurrentWords xmlns="9d035d7d-02e5-4a00-8b62-9a556aabc7b5" xsi:nil="true"/>
    <AssetId xmlns="9d035d7d-02e5-4a00-8b62-9a556aabc7b5">TP102920896</AssetId>
    <TPClientViewer xmlns="9d035d7d-02e5-4a00-8b62-9a556aabc7b5" xsi:nil="true"/>
    <DSATActionTaken xmlns="9d035d7d-02e5-4a00-8b62-9a556aabc7b5" xsi:nil="true"/>
    <APEditor xmlns="9d035d7d-02e5-4a00-8b62-9a556aabc7b5">
      <UserInfo>
        <DisplayName/>
        <AccountId xsi:nil="true"/>
        <AccountType/>
      </UserInfo>
    </APEditor>
    <TPInstallLocation xmlns="9d035d7d-02e5-4a00-8b62-9a556aabc7b5" xsi:nil="true"/>
    <OOCacheId xmlns="9d035d7d-02e5-4a00-8b62-9a556aabc7b5" xsi:nil="true"/>
    <IsDeleted xmlns="9d035d7d-02e5-4a00-8b62-9a556aabc7b5">false</IsDeleted>
    <PublishTargets xmlns="9d035d7d-02e5-4a00-8b62-9a556aabc7b5">OfficeOnlineVNext</PublishTargets>
    <ApprovalLog xmlns="9d035d7d-02e5-4a00-8b62-9a556aabc7b5" xsi:nil="true"/>
    <BugNumber xmlns="9d035d7d-02e5-4a00-8b62-9a556aabc7b5" xsi:nil="true"/>
    <CrawlForDependencies xmlns="9d035d7d-02e5-4a00-8b62-9a556aabc7b5">false</CrawlForDependencies>
    <InternalTagsTaxHTField0 xmlns="9d035d7d-02e5-4a00-8b62-9a556aabc7b5">
      <Terms xmlns="http://schemas.microsoft.com/office/infopath/2007/PartnerControls"/>
    </InternalTagsTaxHTField0>
    <LastHandOff xmlns="9d035d7d-02e5-4a00-8b62-9a556aabc7b5" xsi:nil="true"/>
    <Milestone xmlns="9d035d7d-02e5-4a00-8b62-9a556aabc7b5" xsi:nil="true"/>
    <OriginalRelease xmlns="9d035d7d-02e5-4a00-8b62-9a556aabc7b5">15</OriginalRelease>
    <RecommendationsModifier xmlns="9d035d7d-02e5-4a00-8b62-9a556aabc7b5" xsi:nil="true"/>
    <ScenarioTagsTaxHTField0 xmlns="9d035d7d-02e5-4a00-8b62-9a556aabc7b5">
      <Terms xmlns="http://schemas.microsoft.com/office/infopath/2007/PartnerControls"/>
    </ScenarioTagsTaxHTField0>
    <UANotes xmlns="9d035d7d-02e5-4a00-8b62-9a556aabc7b5" xsi:nil="true"/>
    <LocMarketGroupTiers2 xmlns="9d035d7d-02e5-4a00-8b62-9a556aabc7b5" xsi:nil="true"/>
    <Component xmlns="91e8d559-4d54-460d-ba58-5d5027f88b4d" xsi:nil="true"/>
    <Description0 xmlns="91e8d559-4d54-460d-ba58-5d5027f88b4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4C4809-32CE-4D76-8837-BF87A221E8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2BAAA6E-1493-4950-919E-3BC3AEEECD2D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customXml/itemProps3.xml><?xml version="1.0" encoding="utf-8"?>
<ds:datastoreItem xmlns:ds="http://schemas.openxmlformats.org/officeDocument/2006/customXml" ds:itemID="{376E5580-604B-4222-B727-9CE7AB3AC3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632</Words>
  <Application>Microsoft Office PowerPoint</Application>
  <PresentationFormat>Произвольный</PresentationFormat>
  <Paragraphs>26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tf02920897</vt:lpstr>
      <vt:lpstr>НЕПОСЛУШНЫЙ РЕБЕНОК СОВЕТЫ РОДИТЕЛЯМ  </vt:lpstr>
      <vt:lpstr>Слайд 2</vt:lpstr>
      <vt:lpstr>Слайд 3</vt:lpstr>
      <vt:lpstr>Непослушный ребенок  2 года </vt:lpstr>
      <vt:lpstr>Непослушный ребенок  3 года   </vt:lpstr>
      <vt:lpstr>Непослушный ребенок  4-5 лет </vt:lpstr>
      <vt:lpstr>Непослушный ребенок  6-7 лет  </vt:lpstr>
      <vt:lpstr>Советы родителям: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2017-09-17T07:17:47Z</dcterms:created>
  <dcterms:modified xsi:type="dcterms:W3CDTF">2018-07-18T15:41:57Z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  <property fmtid="{D5CDD505-2E9C-101B-9397-08002B2CF9AE}" pid="8" name="HiddenCategoryTags">
    <vt:lpwstr/>
  </property>
  <property fmtid="{D5CDD505-2E9C-101B-9397-08002B2CF9AE}" pid="9" name="CategoryTags">
    <vt:lpwstr/>
  </property>
  <property fmtid="{D5CDD505-2E9C-101B-9397-08002B2CF9AE}" pid="10" name="CategoryTagsTaxHTField0">
    <vt:lpwstr/>
  </property>
  <property fmtid="{D5CDD505-2E9C-101B-9397-08002B2CF9AE}" pid="11" name="HiddenCategoryTagsTaxHTField0">
    <vt:lpwstr/>
  </property>
</Properties>
</file>