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9" r:id="rId3"/>
    <p:sldId id="308" r:id="rId4"/>
    <p:sldId id="306" r:id="rId5"/>
    <p:sldId id="271" r:id="rId6"/>
    <p:sldId id="273" r:id="rId7"/>
    <p:sldId id="272" r:id="rId8"/>
    <p:sldId id="312" r:id="rId9"/>
    <p:sldId id="275" r:id="rId10"/>
    <p:sldId id="276" r:id="rId11"/>
    <p:sldId id="277" r:id="rId12"/>
    <p:sldId id="278" r:id="rId13"/>
    <p:sldId id="282" r:id="rId14"/>
    <p:sldId id="283" r:id="rId15"/>
    <p:sldId id="285" r:id="rId16"/>
    <p:sldId id="290" r:id="rId17"/>
    <p:sldId id="293" r:id="rId18"/>
    <p:sldId id="294" r:id="rId19"/>
    <p:sldId id="295" r:id="rId20"/>
    <p:sldId id="296" r:id="rId21"/>
    <p:sldId id="297" r:id="rId22"/>
    <p:sldId id="298" r:id="rId23"/>
    <p:sldId id="310" r:id="rId24"/>
    <p:sldId id="311" r:id="rId25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>
        <p:scale>
          <a:sx n="86" d="100"/>
          <a:sy n="86" d="100"/>
        </p:scale>
        <p:origin x="-2334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F5ED4-7207-4BD8-8A11-C5453124EEAE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CCE98-8BF9-46E5-A7A3-0031BC86A2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09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70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CCE98-8BF9-46E5-A7A3-0031BC86A28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7C812-4743-4D45-803F-1FAAC1271043}" type="datetime1">
              <a:rPr lang="en-US" smtClean="0"/>
              <a:t>7/18/2018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CFA90-3B94-46C7-9676-B8708A805268}" type="datetime1">
              <a:rPr lang="en-US" smtClean="0"/>
              <a:t>7/18/2018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3D14C-A789-45E6-9674-C2229E7B478A}" type="datetime1">
              <a:rPr lang="en-US" smtClean="0"/>
              <a:t>7/18/2018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C7BF-3DEB-4889-A069-2CFF31E66E70}" type="datetime1">
              <a:rPr lang="en-US" smtClean="0"/>
              <a:t>7/18/2018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7FEA-9FE4-41D2-847E-0EEAD472C01D}" type="datetime1">
              <a:rPr lang="en-US" smtClean="0"/>
              <a:t>7/18/2018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C3E9F-AE86-46F5-94DB-22A3548EDEEE}" type="datetime1">
              <a:rPr lang="en-US" smtClean="0"/>
              <a:t>7/18/2018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4883-4FCE-4F50-A4E3-4209E8D8A87E}" type="datetime1">
              <a:rPr lang="en-US" smtClean="0"/>
              <a:t>7/18/2018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72357-9360-4E11-8AD9-872B5B7FF551}" type="datetime1">
              <a:rPr lang="en-US" smtClean="0"/>
              <a:t>7/18/2018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D69D5-4071-4E8B-AD2B-EE8984603F9A}" type="datetime1">
              <a:rPr lang="en-US" smtClean="0"/>
              <a:t>7/18/2018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1B83-2435-4B7F-9B5C-C7F56C4B3572}" type="datetime1">
              <a:rPr lang="en-US" smtClean="0"/>
              <a:t>7/18/2018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5FA29-2F91-4AED-AA23-7C2B1E44BA74}" type="datetime1">
              <a:rPr lang="en-US" smtClean="0"/>
              <a:t>7/18/2018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009ADE3B-A3A6-495D-9110-8D3CB32F69FE}" type="datetime1">
              <a:rPr lang="en-US" smtClean="0"/>
              <a:t>7/18/2018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229200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Релейно-контактные элементы схем автоматики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908720"/>
            <a:ext cx="2810854" cy="30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132856" cy="327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699792" y="6381328"/>
            <a:ext cx="3974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kern="0" dirty="0"/>
              <a:t>Время </a:t>
            </a:r>
            <a:r>
              <a:rPr lang="ru-RU" b="1" kern="0" dirty="0" smtClean="0"/>
              <a:t>учебного занятия </a:t>
            </a:r>
            <a:r>
              <a:rPr lang="ru-RU" b="1" kern="0" dirty="0"/>
              <a:t>1час 20 мин</a:t>
            </a:r>
            <a:endParaRPr lang="en-US" b="1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797152"/>
            <a:ext cx="315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Презентация открытого урока</a:t>
            </a:r>
            <a:endParaRPr lang="ru-RU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постоянного тока</a:t>
            </a:r>
            <a:endParaRPr lang="ru-RU" sz="20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5184576" cy="555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724128" y="1988840"/>
            <a:ext cx="3168352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1</a:t>
            </a:r>
            <a:r>
              <a:rPr lang="ru-RU" dirty="0" smtClean="0"/>
              <a:t> – каркас с обмоткой;</a:t>
            </a:r>
          </a:p>
          <a:p>
            <a:r>
              <a:rPr lang="ru-RU" i="1" dirty="0" smtClean="0"/>
              <a:t>2</a:t>
            </a:r>
            <a:r>
              <a:rPr lang="ru-RU" dirty="0" smtClean="0"/>
              <a:t> – ярмо;</a:t>
            </a:r>
          </a:p>
          <a:p>
            <a:r>
              <a:rPr lang="ru-RU" i="1" dirty="0" smtClean="0"/>
              <a:t>3</a:t>
            </a:r>
            <a:r>
              <a:rPr lang="ru-RU" dirty="0" smtClean="0"/>
              <a:t> – выводы обмотки;</a:t>
            </a:r>
          </a:p>
          <a:p>
            <a:r>
              <a:rPr lang="ru-RU" i="1" dirty="0" smtClean="0"/>
              <a:t>4</a:t>
            </a:r>
            <a:r>
              <a:rPr lang="ru-RU" dirty="0" smtClean="0"/>
              <a:t> – колодка;</a:t>
            </a:r>
          </a:p>
          <a:p>
            <a:r>
              <a:rPr lang="ru-RU" i="1" dirty="0" smtClean="0"/>
              <a:t>5</a:t>
            </a:r>
            <a:r>
              <a:rPr lang="ru-RU" dirty="0" smtClean="0"/>
              <a:t> – контактные пружины;</a:t>
            </a:r>
          </a:p>
          <a:p>
            <a:r>
              <a:rPr lang="ru-RU" i="1" dirty="0" smtClean="0"/>
              <a:t>6</a:t>
            </a:r>
            <a:r>
              <a:rPr lang="ru-RU" dirty="0" smtClean="0"/>
              <a:t> – замыкающие контакты; </a:t>
            </a:r>
            <a:r>
              <a:rPr lang="ru-RU" i="1" dirty="0" smtClean="0"/>
              <a:t>7</a:t>
            </a:r>
            <a:r>
              <a:rPr lang="ru-RU" dirty="0" smtClean="0"/>
              <a:t> – подвижные контакты;</a:t>
            </a:r>
          </a:p>
          <a:p>
            <a:r>
              <a:rPr lang="ru-RU" i="1" dirty="0" smtClean="0"/>
              <a:t>8</a:t>
            </a:r>
            <a:r>
              <a:rPr lang="ru-RU" dirty="0" smtClean="0"/>
              <a:t> – размыкающий контакт; </a:t>
            </a:r>
            <a:r>
              <a:rPr lang="ru-RU" i="1" dirty="0" smtClean="0"/>
              <a:t>9</a:t>
            </a:r>
            <a:r>
              <a:rPr lang="ru-RU" dirty="0" smtClean="0"/>
              <a:t> – возвратная пружина;</a:t>
            </a:r>
          </a:p>
          <a:p>
            <a:r>
              <a:rPr lang="ru-RU" i="1" dirty="0" smtClean="0"/>
              <a:t>10</a:t>
            </a:r>
            <a:r>
              <a:rPr lang="ru-RU" dirty="0" smtClean="0"/>
              <a:t> – якорь;</a:t>
            </a:r>
          </a:p>
          <a:p>
            <a:r>
              <a:rPr lang="ru-RU" i="1" dirty="0" smtClean="0"/>
              <a:t>11</a:t>
            </a:r>
            <a:r>
              <a:rPr lang="ru-RU" dirty="0" smtClean="0"/>
              <a:t> – штифт отлипания;</a:t>
            </a:r>
          </a:p>
          <a:p>
            <a:r>
              <a:rPr lang="ru-RU" i="1" dirty="0" smtClean="0"/>
              <a:t>12</a:t>
            </a:r>
            <a:r>
              <a:rPr lang="ru-RU" dirty="0" smtClean="0"/>
              <a:t> – сердечник.</a:t>
            </a: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1196752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Реле клапанного типа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10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постоянного тока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2636912"/>
            <a:ext cx="316835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1</a:t>
            </a:r>
            <a:r>
              <a:rPr lang="ru-RU" dirty="0" smtClean="0"/>
              <a:t> – каркас с обмоткой;</a:t>
            </a:r>
          </a:p>
          <a:p>
            <a:r>
              <a:rPr lang="ru-RU" i="1" dirty="0" smtClean="0"/>
              <a:t>2</a:t>
            </a:r>
            <a:r>
              <a:rPr lang="ru-RU" dirty="0" smtClean="0"/>
              <a:t> – ярмо;</a:t>
            </a:r>
          </a:p>
          <a:p>
            <a:r>
              <a:rPr lang="ru-RU" i="1" dirty="0" smtClean="0"/>
              <a:t>5</a:t>
            </a:r>
            <a:r>
              <a:rPr lang="ru-RU" dirty="0" smtClean="0"/>
              <a:t> – контактные пружины;</a:t>
            </a:r>
          </a:p>
          <a:p>
            <a:r>
              <a:rPr lang="ru-RU" i="1" dirty="0" smtClean="0"/>
              <a:t>6</a:t>
            </a:r>
            <a:r>
              <a:rPr lang="ru-RU" dirty="0" smtClean="0"/>
              <a:t> – замыкающие контакты; </a:t>
            </a:r>
          </a:p>
          <a:p>
            <a:r>
              <a:rPr lang="ru-RU" i="1" dirty="0" smtClean="0"/>
              <a:t>10</a:t>
            </a:r>
            <a:r>
              <a:rPr lang="ru-RU" dirty="0" smtClean="0"/>
              <a:t> – якорь;</a:t>
            </a:r>
          </a:p>
          <a:p>
            <a:r>
              <a:rPr lang="ru-RU" i="1" dirty="0" smtClean="0"/>
              <a:t>12</a:t>
            </a:r>
            <a:r>
              <a:rPr lang="ru-RU" dirty="0" smtClean="0"/>
              <a:t> – сердечник;</a:t>
            </a:r>
          </a:p>
          <a:p>
            <a:r>
              <a:rPr lang="ru-RU" i="1" dirty="0" smtClean="0"/>
              <a:t>13</a:t>
            </a:r>
            <a:r>
              <a:rPr lang="ru-RU" dirty="0" smtClean="0"/>
              <a:t> – проводящий слой;</a:t>
            </a:r>
          </a:p>
          <a:p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1196752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Реле с втяжным якорем</a:t>
            </a:r>
            <a:endParaRPr lang="ru-RU" b="1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62672"/>
            <a:ext cx="3672408" cy="557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11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постоянного тока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1052736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Временная диаграмма работы реле</a:t>
            </a:r>
            <a:endParaRPr lang="ru-RU" b="1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73533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переменного тока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47664" y="1052736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Представление электромагнитной силы</a:t>
            </a:r>
            <a:endParaRPr lang="ru-RU" b="1" dirty="0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1043608" y="1484784"/>
          <a:ext cx="7335672" cy="5149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3" name="Visio" r:id="rId4" imgW="4587073" imgH="3218902" progId="Visio.Drawing.11">
                  <p:embed/>
                </p:oleObj>
              </mc:Choice>
              <mc:Fallback>
                <p:oleObj name="Visio" r:id="rId4" imgW="4587073" imgH="3218902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484784"/>
                        <a:ext cx="7335672" cy="514927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13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переменного тока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1560" y="1052736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Включение реле постоянного тока в сеть переменного тока</a:t>
            </a:r>
            <a:endParaRPr lang="ru-RU" b="1" dirty="0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8352928" cy="380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395536" y="573325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 однополупериодном выпрямлении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716016" y="580526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При </a:t>
            </a:r>
            <a:r>
              <a:rPr lang="ru-RU" b="1" dirty="0" err="1" smtClean="0"/>
              <a:t>двухполупериодном</a:t>
            </a:r>
            <a:r>
              <a:rPr lang="ru-RU" b="1" dirty="0" smtClean="0"/>
              <a:t> выпрямлении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14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переменного тока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1560" y="1052736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Реле переменного тока с короткозамкнутым витком</a:t>
            </a:r>
            <a:endParaRPr lang="ru-RU" b="1" dirty="0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560840" cy="452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15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Поляризованные Электромагнитные реле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1052736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Двухобмоточное</a:t>
            </a:r>
            <a:r>
              <a:rPr lang="ru-RU" b="1" dirty="0" smtClean="0"/>
              <a:t> поляризованное реле с магнитной блокировкой якоря</a:t>
            </a:r>
            <a:endParaRPr lang="ru-RU" b="1" dirty="0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4313381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313382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611560" y="5805264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До подачи напряжения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5805264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После подачи напряжения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16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магнитоэлектрические реле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112474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Реле с магнитоуправляемыми контактами (</a:t>
            </a:r>
            <a:r>
              <a:rPr lang="ru-RU" b="1" dirty="0" err="1" smtClean="0"/>
              <a:t>герконовое</a:t>
            </a:r>
            <a:r>
              <a:rPr lang="ru-RU" b="1" dirty="0" smtClean="0"/>
              <a:t> реле)</a:t>
            </a:r>
            <a:endParaRPr lang="ru-RU" b="1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030" y="1916832"/>
            <a:ext cx="876302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17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Реле времени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2474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Реле времени с анкерным механизмом</a:t>
            </a:r>
            <a:endParaRPr lang="ru-RU" b="1" dirty="0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5940152" y="2132856"/>
          <a:ext cx="2389188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9" name="Формула" r:id="rId4" imgW="838080" imgH="228600" progId="Equation.3">
                  <p:embed/>
                </p:oleObj>
              </mc:Choice>
              <mc:Fallback>
                <p:oleObj name="Формула" r:id="rId4" imgW="83808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132856"/>
                        <a:ext cx="2389188" cy="652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302189" cy="511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4860032" y="2924944"/>
            <a:ext cx="4139952" cy="317009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угол поворота подвижной системы от начала движения до замыкания контактов;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передаточное число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зубчатого механизма;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число зубьев ходового колеса;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i="1" baseline="-25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период колебаний анкера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18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Реле времени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2474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Моторное реле времени</a:t>
            </a:r>
            <a:endParaRPr lang="ru-RU" b="1" dirty="0"/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426846" cy="439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95536" y="6021288"/>
            <a:ext cx="7488832" cy="64633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i="1" dirty="0" smtClean="0"/>
              <a:t>1</a:t>
            </a:r>
            <a:r>
              <a:rPr lang="ru-RU" dirty="0" smtClean="0"/>
              <a:t> – электромагнит;  </a:t>
            </a:r>
            <a:r>
              <a:rPr lang="ru-RU" i="1" dirty="0" smtClean="0"/>
              <a:t>2</a:t>
            </a:r>
            <a:r>
              <a:rPr lang="ru-RU" dirty="0" smtClean="0"/>
              <a:t> – муфта сцепления;  </a:t>
            </a:r>
            <a:r>
              <a:rPr lang="ru-RU" i="1" dirty="0" smtClean="0"/>
              <a:t>3</a:t>
            </a:r>
            <a:r>
              <a:rPr lang="ru-RU" dirty="0" smtClean="0"/>
              <a:t> – микроэлектродвигатель; 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4</a:t>
            </a:r>
            <a:r>
              <a:rPr lang="ru-RU" dirty="0" smtClean="0"/>
              <a:t> – редуктор;  </a:t>
            </a:r>
            <a:r>
              <a:rPr lang="ru-RU" i="1" dirty="0" smtClean="0"/>
              <a:t>5 </a:t>
            </a:r>
            <a:r>
              <a:rPr lang="ru-RU" dirty="0" smtClean="0"/>
              <a:t>– кулачок;   </a:t>
            </a:r>
            <a:r>
              <a:rPr lang="ru-RU" i="1" dirty="0" smtClean="0"/>
              <a:t>6</a:t>
            </a:r>
            <a:r>
              <a:rPr lang="ru-RU" dirty="0" smtClean="0"/>
              <a:t> – микропереключатель;  </a:t>
            </a:r>
            <a:r>
              <a:rPr lang="ru-RU" i="1" dirty="0" smtClean="0"/>
              <a:t>7</a:t>
            </a:r>
            <a:r>
              <a:rPr lang="ru-RU" dirty="0" smtClean="0"/>
              <a:t> – пружина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19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Цель урока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340769"/>
            <a:ext cx="8884096" cy="20882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800" b="1" dirty="0" smtClean="0"/>
          </a:p>
          <a:p>
            <a:r>
              <a:rPr lang="ru-RU" b="1" dirty="0" smtClean="0"/>
              <a:t>Ознакомить учащихся с различными типами реле, которые находят применения в системах автоматики . Объяснить принцип действия и конструкцию некоторых из них.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3215" y="3284984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/>
              <a:t>Оборудование урока</a:t>
            </a:r>
            <a:endParaRPr lang="ru-RU" sz="32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52400" y="3933056"/>
            <a:ext cx="8884096" cy="25202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Натуральные образцы реле различных типов;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Регулируемый блок питания;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Презентация выполненная в </a:t>
            </a:r>
            <a:r>
              <a:rPr lang="en-US" sz="2800" b="1" dirty="0" smtClean="0"/>
              <a:t>Microsoft PowerPoint</a:t>
            </a:r>
            <a:r>
              <a:rPr lang="ru-RU" sz="2800" b="1" dirty="0" smtClean="0"/>
              <a:t>.</a:t>
            </a:r>
          </a:p>
          <a:p>
            <a:pPr marL="0" indent="0">
              <a:buFont typeface="Wingdings 2"/>
              <a:buNone/>
            </a:pPr>
            <a:endParaRPr lang="ru-RU" sz="2800" b="1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Реле времени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2474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Структурная схема электронного реле времени</a:t>
            </a:r>
            <a:endParaRPr lang="ru-RU" b="1" dirty="0"/>
          </a:p>
        </p:txBody>
      </p:sp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399" y="1688646"/>
            <a:ext cx="8808089" cy="4692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20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Реле времени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1124744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Электронное многофункциональное реле времени </a:t>
            </a:r>
            <a:r>
              <a:rPr lang="en-US" b="1" dirty="0" smtClean="0"/>
              <a:t>WAGO 286-640</a:t>
            </a:r>
            <a:endParaRPr lang="ru-RU" b="1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296563" cy="49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988840"/>
            <a:ext cx="4941141" cy="418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21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Тепловые реле</a:t>
            </a:r>
            <a:endParaRPr lang="ru-RU" sz="2000" dirty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1187460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Схема теплового реле</a:t>
            </a:r>
            <a:endParaRPr lang="ru-RU" b="1" dirty="0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24255"/>
            <a:ext cx="3960440" cy="551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004048" y="2420888"/>
            <a:ext cx="3816424" cy="258532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ru-RU" i="1" dirty="0" smtClean="0"/>
          </a:p>
          <a:p>
            <a:r>
              <a:rPr lang="ru-RU" i="1" dirty="0" smtClean="0"/>
              <a:t>1</a:t>
            </a:r>
            <a:r>
              <a:rPr lang="ru-RU" dirty="0" smtClean="0"/>
              <a:t> – биметаллическая пластина;</a:t>
            </a:r>
          </a:p>
          <a:p>
            <a:r>
              <a:rPr lang="ru-RU" i="1" dirty="0" smtClean="0"/>
              <a:t>2</a:t>
            </a:r>
            <a:r>
              <a:rPr lang="ru-RU" dirty="0" smtClean="0"/>
              <a:t> – кнопка ручного возврата;</a:t>
            </a:r>
          </a:p>
          <a:p>
            <a:r>
              <a:rPr lang="ru-RU" i="1" dirty="0" smtClean="0"/>
              <a:t>3,8</a:t>
            </a:r>
            <a:r>
              <a:rPr lang="ru-RU" dirty="0" smtClean="0"/>
              <a:t> – упоры;</a:t>
            </a:r>
          </a:p>
          <a:p>
            <a:r>
              <a:rPr lang="ru-RU" i="1" dirty="0" smtClean="0"/>
              <a:t>4</a:t>
            </a:r>
            <a:r>
              <a:rPr lang="ru-RU" dirty="0" smtClean="0"/>
              <a:t> – пластмассовая колодка;</a:t>
            </a:r>
          </a:p>
          <a:p>
            <a:r>
              <a:rPr lang="ru-RU" i="1" dirty="0" smtClean="0"/>
              <a:t>5</a:t>
            </a:r>
            <a:r>
              <a:rPr lang="ru-RU" dirty="0" smtClean="0"/>
              <a:t>– подвижный контакт;</a:t>
            </a:r>
          </a:p>
          <a:p>
            <a:r>
              <a:rPr lang="ru-RU" i="1" dirty="0" smtClean="0"/>
              <a:t>6</a:t>
            </a:r>
            <a:r>
              <a:rPr lang="ru-RU" dirty="0" smtClean="0"/>
              <a:t> – неподвижный контакт;</a:t>
            </a:r>
          </a:p>
          <a:p>
            <a:r>
              <a:rPr lang="ru-RU" i="1" dirty="0" smtClean="0"/>
              <a:t>7</a:t>
            </a:r>
            <a:r>
              <a:rPr lang="ru-RU" dirty="0" smtClean="0"/>
              <a:t> – пружина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22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320" y="371719"/>
            <a:ext cx="8686800" cy="838200"/>
          </a:xfrm>
        </p:spPr>
        <p:txBody>
          <a:bodyPr>
            <a:normAutofit/>
          </a:bodyPr>
          <a:lstStyle/>
          <a:p>
            <a:r>
              <a:rPr lang="ru-RU" sz="3200" b="1" dirty="0"/>
              <a:t>Закрепление изложенного материала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340768"/>
            <a:ext cx="8884096" cy="475252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marL="0" lvl="0" indent="0" algn="ctr">
              <a:buSzPct val="90000"/>
              <a:buNone/>
            </a:pPr>
            <a:r>
              <a:rPr lang="ru-RU" sz="2800" b="1" dirty="0" smtClean="0"/>
              <a:t>Для закрепления изложенного материала задаются несколько вопросов :</a:t>
            </a:r>
            <a:endParaRPr lang="ru-RU" sz="2800" dirty="0" smtClean="0"/>
          </a:p>
          <a:p>
            <a:pPr lvl="0"/>
            <a:r>
              <a:rPr lang="ru-RU" sz="2800" dirty="0" smtClean="0"/>
              <a:t>От </a:t>
            </a:r>
            <a:r>
              <a:rPr lang="ru-RU" sz="2800" dirty="0"/>
              <a:t>чего зависит переходное сопротивление контакта?</a:t>
            </a:r>
          </a:p>
          <a:p>
            <a:pPr lvl="0"/>
            <a:r>
              <a:rPr lang="ru-RU" sz="2800" dirty="0"/>
              <a:t>Какие факторы способствуют образованию электрической дуги?</a:t>
            </a:r>
          </a:p>
          <a:p>
            <a:pPr lvl="0"/>
            <a:r>
              <a:rPr lang="ru-RU" sz="2800" dirty="0"/>
              <a:t>Какие основные параметры характеризуют реле</a:t>
            </a:r>
            <a:r>
              <a:rPr lang="ru-RU" sz="2800" dirty="0" smtClean="0"/>
              <a:t>?</a:t>
            </a:r>
          </a:p>
          <a:p>
            <a:pPr lvl="0"/>
            <a:r>
              <a:rPr lang="ru-RU" sz="2800" dirty="0" smtClean="0"/>
              <a:t>В чём различие между нейтральными и поляризованными реле?</a:t>
            </a:r>
          </a:p>
          <a:p>
            <a:pPr lvl="0"/>
            <a:r>
              <a:rPr lang="ru-RU" sz="2800" dirty="0" smtClean="0"/>
              <a:t>Каково назначение короткозамкнутого витка в реле переменного тока?</a:t>
            </a:r>
            <a:endParaRPr lang="ru-RU" sz="2800" dirty="0"/>
          </a:p>
          <a:p>
            <a:pPr marL="0" lvl="0" indent="0">
              <a:buSzPct val="90000"/>
              <a:buNone/>
            </a:pPr>
            <a:endParaRPr lang="ru-RU" sz="2800" b="1" dirty="0" smtClean="0"/>
          </a:p>
          <a:p>
            <a:pPr marL="0" lvl="0" indent="0">
              <a:buSzPct val="90000"/>
              <a:buNone/>
            </a:pPr>
            <a:endParaRPr lang="ru-RU" sz="2800" b="1" dirty="0"/>
          </a:p>
          <a:p>
            <a:pPr marL="0" lvl="0" indent="0">
              <a:buSzPct val="90000"/>
              <a:buNone/>
            </a:pPr>
            <a:endParaRPr lang="ru-RU" sz="2800" b="1" dirty="0"/>
          </a:p>
          <a:p>
            <a:pPr marL="0" indent="0">
              <a:buSzPct val="90000"/>
              <a:buNone/>
            </a:pPr>
            <a:endParaRPr lang="ru-RU" sz="1800" b="1" dirty="0"/>
          </a:p>
          <a:p>
            <a:pPr marL="0" indent="0">
              <a:buNone/>
            </a:pPr>
            <a:endParaRPr lang="ru-RU" sz="2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380312" y="1196752"/>
            <a:ext cx="1693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</a:t>
            </a:r>
            <a:r>
              <a:rPr lang="ru-RU" b="1" dirty="0" smtClean="0"/>
              <a:t>18</a:t>
            </a:r>
            <a:r>
              <a:rPr lang="en-US" b="1" dirty="0" smtClean="0"/>
              <a:t> </a:t>
            </a:r>
            <a:r>
              <a:rPr lang="ru-RU" b="1" dirty="0"/>
              <a:t>мин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23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6087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домашнее задание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340768"/>
            <a:ext cx="8884096" cy="47525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lvl="0"/>
            <a:r>
              <a:rPr lang="ru-RU" sz="2800" b="1" dirty="0" smtClean="0"/>
              <a:t>Изучить </a:t>
            </a:r>
            <a:r>
              <a:rPr lang="ru-RU" sz="2800" b="1" dirty="0"/>
              <a:t>§</a:t>
            </a:r>
            <a:r>
              <a:rPr lang="ru-RU" sz="2800" b="1" dirty="0" smtClean="0"/>
              <a:t>11.1</a:t>
            </a:r>
            <a:r>
              <a:rPr lang="ru-RU" sz="2800" b="1" dirty="0"/>
              <a:t> </a:t>
            </a:r>
            <a:r>
              <a:rPr lang="ru-RU" sz="2800" b="1" dirty="0" smtClean="0"/>
              <a:t>- </a:t>
            </a:r>
            <a:r>
              <a:rPr lang="ru-RU" sz="2800" b="1" dirty="0"/>
              <a:t>§</a:t>
            </a:r>
            <a:r>
              <a:rPr lang="ru-RU" sz="2800" b="1" dirty="0" smtClean="0"/>
              <a:t>11.5 </a:t>
            </a:r>
            <a:r>
              <a:rPr lang="ru-RU" sz="2800" b="1" dirty="0"/>
              <a:t>учебника </a:t>
            </a:r>
            <a:r>
              <a:rPr lang="ru-RU" sz="2800" b="1" dirty="0" smtClean="0"/>
              <a:t>В.Ю. </a:t>
            </a:r>
            <a:r>
              <a:rPr lang="ru-RU" sz="2800" b="1" dirty="0" err="1" smtClean="0"/>
              <a:t>Шишмарев</a:t>
            </a:r>
            <a:r>
              <a:rPr lang="ru-RU" sz="2800" b="1" dirty="0" smtClean="0"/>
              <a:t>, «Типовые элементы систем автоматического управления» и  </a:t>
            </a:r>
            <a:r>
              <a:rPr lang="ru-RU" sz="2800" b="1" dirty="0"/>
              <a:t>конспект </a:t>
            </a:r>
            <a:r>
              <a:rPr lang="ru-RU" sz="2800" b="1" dirty="0" smtClean="0"/>
              <a:t>урока. </a:t>
            </a:r>
          </a:p>
          <a:p>
            <a:pPr lvl="0"/>
            <a:endParaRPr lang="ru-RU" sz="2800" b="1" dirty="0"/>
          </a:p>
          <a:p>
            <a:pPr marL="0" lvl="0" indent="0">
              <a:buSzPct val="90000"/>
              <a:buNone/>
            </a:pPr>
            <a:endParaRPr lang="ru-RU" sz="2800" b="1" dirty="0" smtClean="0"/>
          </a:p>
          <a:p>
            <a:pPr marL="0" lvl="0" indent="0">
              <a:buSzPct val="90000"/>
              <a:buNone/>
            </a:pPr>
            <a:endParaRPr lang="ru-RU" sz="2800" b="1" dirty="0"/>
          </a:p>
          <a:p>
            <a:pPr marL="0" lvl="0" indent="0">
              <a:buSzPct val="90000"/>
              <a:buNone/>
            </a:pPr>
            <a:endParaRPr lang="ru-RU" sz="2800" b="1" dirty="0"/>
          </a:p>
          <a:p>
            <a:pPr marL="0" indent="0">
              <a:buSzPct val="90000"/>
              <a:buNone/>
            </a:pPr>
            <a:endParaRPr lang="ru-RU" sz="1800" b="1" dirty="0"/>
          </a:p>
          <a:p>
            <a:pPr marL="0" indent="0">
              <a:buNone/>
            </a:pPr>
            <a:endParaRPr lang="ru-RU" sz="2800" b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24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337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4572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Организационная часть урока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30166" y="735397"/>
            <a:ext cx="1710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2 </a:t>
            </a:r>
            <a:r>
              <a:rPr lang="ru-RU" b="1" dirty="0"/>
              <a:t>мин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356033" y="2518792"/>
            <a:ext cx="6872249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/>
              <a:t>Вводная часть урока</a:t>
            </a:r>
            <a:endParaRPr lang="ru-RU" sz="32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56988" y="2852936"/>
            <a:ext cx="8884096" cy="33843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Дается определение реле и его основных технических характеристик.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Рассматривается классификация реле. При этом предлагается учащимся вспомнить какие типы реле используются у них на предприятиях и под какие признаки классификации они подходят.</a:t>
            </a:r>
          </a:p>
          <a:p>
            <a:pPr marL="0" indent="0">
              <a:buFont typeface="Wingdings 2"/>
              <a:buNone/>
            </a:pPr>
            <a:endParaRPr lang="ru-RU" sz="28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2843644"/>
            <a:ext cx="1691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</a:t>
            </a:r>
            <a:r>
              <a:rPr lang="ru-RU" b="1" dirty="0" smtClean="0"/>
              <a:t>15 мин</a:t>
            </a:r>
            <a:endParaRPr lang="ru-RU" b="1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80392" y="529731"/>
            <a:ext cx="8884096" cy="167513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Проверка посещаемости группы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/>
              <a:t>Объявление темы урока</a:t>
            </a:r>
          </a:p>
          <a:p>
            <a:pPr marL="0" indent="0">
              <a:buFont typeface="Wingdings 2"/>
              <a:buNone/>
            </a:pPr>
            <a:endParaRPr lang="ru-RU" sz="2800" b="1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9011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Определения и классификация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340768"/>
            <a:ext cx="8884096" cy="2520279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Реле</a:t>
            </a:r>
            <a:r>
              <a:rPr lang="ru-RU" sz="2800" b="1" dirty="0" smtClean="0"/>
              <a:t> – это устройство, которое автоматически осуществляет скачкообразное изменение (переключение) выходного сигнала под воздействием управляющего сигнала, изменяющегося непрерывно в определенных пределах.</a:t>
            </a:r>
          </a:p>
          <a:p>
            <a:endParaRPr lang="ru-RU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696286"/>
            <a:ext cx="8496944" cy="268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1277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Определения и классификация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8884096" cy="172819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Мощность срабатывания</a:t>
            </a:r>
            <a:r>
              <a:rPr lang="ru-RU" sz="2800" b="1" dirty="0" smtClean="0"/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Р</a:t>
            </a:r>
            <a:r>
              <a:rPr lang="ru-RU" sz="2800" b="1" baseline="-25000" dirty="0" err="1" smtClean="0">
                <a:solidFill>
                  <a:srgbClr val="FF0000"/>
                </a:solidFill>
              </a:rPr>
              <a:t>ср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– минимальная электрическая мощность, которая должна быть подведена к реле от управляющей цепи для его надежного срабатывания.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07504" y="2924945"/>
            <a:ext cx="8884096" cy="18002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Мощность управления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</a:t>
            </a:r>
            <a:r>
              <a:rPr kumimoji="0" lang="ru-RU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максимальная электрическая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мощность</a:t>
            </a:r>
            <a:r>
              <a:rPr lang="ru-RU" sz="2800" b="1" dirty="0" smtClean="0">
                <a:solidFill>
                  <a:schemeClr val="tx2"/>
                </a:solidFill>
              </a:rPr>
              <a:t> в управляемой цепи, при которой контакты реле еще работают надежно.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07504" y="4581128"/>
            <a:ext cx="8884096" cy="180020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Допустимая разрывная мощность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мощность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цепи, разрываемой контактами при определенном токе или напряжении без образования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устойчивой электрической дуги.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5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Определения и классификация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17625"/>
            <a:ext cx="8892480" cy="522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6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Определения и классификация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8884096" cy="17281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Коэффициент управления</a:t>
            </a:r>
            <a:r>
              <a:rPr lang="ru-RU" sz="2800" b="1" dirty="0" smtClean="0"/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</a:t>
            </a:r>
            <a:r>
              <a:rPr lang="ru-RU" sz="2800" b="1" baseline="-25000" dirty="0" err="1" smtClean="0">
                <a:solidFill>
                  <a:srgbClr val="FF0000"/>
                </a:solidFill>
              </a:rPr>
              <a:t>у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– величина, равная отношению управляемой мощности к мощности срабатывания реле: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</a:t>
            </a:r>
            <a:r>
              <a:rPr lang="ru-RU" sz="2800" b="1" baseline="-25000" dirty="0" err="1" smtClean="0">
                <a:solidFill>
                  <a:srgbClr val="FF0000"/>
                </a:solidFill>
              </a:rPr>
              <a:t>у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=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Р</a:t>
            </a:r>
            <a:r>
              <a:rPr lang="ru-RU" sz="2800" b="1" baseline="-25000" dirty="0" err="1" smtClean="0">
                <a:solidFill>
                  <a:srgbClr val="FF0000"/>
                </a:solidFill>
              </a:rPr>
              <a:t>у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sym typeface="Symbol"/>
              </a:rPr>
              <a:t>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Р</a:t>
            </a:r>
            <a:r>
              <a:rPr lang="ru-RU" sz="2800" b="1" baseline="-25000" dirty="0" err="1" smtClean="0">
                <a:solidFill>
                  <a:srgbClr val="FF0000"/>
                </a:solidFill>
              </a:rPr>
              <a:t>ср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;  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</a:t>
            </a:r>
            <a:r>
              <a:rPr lang="ru-RU" sz="2800" b="1" baseline="-25000" dirty="0" err="1" smtClean="0">
                <a:solidFill>
                  <a:srgbClr val="FF0000"/>
                </a:solidFill>
              </a:rPr>
              <a:t>у</a:t>
            </a:r>
            <a:r>
              <a:rPr lang="ru-RU" sz="2800" b="1" baseline="-25000" dirty="0" smtClean="0">
                <a:solidFill>
                  <a:srgbClr val="FF0000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sym typeface="Symbol"/>
              </a:rPr>
              <a:t> 1</a:t>
            </a:r>
            <a:endParaRPr lang="ru-RU" sz="2800" b="1" dirty="0" smtClean="0"/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07504" y="2924945"/>
            <a:ext cx="8884096" cy="18002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Время срабатывания 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ru-RU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интервал времени от момента поступления сигнала из управляющей цепи до момента начала воздействия реле на управляемую цепь.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07504" y="4581128"/>
            <a:ext cx="8884096" cy="18002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Чувствительность </a:t>
            </a:r>
            <a:r>
              <a:rPr kumimoji="0" lang="ru-RU" sz="2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минимальное значение величины управления, приводящее к срабатыванию реле.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4572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ОСНОВНАЯ </a:t>
            </a:r>
            <a:r>
              <a:rPr lang="ru-RU" sz="3200" b="1" dirty="0"/>
              <a:t>часть урока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30166" y="735397"/>
            <a:ext cx="169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90000"/>
            </a:pPr>
            <a:r>
              <a:rPr lang="ru-RU" b="1" dirty="0"/>
              <a:t>Время</a:t>
            </a:r>
            <a:r>
              <a:rPr lang="en-US" b="1" dirty="0"/>
              <a:t>: </a:t>
            </a:r>
            <a:r>
              <a:rPr lang="ru-RU" b="1" dirty="0" smtClean="0"/>
              <a:t>45</a:t>
            </a:r>
            <a:r>
              <a:rPr lang="en-US" b="1" dirty="0" smtClean="0"/>
              <a:t> </a:t>
            </a:r>
            <a:r>
              <a:rPr lang="ru-RU" b="1" dirty="0"/>
              <a:t>мин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0" y="889771"/>
            <a:ext cx="9144000" cy="570758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300" b="1" dirty="0" smtClean="0"/>
              <a:t>Рассказывается об устройстве и принципах действия реле различного типа</a:t>
            </a:r>
          </a:p>
          <a:p>
            <a:pPr marL="514350" indent="-514350">
              <a:buFont typeface="+mj-lt"/>
              <a:buAutoNum type="arabicPeriod"/>
            </a:pPr>
            <a:endParaRPr lang="ru-RU" sz="33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300" b="1" dirty="0" smtClean="0"/>
              <a:t>Учащимся раздаются образцы реле различных конструкций</a:t>
            </a:r>
          </a:p>
          <a:p>
            <a:pPr marL="514350" indent="-514350">
              <a:buFont typeface="+mj-lt"/>
              <a:buAutoNum type="arabicPeriod"/>
            </a:pPr>
            <a:endParaRPr lang="ru-RU" sz="33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300" b="1" dirty="0" smtClean="0"/>
              <a:t>Производится демонстрация работы реле, подавая на них электропитание. Особый интерес здесь вызывает разбор </a:t>
            </a:r>
            <a:r>
              <a:rPr lang="ru-RU" sz="3300" b="1" u="sng" dirty="0" smtClean="0"/>
              <a:t>тепловых</a:t>
            </a:r>
            <a:r>
              <a:rPr lang="ru-RU" sz="3300" b="1" dirty="0" smtClean="0"/>
              <a:t> и реле </a:t>
            </a:r>
            <a:r>
              <a:rPr lang="ru-RU" sz="3300" b="1" u="sng" dirty="0" smtClean="0"/>
              <a:t>времени</a:t>
            </a:r>
            <a:r>
              <a:rPr lang="ru-RU" sz="3300" b="1" dirty="0" smtClean="0"/>
              <a:t>. Использование такого приема позволяет эффективно совместить теоретическое изучение материала с его практическим применением.</a:t>
            </a:r>
          </a:p>
          <a:p>
            <a:pPr marL="514350" indent="-514350">
              <a:buFont typeface="+mj-lt"/>
              <a:buAutoNum type="arabicPeriod"/>
            </a:pPr>
            <a:endParaRPr lang="ru-RU" sz="2600" b="1" dirty="0"/>
          </a:p>
          <a:p>
            <a:pPr marL="514350" indent="-514350">
              <a:buFont typeface="+mj-lt"/>
              <a:buAutoNum type="arabicPeriod"/>
            </a:pPr>
            <a:endParaRPr lang="ru-RU" sz="2600" b="1" dirty="0" smtClean="0"/>
          </a:p>
          <a:p>
            <a:pPr marL="514350" indent="-514350">
              <a:buFont typeface="+mj-lt"/>
              <a:buAutoNum type="arabicPeriod"/>
            </a:pPr>
            <a:endParaRPr lang="ru-RU" sz="2600" b="1" dirty="0" smtClean="0"/>
          </a:p>
          <a:p>
            <a:pPr marL="514350" indent="-514350">
              <a:buFont typeface="+mj-lt"/>
              <a:buAutoNum type="arabicPeriod"/>
            </a:pPr>
            <a:endParaRPr lang="ru-RU" sz="2800" b="1" dirty="0"/>
          </a:p>
          <a:p>
            <a:pPr marL="514350" indent="-514350">
              <a:buFont typeface="+mj-lt"/>
              <a:buAutoNum type="arabicPeriod"/>
            </a:pPr>
            <a:endParaRPr lang="ru-RU" sz="2800" b="1" dirty="0" smtClean="0"/>
          </a:p>
          <a:p>
            <a:pPr marL="514350" indent="-514350">
              <a:buFont typeface="+mj-lt"/>
              <a:buAutoNum type="arabicPeriod"/>
            </a:pPr>
            <a:endParaRPr lang="ru-RU" sz="2800" b="1" dirty="0"/>
          </a:p>
          <a:p>
            <a:pPr marL="0" indent="0">
              <a:buFont typeface="Wingdings 2"/>
              <a:buNone/>
            </a:pPr>
            <a:endParaRPr lang="ru-RU" sz="2800" b="1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6222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Электромагнитные реле постоянного тока</a:t>
            </a:r>
            <a:endParaRPr lang="ru-RU" sz="2000" dirty="0"/>
          </a:p>
        </p:txBody>
      </p:sp>
      <p:graphicFrame>
        <p:nvGraphicFramePr>
          <p:cNvPr id="20482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539552" y="1772816"/>
          <a:ext cx="8159211" cy="2460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Organization Chart" r:id="rId4" imgW="5454360" imgH="1644480" progId="OrgPlusWOPX.4">
                  <p:embed/>
                </p:oleObj>
              </mc:Choice>
              <mc:Fallback>
                <p:oleObj name="Organization Chart" r:id="rId4" imgW="5454360" imgH="1644480" progId="OrgPlusWOPX.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772816"/>
                        <a:ext cx="8159211" cy="24607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66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EAEAEA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437112"/>
            <a:ext cx="1430701" cy="209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365104"/>
            <a:ext cx="2355899" cy="2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9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566</TotalTime>
  <Words>746</Words>
  <Application>Microsoft Office PowerPoint</Application>
  <PresentationFormat>Экран (4:3)</PresentationFormat>
  <Paragraphs>180</Paragraphs>
  <Slides>24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Trek</vt:lpstr>
      <vt:lpstr>Organization Chart</vt:lpstr>
      <vt:lpstr>Visio</vt:lpstr>
      <vt:lpstr>Формула</vt:lpstr>
      <vt:lpstr>Релейно-контактные элементы схем автоматики</vt:lpstr>
      <vt:lpstr>Цель урока</vt:lpstr>
      <vt:lpstr>Организационная часть урока</vt:lpstr>
      <vt:lpstr>Определения и классификация</vt:lpstr>
      <vt:lpstr>Определения и классификация</vt:lpstr>
      <vt:lpstr>Определения и классификация</vt:lpstr>
      <vt:lpstr>Определения и классификация</vt:lpstr>
      <vt:lpstr>ОСНОВНАЯ часть урока</vt:lpstr>
      <vt:lpstr>Электромагнитные реле постоянного тока</vt:lpstr>
      <vt:lpstr>Электромагнитные реле постоянного тока</vt:lpstr>
      <vt:lpstr>Электромагнитные реле постоянного тока</vt:lpstr>
      <vt:lpstr>Электромагнитные реле постоянного тока</vt:lpstr>
      <vt:lpstr>Электромагнитные реле переменного тока</vt:lpstr>
      <vt:lpstr>Электромагнитные реле переменного тока</vt:lpstr>
      <vt:lpstr>Электромагнитные реле переменного тока</vt:lpstr>
      <vt:lpstr>Поляризованные Электромагнитные реле</vt:lpstr>
      <vt:lpstr>магнитоэлектрические реле</vt:lpstr>
      <vt:lpstr>Реле времени</vt:lpstr>
      <vt:lpstr>Реле времени</vt:lpstr>
      <vt:lpstr>Реле времени</vt:lpstr>
      <vt:lpstr>Реле времени</vt:lpstr>
      <vt:lpstr>Тепловые реле</vt:lpstr>
      <vt:lpstr>Закрепление изложенного материала</vt:lpstr>
      <vt:lpstr>домашнее задание</vt:lpstr>
    </vt:vector>
  </TitlesOfParts>
  <Company>CPK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Стукалов</dc:creator>
  <cp:lastModifiedBy>Пользователь Windows</cp:lastModifiedBy>
  <cp:revision>97</cp:revision>
  <cp:lastPrinted>2015-04-16T10:50:10Z</cp:lastPrinted>
  <dcterms:created xsi:type="dcterms:W3CDTF">2012-03-29T03:09:15Z</dcterms:created>
  <dcterms:modified xsi:type="dcterms:W3CDTF">2018-07-18T04:58:20Z</dcterms:modified>
</cp:coreProperties>
</file>