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62" r:id="rId5"/>
    <p:sldId id="261" r:id="rId6"/>
    <p:sldId id="266" r:id="rId7"/>
    <p:sldId id="270" r:id="rId8"/>
    <p:sldId id="268" r:id="rId9"/>
    <p:sldId id="274" r:id="rId10"/>
    <p:sldId id="27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9900"/>
    <a:srgbClr val="FFFF00"/>
    <a:srgbClr val="008000"/>
    <a:srgbClr val="996633"/>
    <a:srgbClr val="663300"/>
    <a:srgbClr val="66FF33"/>
    <a:srgbClr val="FF00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14.png"/><Relationship Id="rId18" Type="http://schemas.openxmlformats.org/officeDocument/2006/relationships/image" Target="../media/image17.png"/><Relationship Id="rId26" Type="http://schemas.openxmlformats.org/officeDocument/2006/relationships/image" Target="../media/image21.png"/><Relationship Id="rId3" Type="http://schemas.openxmlformats.org/officeDocument/2006/relationships/image" Target="../media/image9.png"/><Relationship Id="rId21" Type="http://schemas.microsoft.com/office/2007/relationships/hdphoto" Target="../media/hdphoto12.wdp"/><Relationship Id="rId7" Type="http://schemas.openxmlformats.org/officeDocument/2006/relationships/image" Target="../media/image11.png"/><Relationship Id="rId12" Type="http://schemas.microsoft.com/office/2007/relationships/hdphoto" Target="../media/hdphoto8.wdp"/><Relationship Id="rId17" Type="http://schemas.microsoft.com/office/2007/relationships/hdphoto" Target="../media/hdphoto10.wdp"/><Relationship Id="rId25" Type="http://schemas.microsoft.com/office/2007/relationships/hdphoto" Target="../media/hdphoto14.wdp"/><Relationship Id="rId2" Type="http://schemas.openxmlformats.org/officeDocument/2006/relationships/image" Target="../media/image8.jpeg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11" Type="http://schemas.openxmlformats.org/officeDocument/2006/relationships/image" Target="../media/image13.png"/><Relationship Id="rId24" Type="http://schemas.openxmlformats.org/officeDocument/2006/relationships/image" Target="../media/image20.png"/><Relationship Id="rId5" Type="http://schemas.openxmlformats.org/officeDocument/2006/relationships/image" Target="../media/image10.png"/><Relationship Id="rId15" Type="http://schemas.openxmlformats.org/officeDocument/2006/relationships/image" Target="../media/image15.jpeg"/><Relationship Id="rId23" Type="http://schemas.microsoft.com/office/2007/relationships/hdphoto" Target="../media/hdphoto13.wdp"/><Relationship Id="rId28" Type="http://schemas.openxmlformats.org/officeDocument/2006/relationships/image" Target="../media/image22.gif"/><Relationship Id="rId10" Type="http://schemas.microsoft.com/office/2007/relationships/hdphoto" Target="../media/hdphoto7.wdp"/><Relationship Id="rId19" Type="http://schemas.microsoft.com/office/2007/relationships/hdphoto" Target="../media/hdphoto11.wdp"/><Relationship Id="rId4" Type="http://schemas.microsoft.com/office/2007/relationships/hdphoto" Target="../media/hdphoto4.wdp"/><Relationship Id="rId9" Type="http://schemas.openxmlformats.org/officeDocument/2006/relationships/image" Target="../media/image12.png"/><Relationship Id="rId14" Type="http://schemas.microsoft.com/office/2007/relationships/hdphoto" Target="../media/hdphoto9.wdp"/><Relationship Id="rId22" Type="http://schemas.openxmlformats.org/officeDocument/2006/relationships/image" Target="../media/image19.png"/><Relationship Id="rId27" Type="http://schemas.microsoft.com/office/2007/relationships/hdphoto" Target="../media/hdphoto15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5.jpeg"/><Relationship Id="rId3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microsoft.com/office/2007/relationships/hdphoto" Target="../media/hdphoto19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7.wdp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0" Type="http://schemas.microsoft.com/office/2007/relationships/hdphoto" Target="../media/hdphoto18.wdp"/><Relationship Id="rId4" Type="http://schemas.microsoft.com/office/2007/relationships/hdphoto" Target="../media/hdphoto16.wdp"/><Relationship Id="rId9" Type="http://schemas.openxmlformats.org/officeDocument/2006/relationships/image" Target="../media/image25.png"/><Relationship Id="rId14" Type="http://schemas.openxmlformats.org/officeDocument/2006/relationships/image" Target="../media/image2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29.jpeg"/><Relationship Id="rId7" Type="http://schemas.openxmlformats.org/officeDocument/2006/relationships/image" Target="../media/image32.png"/><Relationship Id="rId12" Type="http://schemas.microsoft.com/office/2007/relationships/hdphoto" Target="../media/hdphoto23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microsoft.com/office/2007/relationships/hdphoto" Target="../media/hdphoto22.wdp"/><Relationship Id="rId4" Type="http://schemas.openxmlformats.org/officeDocument/2006/relationships/image" Target="../media/image30.jpe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quelle\Desktop\018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42678" y="1781887"/>
            <a:ext cx="535096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800" b="1" cap="none" spc="0" dirty="0">
                <a:ln/>
                <a:solidFill>
                  <a:srgbClr val="FF0000"/>
                </a:solidFill>
                <a:effectLst/>
              </a:rPr>
              <a:t>«В Лесной школе»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84788" y="2612884"/>
            <a:ext cx="31734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600" b="1" dirty="0">
                <a:ln/>
                <a:solidFill>
                  <a:srgbClr val="FFFF00"/>
                </a:solidFill>
              </a:rPr>
              <a:t>и</a:t>
            </a:r>
            <a:r>
              <a:rPr lang="ru-RU" sz="3600" b="1" cap="none" spc="0" dirty="0">
                <a:ln/>
                <a:solidFill>
                  <a:srgbClr val="FFFF00"/>
                </a:solidFill>
                <a:effectLst/>
              </a:rPr>
              <a:t>гра-тренажер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95304" y="3259215"/>
            <a:ext cx="425957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</a:rPr>
              <a:t>м</a:t>
            </a:r>
            <a:r>
              <a:rPr lang="ru-RU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атематика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6556" y="3789040"/>
            <a:ext cx="32832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>
                <a:ln/>
                <a:solidFill>
                  <a:srgbClr val="FFC000"/>
                </a:solidFill>
              </a:rPr>
              <a:t>д</a:t>
            </a:r>
            <a:r>
              <a:rPr lang="ru-RU" sz="3200" b="1" cap="none" spc="0" dirty="0">
                <a:ln/>
                <a:solidFill>
                  <a:srgbClr val="FFC000"/>
                </a:solidFill>
                <a:effectLst/>
              </a:rPr>
              <a:t>ля детей 5-7 лет</a:t>
            </a:r>
          </a:p>
        </p:txBody>
      </p:sp>
      <p:pic>
        <p:nvPicPr>
          <p:cNvPr id="12" name="Рисунок 11" descr="солнечный круг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5" y="-2410"/>
            <a:ext cx="1978025" cy="1941195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5" name="TextBox 24"/>
          <p:cNvSpPr txBox="1"/>
          <p:nvPr/>
        </p:nvSpPr>
        <p:spPr>
          <a:xfrm>
            <a:off x="3808600" y="4766515"/>
            <a:ext cx="534710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Составила</a:t>
            </a:r>
          </a:p>
          <a:p>
            <a:r>
              <a:rPr lang="ru-RU" sz="32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воспитатель Заварыкина А.Г.</a:t>
            </a:r>
          </a:p>
          <a:p>
            <a:r>
              <a:rPr lang="ru-RU" sz="32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детский сад № 58</a:t>
            </a:r>
          </a:p>
          <a:p>
            <a:r>
              <a:rPr lang="ru-RU" sz="32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г. Нижний Тагил</a:t>
            </a:r>
          </a:p>
          <a:p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5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uelle\Desktop\bg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31"/>
            <a:ext cx="9144000" cy="68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 txBox="1">
            <a:spLocks/>
          </p:cNvSpPr>
          <p:nvPr/>
        </p:nvSpPr>
        <p:spPr>
          <a:xfrm>
            <a:off x="645386" y="31994"/>
            <a:ext cx="7772400" cy="648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Заполни таблицу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8992"/>
              </p:ext>
            </p:extLst>
          </p:nvPr>
        </p:nvGraphicFramePr>
        <p:xfrm>
          <a:off x="654496" y="680066"/>
          <a:ext cx="7920882" cy="3888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76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6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6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6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707904" y="6165304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627784" y="6165304"/>
            <a:ext cx="57606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403648" y="6128048"/>
            <a:ext cx="57606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6165304"/>
            <a:ext cx="57606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27884" y="4653136"/>
            <a:ext cx="93610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411760" y="4653136"/>
            <a:ext cx="93610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331640" y="4653136"/>
            <a:ext cx="93610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51520" y="4653136"/>
            <a:ext cx="93610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68652" y="4725144"/>
            <a:ext cx="576064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200292" y="4725144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372200" y="4725144"/>
            <a:ext cx="576064" cy="57606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573633" y="4725144"/>
            <a:ext cx="576064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8111716" y="5661248"/>
            <a:ext cx="648072" cy="50405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7200292" y="5661248"/>
            <a:ext cx="648072" cy="50405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6372200" y="5661248"/>
            <a:ext cx="648072" cy="5040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5537629" y="5661248"/>
            <a:ext cx="648072" cy="504056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563888" y="5445224"/>
            <a:ext cx="864096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11760" y="5445224"/>
            <a:ext cx="864096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1259632" y="5445224"/>
            <a:ext cx="864096" cy="4320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51520" y="5445224"/>
            <a:ext cx="864096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619672" y="872716"/>
            <a:ext cx="57606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15816" y="841013"/>
            <a:ext cx="9361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499992" y="769005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5861665" y="805009"/>
            <a:ext cx="648072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7308304" y="894765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9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875 -0.1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16928 -0.215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5122 -0.330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2222E-6 L -0.07465 -0.446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-2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77969 -0.22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66944 -0.3254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5434 -0.430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41736 -0.5460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2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5764 -0.330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82" y="-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159 -0.4303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1.85185E-6 L -0.10226 -0.5407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2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22049 -0.6770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3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0.11736 -0.125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8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20469 -0.24121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-1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-0.29531 -0.346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74" y="-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74 0.00023 L -0.39028 -0.4618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-2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L 0.04809 -0.2571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-0.04323 -0.3726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-1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13386 -0.4777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-2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-0.23351 -0.60371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84" y="-3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quelle\Desktop\bg0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308" y="-1351"/>
            <a:ext cx="9144000" cy="685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1368497"/>
            <a:ext cx="3096344" cy="1938992"/>
          </a:xfrm>
          <a:prstGeom prst="rect">
            <a:avLst/>
          </a:prstGeom>
          <a:solidFill>
            <a:srgbClr val="00800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p3d extrusionH="57150" prstMaterial="softEdge">
              <a:bevelT w="25400" h="38100"/>
            </a:sp3d>
          </a:bodyPr>
          <a:lstStyle/>
          <a:p>
            <a:pPr algn="ctr"/>
            <a:endParaRPr lang="ru-RU" sz="2000" b="1" dirty="0">
              <a:ln/>
              <a:solidFill>
                <a:srgbClr val="FFFF00"/>
              </a:solidFill>
            </a:endParaRPr>
          </a:p>
          <a:p>
            <a:pPr algn="ctr"/>
            <a:r>
              <a:rPr lang="ru-RU" sz="4000" b="1" dirty="0">
                <a:ln/>
                <a:solidFill>
                  <a:srgbClr val="FFFF00"/>
                </a:solidFill>
              </a:rPr>
              <a:t>МОЛОДЦЫ</a:t>
            </a:r>
            <a:br>
              <a:rPr lang="ru-RU" sz="4000" b="1" dirty="0">
                <a:ln/>
                <a:solidFill>
                  <a:srgbClr val="FFFF00"/>
                </a:solidFill>
              </a:rPr>
            </a:br>
            <a:r>
              <a:rPr lang="ru-RU" sz="4000" b="1" dirty="0">
                <a:ln/>
                <a:solidFill>
                  <a:srgbClr val="FFFF00"/>
                </a:solidFill>
              </a:rPr>
              <a:t>РЕБЯТА!!!</a:t>
            </a:r>
          </a:p>
          <a:p>
            <a:pPr algn="ctr"/>
            <a:endParaRPr lang="ru-RU" sz="2000" b="1" dirty="0">
              <a:ln/>
              <a:solidFill>
                <a:srgbClr val="FFFF00"/>
              </a:solidFill>
            </a:endParaRPr>
          </a:p>
        </p:txBody>
      </p:sp>
      <p:pic>
        <p:nvPicPr>
          <p:cNvPr id="3074" name="Picture 2" descr="C:\Users\quelle\Desktop\9323172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3" y="2636912"/>
            <a:ext cx="2520279" cy="299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quelle\Desktop\60660762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3501008"/>
            <a:ext cx="1476164" cy="144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98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uelle\Desktop\bg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quelle\Desktop\learning-img-find-differences-2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548680"/>
            <a:ext cx="4968552" cy="60486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quelle\Desktop\learning-img-find-differences-29.jpg"/>
          <p:cNvPicPr/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508104" y="2168859"/>
            <a:ext cx="3366119" cy="25202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8104" y="548680"/>
            <a:ext cx="3366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22225">
                  <a:solidFill>
                    <a:srgbClr val="FF3300"/>
                  </a:solidFill>
                  <a:prstDash val="solid"/>
                </a:ln>
                <a:solidFill>
                  <a:srgbClr val="FF9900"/>
                </a:solidFill>
              </a:rPr>
              <a:t>НАЙДИ 10 ОТЛИЧИЙ</a:t>
            </a:r>
          </a:p>
        </p:txBody>
      </p:sp>
    </p:spTree>
    <p:extLst>
      <p:ext uri="{BB962C8B-B14F-4D97-AF65-F5344CB8AC3E}">
        <p14:creationId xmlns:p14="http://schemas.microsoft.com/office/powerpoint/2010/main" val="295783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332656"/>
            <a:ext cx="58951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Повторяем цифры.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42" l="2381" r="988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3529" y="1412776"/>
            <a:ext cx="4939706" cy="248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3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quelle\Desktop\67846-and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311843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749" y="130714"/>
            <a:ext cx="930547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ПОДБЕРИ ПОДХОДЯЩИЕ ЧИСЛА КО ВСЕМ КОРЗИКАМ</a:t>
            </a:r>
          </a:p>
        </p:txBody>
      </p:sp>
      <p:pic>
        <p:nvPicPr>
          <p:cNvPr id="16" name="Рисунок 15" descr="C:\Users\quelle\Desktop\корзин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5036" y="2522661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quelle\Desktop\корзин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049" y="4431011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quelle\Desktop\корзин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628" y="2588428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quelle\Desktop\орехи.jpg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65" b="100000" l="0" r="954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1227">
            <a:off x="2088073" y="2993264"/>
            <a:ext cx="1382660" cy="130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quelle\Desktop\орх.jpg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302" b="100000" l="4932" r="920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37" y="4970204"/>
            <a:ext cx="2098353" cy="1383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C:\Users\quelle\Desktop\i1.jpg"/>
          <p:cNvPicPr/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242095">
            <a:off x="123085" y="3259259"/>
            <a:ext cx="1247114" cy="9030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C:\Users\quelle\Desktop\корзин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149079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C:\Users\quelle\Desktop\112.jpg"/>
          <p:cNvPicPr/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047" b="86047" l="7143" r="93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0832">
            <a:off x="3083577" y="4630792"/>
            <a:ext cx="1829810" cy="1281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C:\Users\quelle\Desktop\13.jpg"/>
          <p:cNvPicPr/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959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1102" y="4637493"/>
            <a:ext cx="1259010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4" descr="C:\Users\quelle\Desktop\67846-andross.jpg"/>
          <p:cNvPicPr/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68344" y="5589240"/>
            <a:ext cx="1628775" cy="792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C:\Users\quelle\Desktop\корзин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1735" y="4005064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C:\Users\quelle\Desktop\орешек.jpg"/>
          <p:cNvPicPr/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987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320" y="4381660"/>
            <a:ext cx="2066343" cy="1122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9236" y="463373"/>
            <a:ext cx="1296144" cy="139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407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1528" y="621793"/>
            <a:ext cx="1314141" cy="114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8889" b="100000" l="985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6178" y="490178"/>
            <a:ext cx="14565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320" y="407713"/>
            <a:ext cx="1170295" cy="145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5991" y="548680"/>
            <a:ext cx="1487392" cy="12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quelle\Desktop\930701071.gif"/>
          <p:cNvPicPr>
            <a:picLocks noChangeAspect="1" noChangeArrowheads="1" noCrop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720" y="3041622"/>
            <a:ext cx="2758849" cy="221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68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00017 0.477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07407E-6 L 0.03316 0.483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2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222E-6 L -0.00972 0.712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3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1365 L -0.525 0.762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68" y="3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04618 0.71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3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quelle\Desktop\67846-and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474" y="0"/>
            <a:ext cx="367240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Ежик по лесу шел,</a:t>
            </a:r>
          </a:p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На обед грибы нашел.</a:t>
            </a:r>
          </a:p>
          <a:p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Два – под елкой,</a:t>
            </a:r>
          </a:p>
          <a:p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Три – у осины,</a:t>
            </a:r>
          </a:p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Сколько их будет</a:t>
            </a:r>
          </a:p>
          <a:p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В плетеной корзинке?</a:t>
            </a:r>
          </a:p>
        </p:txBody>
      </p:sp>
      <p:pic>
        <p:nvPicPr>
          <p:cNvPr id="6" name="Рисунок 5" descr="C:\Users\quelle\Desktop\31655102-Snail-on-mushroom-funny-cartoon-illustration-Stock-Photo.jpg"/>
          <p:cNvPicPr/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635896" y="3861048"/>
            <a:ext cx="1564953" cy="16395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quelle\Desktop\7.png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69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676" y="3893288"/>
            <a:ext cx="1036995" cy="832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quelle\Desktop\корзин.jpg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3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173" y="4509120"/>
            <a:ext cx="1733550" cy="224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quelle\Desktop\pyat-belih-gribov.jpg"/>
          <p:cNvPicPr/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6615" l="0" r="990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0848" y="4823283"/>
            <a:ext cx="1800200" cy="1354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C:\Users\quelle\Desktop\606203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564904"/>
            <a:ext cx="179417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quelle\Desktop\67846-andross.jpg"/>
          <p:cNvPicPr/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68344" y="5589240"/>
            <a:ext cx="1628775" cy="792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C:\Users\quelle\Desktop\104656550.gif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85495"/>
            <a:ext cx="1848023" cy="204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68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332656"/>
            <a:ext cx="58951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Измерение длины.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42" l="2381" r="988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3529" y="1412776"/>
            <a:ext cx="4939706" cy="248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quelle\Desktop\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3" y="29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quelle\Desktop\1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6336" y="5733256"/>
            <a:ext cx="1539118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3" descr="C:\Users\quelle\Desktop\1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7225" y="0"/>
            <a:ext cx="866775" cy="476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34135"/>
            <a:ext cx="811437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Есть две дорожки. Одна из них соединяет домики Коли и Толи, а другая -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Саши и Гриши. </a:t>
            </a:r>
            <a:r>
              <a:rPr lang="ru-RU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Какая из дорожек короче? Какая длиннее? 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85" b="98168" l="6054" r="943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7307" y="2427216"/>
            <a:ext cx="2342302" cy="20061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319" b="99208" l="3774" r="959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2428867"/>
            <a:ext cx="2244388" cy="2006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65" b="100000" l="3513" r="957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555935"/>
            <a:ext cx="2251468" cy="19931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882" b="98925" l="5128" r="972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555028"/>
            <a:ext cx="2286178" cy="198242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012250" y="2427216"/>
            <a:ext cx="4919745" cy="501095"/>
          </a:xfrm>
          <a:prstGeom prst="rect">
            <a:avLst/>
          </a:prstGeom>
          <a:solidFill>
            <a:schemeClr val="accent6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04755" y="3715916"/>
            <a:ext cx="2808312" cy="501095"/>
          </a:xfrm>
          <a:prstGeom prst="rect">
            <a:avLst/>
          </a:prstGeom>
          <a:solidFill>
            <a:srgbClr val="996633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946" y="1419130"/>
            <a:ext cx="7756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Соедините домики подходящими дорожками. </a:t>
            </a:r>
          </a:p>
        </p:txBody>
      </p:sp>
    </p:spTree>
    <p:extLst>
      <p:ext uri="{BB962C8B-B14F-4D97-AF65-F5344CB8AC3E}">
        <p14:creationId xmlns:p14="http://schemas.microsoft.com/office/powerpoint/2010/main" val="417817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0.01042 L -0.08628 -0.18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4" y="-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00486 0.2039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-0.03107 0.3208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2" grpId="0" animBg="1"/>
      <p:bldP spid="2" grpId="1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15816" y="332656"/>
            <a:ext cx="589513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Геометрические фигуры</a:t>
            </a:r>
            <a:r>
              <a:rPr lang="ru-RU" sz="4800" b="0" cap="none" spc="0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.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541" r="989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0756" y="1340768"/>
            <a:ext cx="4405659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680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uelle\Desktop\bg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31"/>
            <a:ext cx="9144000" cy="68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 txBox="1">
            <a:spLocks/>
          </p:cNvSpPr>
          <p:nvPr/>
        </p:nvSpPr>
        <p:spPr>
          <a:xfrm>
            <a:off x="713904" y="188640"/>
            <a:ext cx="8034559" cy="22322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КАКАЯ ФИГУРА РАСПОЛОЖЕНА В ЦЕНТРЕ?</a:t>
            </a:r>
          </a:p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ГДЕ НАХОДИТСЯ ТРЕУГОЛЬНИК?</a:t>
            </a:r>
          </a:p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ЛЕВОМ ВЕРХНЕМ УГЛУ НАХОДИТСЯ …</a:t>
            </a:r>
          </a:p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ПЯТИУГОЛЬНИК РАСПОЛОЖЕН В …</a:t>
            </a:r>
          </a:p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99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КАКОЙ МНОГОУГОЛЬНИК НАХОДИТСЯ ВНИЗУ?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3904" y="2708161"/>
            <a:ext cx="1337816" cy="8656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59932" y="2532364"/>
            <a:ext cx="1368152" cy="11935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948264" y="2564903"/>
            <a:ext cx="1385991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4293096"/>
            <a:ext cx="1152128" cy="100811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971600" y="4797152"/>
            <a:ext cx="1512168" cy="1368152"/>
          </a:xfrm>
          <a:prstGeom prst="pen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5877272"/>
            <a:ext cx="194421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80311" y="4509120"/>
            <a:ext cx="953943" cy="172819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9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133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quelle</dc:creator>
  <cp:lastModifiedBy>Андрей Гардер</cp:lastModifiedBy>
  <cp:revision>72</cp:revision>
  <dcterms:created xsi:type="dcterms:W3CDTF">2017-02-23T15:19:45Z</dcterms:created>
  <dcterms:modified xsi:type="dcterms:W3CDTF">2018-07-18T17:25:41Z</dcterms:modified>
</cp:coreProperties>
</file>