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68" r:id="rId6"/>
    <p:sldId id="269" r:id="rId7"/>
    <p:sldId id="270" r:id="rId8"/>
    <p:sldId id="259" r:id="rId9"/>
    <p:sldId id="261" r:id="rId10"/>
    <p:sldId id="267" r:id="rId11"/>
    <p:sldId id="263" r:id="rId12"/>
    <p:sldId id="264" r:id="rId13"/>
    <p:sldId id="265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k" initials="m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176" autoAdjust="0"/>
    <p:restoredTop sz="94660"/>
  </p:normalViewPr>
  <p:slideViewPr>
    <p:cSldViewPr>
      <p:cViewPr varScale="1">
        <p:scale>
          <a:sx n="70" d="100"/>
          <a:sy n="70" d="100"/>
        </p:scale>
        <p:origin x="-11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F1F1B-3734-44BE-B391-B36DCFAFCB25}" type="datetimeFigureOut">
              <a:rPr lang="ru-RU" smtClean="0"/>
              <a:pPr/>
              <a:t>04.04.2013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DF884-F554-41BC-8FD6-EF6DCD23A95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F1F1B-3734-44BE-B391-B36DCFAFCB25}" type="datetimeFigureOut">
              <a:rPr lang="ru-RU" smtClean="0"/>
              <a:pPr/>
              <a:t>04.04.2013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DF884-F554-41BC-8FD6-EF6DCD23A95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F1F1B-3734-44BE-B391-B36DCFAFCB25}" type="datetimeFigureOut">
              <a:rPr lang="ru-RU" smtClean="0"/>
              <a:pPr/>
              <a:t>04.04.2013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DF884-F554-41BC-8FD6-EF6DCD23A95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F1F1B-3734-44BE-B391-B36DCFAFCB25}" type="datetimeFigureOut">
              <a:rPr lang="ru-RU" smtClean="0"/>
              <a:pPr/>
              <a:t>04.04.2013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DF884-F554-41BC-8FD6-EF6DCD23A95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F1F1B-3734-44BE-B391-B36DCFAFCB25}" type="datetimeFigureOut">
              <a:rPr lang="ru-RU" smtClean="0"/>
              <a:pPr/>
              <a:t>04.04.2013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9EDF884-F554-41BC-8FD6-EF6DCD23A95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F1F1B-3734-44BE-B391-B36DCFAFCB25}" type="datetimeFigureOut">
              <a:rPr lang="ru-RU" smtClean="0"/>
              <a:pPr/>
              <a:t>04.04.2013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DF884-F554-41BC-8FD6-EF6DCD23A95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F1F1B-3734-44BE-B391-B36DCFAFCB25}" type="datetimeFigureOut">
              <a:rPr lang="ru-RU" smtClean="0"/>
              <a:pPr/>
              <a:t>04.04.2013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DF884-F554-41BC-8FD6-EF6DCD23A95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F1F1B-3734-44BE-B391-B36DCFAFCB25}" type="datetimeFigureOut">
              <a:rPr lang="ru-RU" smtClean="0"/>
              <a:pPr/>
              <a:t>04.04.2013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DF884-F554-41BC-8FD6-EF6DCD23A95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F1F1B-3734-44BE-B391-B36DCFAFCB25}" type="datetimeFigureOut">
              <a:rPr lang="ru-RU" smtClean="0"/>
              <a:pPr/>
              <a:t>04.04.2013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DF884-F554-41BC-8FD6-EF6DCD23A95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F1F1B-3734-44BE-B391-B36DCFAFCB25}" type="datetimeFigureOut">
              <a:rPr lang="ru-RU" smtClean="0"/>
              <a:pPr/>
              <a:t>04.04.2013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DF884-F554-41BC-8FD6-EF6DCD23A95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F1F1B-3734-44BE-B391-B36DCFAFCB25}" type="datetimeFigureOut">
              <a:rPr lang="ru-RU" smtClean="0"/>
              <a:pPr/>
              <a:t>04.04.2013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DF884-F554-41BC-8FD6-EF6DCD23A95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27F1F1B-3734-44BE-B391-B36DCFAFCB25}" type="datetimeFigureOut">
              <a:rPr lang="ru-RU" smtClean="0"/>
              <a:pPr/>
              <a:t>04.04.2013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9EDF884-F554-41BC-8FD6-EF6DCD23A95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7.jpeg"/><Relationship Id="rId5" Type="http://schemas.openxmlformats.org/officeDocument/2006/relationships/image" Target="../media/image6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8112078" cy="136815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Влажные тропические   леса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0010-018-ZHivotnye-kotorye-zhivut-vo-vlazhnykh-lesakh-i-tropikak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1078" y="1628800"/>
            <a:ext cx="6675298" cy="494068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19256" cy="1102444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FF00"/>
                </a:solidFill>
              </a:rPr>
              <a:t>         По  воде  бегом</a:t>
            </a:r>
            <a:endParaRPr lang="ru-RU" sz="5400" dirty="0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9552" y="1700808"/>
            <a:ext cx="2925961" cy="237626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  Умеет   бегать южно- американская ящерица</a:t>
            </a:r>
          </a:p>
          <a:p>
            <a:r>
              <a:rPr lang="ru-RU" sz="2800" dirty="0" err="1" smtClean="0">
                <a:solidFill>
                  <a:srgbClr val="FFFF00"/>
                </a:solidFill>
              </a:rPr>
              <a:t>шлемоносный</a:t>
            </a:r>
            <a:r>
              <a:rPr lang="ru-RU" sz="2800" dirty="0" smtClean="0">
                <a:solidFill>
                  <a:srgbClr val="FFFF00"/>
                </a:solidFill>
              </a:rPr>
              <a:t> василиск</a:t>
            </a:r>
            <a:r>
              <a:rPr lang="ru-RU" sz="2400" dirty="0" smtClean="0">
                <a:solidFill>
                  <a:srgbClr val="FFFF00"/>
                </a:solidFill>
              </a:rPr>
              <a:t>.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5" name="Содержимое 4" descr="1-photo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459764" y="1628800"/>
            <a:ext cx="5371822" cy="3024336"/>
          </a:xfrm>
        </p:spPr>
      </p:pic>
      <p:pic>
        <p:nvPicPr>
          <p:cNvPr id="6" name="Рисунок 5" descr="шл ва по вод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4077072"/>
            <a:ext cx="2862522" cy="213588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3050"/>
            <a:ext cx="8136904" cy="1571774"/>
          </a:xfrm>
        </p:spPr>
        <p:txBody>
          <a:bodyPr>
            <a:normAutofit/>
          </a:bodyPr>
          <a:lstStyle/>
          <a:p>
            <a:r>
              <a:rPr lang="ru-RU" sz="4000" dirty="0" smtClean="0"/>
              <a:t> Самая маленькая </a:t>
            </a:r>
            <a:br>
              <a:rPr lang="ru-RU" sz="4000" dirty="0" smtClean="0"/>
            </a:br>
            <a:r>
              <a:rPr lang="ru-RU" sz="4000" dirty="0" smtClean="0"/>
              <a:t>                          в мире птица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51520" y="4581128"/>
            <a:ext cx="5256584" cy="208823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Колибри – пчёлка</a:t>
            </a:r>
            <a:r>
              <a:rPr lang="ru-RU" sz="2400" dirty="0" smtClean="0">
                <a:solidFill>
                  <a:schemeClr val="bg1"/>
                </a:solidFill>
              </a:rPr>
              <a:t>, вес – 2 грамма.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Длина тела – 6 сантиметров, из них почти половина –клюв и хвост.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Откладывает яйца размером с горошину.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5" name="Содержимое 4" descr="220bb858eb1b_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635896" y="1988840"/>
            <a:ext cx="3322637" cy="2491978"/>
          </a:xfrm>
        </p:spPr>
      </p:pic>
      <p:pic>
        <p:nvPicPr>
          <p:cNvPr id="6" name="Рисунок 5" descr="02_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827584" y="1556792"/>
            <a:ext cx="3050866" cy="2160240"/>
          </a:xfrm>
          <a:prstGeom prst="rect">
            <a:avLst/>
          </a:prstGeom>
        </p:spPr>
      </p:pic>
      <p:pic>
        <p:nvPicPr>
          <p:cNvPr id="8" name="Рисунок 7" descr="rj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52120" y="4293096"/>
            <a:ext cx="3106601" cy="2301007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435280" cy="1174452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        Самая большая </a:t>
            </a:r>
            <a:r>
              <a:rPr lang="ru-RU" sz="3600" dirty="0" smtClean="0">
                <a:solidFill>
                  <a:srgbClr val="FFFF00"/>
                </a:solidFill>
              </a:rPr>
              <a:t/>
            </a:r>
            <a:br>
              <a:rPr lang="ru-RU" sz="3600" dirty="0" smtClean="0">
                <a:solidFill>
                  <a:srgbClr val="FFFF00"/>
                </a:solidFill>
              </a:rPr>
            </a:br>
            <a:r>
              <a:rPr lang="ru-RU" sz="3600" dirty="0" smtClean="0">
                <a:solidFill>
                  <a:srgbClr val="FFFF00"/>
                </a:solidFill>
              </a:rPr>
              <a:t>                                    </a:t>
            </a:r>
            <a:r>
              <a:rPr lang="ru-RU" sz="4000" dirty="0" smtClean="0">
                <a:solidFill>
                  <a:srgbClr val="FFFF00"/>
                </a:solidFill>
              </a:rPr>
              <a:t>в мире бабочка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51520" y="4437112"/>
            <a:ext cx="4392488" cy="216024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    Размах   крыльев</a:t>
            </a:r>
          </a:p>
          <a:p>
            <a:r>
              <a:rPr lang="ru-RU" sz="2400" dirty="0" smtClean="0">
                <a:solidFill>
                  <a:srgbClr val="FFFF00"/>
                </a:solidFill>
              </a:rPr>
              <a:t> Павлиноглазки Атлас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достигает  26 сантиметров!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5" name="Содержимое 4" descr="баб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124744"/>
            <a:ext cx="3783944" cy="2898502"/>
          </a:xfrm>
        </p:spPr>
      </p:pic>
      <p:pic>
        <p:nvPicPr>
          <p:cNvPr id="7" name="Рисунок 6" descr="Atla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3356992"/>
            <a:ext cx="3574306" cy="322914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19256" cy="1499766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  Самая ядовитая</a:t>
            </a:r>
            <a:br>
              <a:rPr lang="ru-RU" sz="4000" dirty="0" smtClean="0">
                <a:solidFill>
                  <a:srgbClr val="FFFF00"/>
                </a:solidFill>
              </a:rPr>
            </a:br>
            <a:r>
              <a:rPr lang="ru-RU" sz="4000" dirty="0" smtClean="0">
                <a:solidFill>
                  <a:srgbClr val="FFFF00"/>
                </a:solidFill>
              </a:rPr>
              <a:t>                           в мире лягушка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32040" y="2060848"/>
            <a:ext cx="3816424" cy="216024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             Одна    доза   яда 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     золотистого   древолаза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может погубить десять человек!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5" name="Содержимое 4" descr="яд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355976" y="4581128"/>
            <a:ext cx="2833531" cy="1868488"/>
          </a:xfrm>
        </p:spPr>
      </p:pic>
      <p:pic>
        <p:nvPicPr>
          <p:cNvPr id="6" name="Рисунок 5" descr="s024168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1988840"/>
            <a:ext cx="3810000" cy="272415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08912" cy="144016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Самая  длинная</a:t>
            </a:r>
            <a:br>
              <a:rPr lang="ru-RU" sz="4000" dirty="0" smtClean="0">
                <a:solidFill>
                  <a:srgbClr val="FFFF00"/>
                </a:solidFill>
              </a:rPr>
            </a:br>
            <a:r>
              <a:rPr lang="ru-RU" sz="4000" dirty="0" smtClean="0">
                <a:solidFill>
                  <a:srgbClr val="FFFF00"/>
                </a:solidFill>
              </a:rPr>
              <a:t>                           в  мире   змея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539552" y="3789040"/>
            <a:ext cx="3384376" cy="2481063"/>
          </a:xfrm>
        </p:spPr>
        <p:txBody>
          <a:bodyPr>
            <a:normAutofit fontScale="92500" lnSpcReduction="20000"/>
          </a:bodyPr>
          <a:lstStyle/>
          <a:p>
            <a:r>
              <a:rPr lang="ru-RU" sz="2600" dirty="0" smtClean="0">
                <a:solidFill>
                  <a:schemeClr val="bg1"/>
                </a:solidFill>
              </a:rPr>
              <a:t>Обычная длина </a:t>
            </a:r>
          </a:p>
          <a:p>
            <a:r>
              <a:rPr lang="ru-RU" sz="2600" dirty="0" smtClean="0">
                <a:solidFill>
                  <a:srgbClr val="FFFF00"/>
                </a:solidFill>
              </a:rPr>
              <a:t>гигантской  анаконды</a:t>
            </a:r>
          </a:p>
          <a:p>
            <a:r>
              <a:rPr lang="ru-RU" sz="2600" dirty="0" smtClean="0">
                <a:solidFill>
                  <a:schemeClr val="bg1"/>
                </a:solidFill>
              </a:rPr>
              <a:t>5-6 метров, но попадаются   9-ти метровые и даже </a:t>
            </a:r>
          </a:p>
          <a:p>
            <a:r>
              <a:rPr lang="ru-RU" sz="2600" dirty="0" smtClean="0">
                <a:solidFill>
                  <a:schemeClr val="bg1"/>
                </a:solidFill>
              </a:rPr>
              <a:t>11-ти с половиной метров!</a:t>
            </a:r>
          </a:p>
          <a:p>
            <a:endParaRPr lang="ru-RU" sz="2000" dirty="0" smtClean="0">
              <a:solidFill>
                <a:schemeClr val="bg1"/>
              </a:solidFill>
            </a:endParaRPr>
          </a:p>
          <a:p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10" name="Содержимое 9" descr="06-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067944" y="2060848"/>
            <a:ext cx="4841895" cy="3165388"/>
          </a:xfrm>
        </p:spPr>
      </p:pic>
      <p:pic>
        <p:nvPicPr>
          <p:cNvPr id="7" name="Рисунок 6" descr="а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1340768"/>
            <a:ext cx="2787897" cy="208823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3861048"/>
            <a:ext cx="6789440" cy="2727176"/>
          </a:xfrm>
          <a:solidFill>
            <a:schemeClr val="bg2">
              <a:lumMod val="40000"/>
              <a:lumOff val="60000"/>
            </a:schemeClr>
          </a:solidFill>
          <a:ln w="57150">
            <a:solidFill>
              <a:srgbClr val="FFFF00"/>
            </a:solidFill>
          </a:ln>
        </p:spPr>
        <p:txBody>
          <a:bodyPr>
            <a:normAutofit/>
          </a:bodyPr>
          <a:lstStyle/>
          <a:p>
            <a:r>
              <a:rPr lang="ru-RU" sz="2000" b="0" dirty="0" smtClean="0">
                <a:solidFill>
                  <a:schemeClr val="bg1"/>
                </a:solidFill>
              </a:rPr>
              <a:t>Вблизи экватора, где всегда тепло  и влажно, растут тропические леса. Разнообразие жизни здесь очень велико, и сосредоточена она высоко в кронах деревьев, образующих на высоте нескольких десятков метров сплошной полог, сквозь который с трудом пробиваются  солнечные лучи.</a:t>
            </a:r>
            <a:endParaRPr lang="ru-RU" sz="2000" b="0" dirty="0">
              <a:solidFill>
                <a:schemeClr val="bg1"/>
              </a:solidFill>
            </a:endParaRPr>
          </a:p>
        </p:txBody>
      </p:sp>
      <p:pic>
        <p:nvPicPr>
          <p:cNvPr id="3" name="Рисунок 2" descr="800px-tropical_wet_forest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332656"/>
            <a:ext cx="5064436" cy="334370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6768752" cy="936104"/>
          </a:xfrm>
          <a:solidFill>
            <a:schemeClr val="bg2">
              <a:lumMod val="40000"/>
              <a:lumOff val="60000"/>
            </a:schemeClr>
          </a:solidFill>
          <a:effectLst>
            <a:softEdge rad="317500"/>
          </a:effectLst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  Многоэтажный  лес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412776"/>
            <a:ext cx="2962672" cy="1800200"/>
          </a:xfrm>
          <a:solidFill>
            <a:schemeClr val="bg2">
              <a:lumMod val="40000"/>
              <a:lumOff val="60000"/>
            </a:schemeClr>
          </a:solidFill>
          <a:effectLst>
            <a:softEdge rad="317500"/>
          </a:effectLst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Растения в тропическом лесу располагаются в несколько ярусов. Стволы деревьев  переплетены лианами.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3284984"/>
            <a:ext cx="3312367" cy="2684170"/>
          </a:xfrm>
          <a:prstGeom prst="rect">
            <a:avLst/>
          </a:prstGeom>
        </p:spPr>
      </p:pic>
      <p:pic>
        <p:nvPicPr>
          <p:cNvPr id="5" name="Рисунок 4" descr="lianas-in-interior-of-lowland-rainforest--la-selva-biological-station--costa-ric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5896" y="1484784"/>
            <a:ext cx="5292080" cy="482453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260648"/>
            <a:ext cx="4680520" cy="1296144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     Животный мир</a:t>
            </a:r>
            <a:br>
              <a:rPr lang="ru-RU" sz="3600" dirty="0" smtClean="0">
                <a:solidFill>
                  <a:srgbClr val="FFFF00"/>
                </a:solidFill>
              </a:rPr>
            </a:br>
            <a:r>
              <a:rPr lang="ru-RU" sz="3600" dirty="0" smtClean="0">
                <a:solidFill>
                  <a:srgbClr val="FFFF00"/>
                </a:solidFill>
              </a:rPr>
              <a:t>  тропических лесов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987824" y="1700808"/>
            <a:ext cx="3312368" cy="2952328"/>
          </a:xfrm>
          <a:solidFill>
            <a:schemeClr val="bg2">
              <a:lumMod val="40000"/>
              <a:lumOff val="60000"/>
            </a:schemeClr>
          </a:solidFill>
          <a:effectLst>
            <a:softEdge rad="127000"/>
          </a:effectLst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Животные тропических лесов   хорошо приспособлены  к жизни  высоко  на деревьях, и в  условиях недостатка  света.</a:t>
            </a:r>
          </a:p>
          <a:p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оби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2304256" cy="1703913"/>
          </a:xfrm>
          <a:prstGeom prst="rect">
            <a:avLst/>
          </a:prstGeom>
        </p:spPr>
      </p:pic>
      <p:pic>
        <p:nvPicPr>
          <p:cNvPr id="6" name="Содержимое 5" descr="лео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5508104" y="4725144"/>
            <a:ext cx="2798805" cy="1862477"/>
          </a:xfrm>
          <a:prstGeom prst="rect">
            <a:avLst/>
          </a:prstGeom>
        </p:spPr>
      </p:pic>
      <p:pic>
        <p:nvPicPr>
          <p:cNvPr id="7" name="Рисунок 6" descr="з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16216" y="1772816"/>
            <a:ext cx="2451708" cy="1512168"/>
          </a:xfrm>
          <a:prstGeom prst="rect">
            <a:avLst/>
          </a:prstGeom>
        </p:spPr>
      </p:pic>
      <p:pic>
        <p:nvPicPr>
          <p:cNvPr id="8" name="Рисунок 7" descr="4181b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99592" y="1844824"/>
            <a:ext cx="2088232" cy="1424174"/>
          </a:xfrm>
          <a:prstGeom prst="rect">
            <a:avLst/>
          </a:prstGeom>
        </p:spPr>
      </p:pic>
      <p:pic>
        <p:nvPicPr>
          <p:cNvPr id="9" name="Рисунок 8" descr="images5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9512" y="3140968"/>
            <a:ext cx="2097957" cy="1464568"/>
          </a:xfrm>
          <a:prstGeom prst="rect">
            <a:avLst/>
          </a:prstGeom>
        </p:spPr>
      </p:pic>
      <p:pic>
        <p:nvPicPr>
          <p:cNvPr id="10" name="Рисунок 9" descr="лори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876256" y="3356992"/>
            <a:ext cx="2082437" cy="1559818"/>
          </a:xfrm>
          <a:prstGeom prst="rect">
            <a:avLst/>
          </a:prstGeom>
        </p:spPr>
      </p:pic>
      <p:pic>
        <p:nvPicPr>
          <p:cNvPr id="11" name="Содержимое 4" descr="лентяй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83568" y="4437112"/>
            <a:ext cx="2232248" cy="1532097"/>
          </a:xfrm>
          <a:prstGeom prst="rect">
            <a:avLst/>
          </a:prstGeom>
        </p:spPr>
      </p:pic>
      <p:pic>
        <p:nvPicPr>
          <p:cNvPr id="12" name="Рисунок 11" descr="f64e88362fbb8c0b3cb7498bc7f8e623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092280" y="332656"/>
            <a:ext cx="1771272" cy="1389049"/>
          </a:xfrm>
          <a:prstGeom prst="rect">
            <a:avLst/>
          </a:prstGeom>
        </p:spPr>
      </p:pic>
      <p:pic>
        <p:nvPicPr>
          <p:cNvPr id="13" name="Рисунок 12" descr="bron_10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771800" y="5301208"/>
            <a:ext cx="2628338" cy="124073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2088232" cy="1152128"/>
          </a:xfrm>
          <a:noFill/>
          <a:effectLst>
            <a:softEdge rad="317500"/>
          </a:effectLst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771800" y="404664"/>
            <a:ext cx="3168352" cy="2769171"/>
          </a:xfrm>
          <a:solidFill>
            <a:schemeClr val="bg2">
              <a:lumMod val="20000"/>
              <a:lumOff val="80000"/>
            </a:schemeClr>
          </a:solidFill>
          <a:effectLst>
            <a:softEdge rad="317500"/>
          </a:effectLst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В тропиках проживают различные виды обезьян, а также ленивцы, лемуры, броненосцы, муравьеды, ягуары и  другие животные.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5" name="Содержимое 4" descr="оби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771800" y="2636912"/>
            <a:ext cx="3629406" cy="2261989"/>
          </a:xfrm>
        </p:spPr>
      </p:pic>
      <p:pic>
        <p:nvPicPr>
          <p:cNvPr id="6" name="Рисунок 5" descr="об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404664"/>
            <a:ext cx="2325601" cy="3168352"/>
          </a:xfrm>
          <a:prstGeom prst="rect">
            <a:avLst/>
          </a:prstGeom>
        </p:spPr>
      </p:pic>
      <p:pic>
        <p:nvPicPr>
          <p:cNvPr id="7" name="Рисунок 6" descr="лентяй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10944" y="4437112"/>
            <a:ext cx="3042532" cy="2088232"/>
          </a:xfrm>
          <a:prstGeom prst="rect">
            <a:avLst/>
          </a:prstGeom>
        </p:spPr>
      </p:pic>
      <p:pic>
        <p:nvPicPr>
          <p:cNvPr id="8" name="Рисунок 7" descr="оби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27881" y="1052736"/>
            <a:ext cx="3116119" cy="2304256"/>
          </a:xfrm>
          <a:prstGeom prst="rect">
            <a:avLst/>
          </a:prstGeom>
        </p:spPr>
      </p:pic>
      <p:pic>
        <p:nvPicPr>
          <p:cNvPr id="9" name="Рисунок 8" descr="оби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3528" y="4509120"/>
            <a:ext cx="2844906" cy="188629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60648"/>
            <a:ext cx="1090464" cy="1800200"/>
          </a:xfrm>
          <a:noFill/>
          <a:effectLst>
            <a:softEdge rad="317500"/>
          </a:effectLst>
        </p:spPr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395536" y="2636912"/>
            <a:ext cx="2592288" cy="1872208"/>
          </a:xfrm>
          <a:solidFill>
            <a:schemeClr val="bg2">
              <a:lumMod val="20000"/>
              <a:lumOff val="80000"/>
            </a:schemeClr>
          </a:solidFill>
          <a:effectLst>
            <a:softEdge rad="317500"/>
          </a:effectLst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Большое разнообразие земноводных и пресмыкающихся</a:t>
            </a:r>
            <a:r>
              <a:rPr lang="ru-RU" sz="1800" dirty="0" smtClean="0">
                <a:solidFill>
                  <a:schemeClr val="bg1"/>
                </a:solidFill>
              </a:rPr>
              <a:t>.</a:t>
            </a:r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8" name="Содержимое 7" descr="хам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75856" y="404664"/>
            <a:ext cx="2466975" cy="1847850"/>
          </a:xfrm>
        </p:spPr>
      </p:pic>
      <p:pic>
        <p:nvPicPr>
          <p:cNvPr id="9" name="Рисунок 8" descr="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0192" y="260648"/>
            <a:ext cx="2524125" cy="1809750"/>
          </a:xfrm>
          <a:prstGeom prst="rect">
            <a:avLst/>
          </a:prstGeom>
        </p:spPr>
      </p:pic>
      <p:pic>
        <p:nvPicPr>
          <p:cNvPr id="10" name="Рисунок 9" descr="1347033203_kak-priruchit-drakon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188640"/>
            <a:ext cx="2540000" cy="2052320"/>
          </a:xfrm>
          <a:prstGeom prst="rect">
            <a:avLst/>
          </a:prstGeom>
        </p:spPr>
      </p:pic>
      <p:pic>
        <p:nvPicPr>
          <p:cNvPr id="11" name="Рисунок 10" descr="crocodile_bi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91880" y="2492896"/>
            <a:ext cx="5029200" cy="2011680"/>
          </a:xfrm>
          <a:prstGeom prst="rect">
            <a:avLst/>
          </a:prstGeom>
        </p:spPr>
      </p:pic>
      <p:pic>
        <p:nvPicPr>
          <p:cNvPr id="12" name="Рисунок 11" descr="з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3568" y="4797152"/>
            <a:ext cx="2466975" cy="1847850"/>
          </a:xfrm>
          <a:prstGeom prst="rect">
            <a:avLst/>
          </a:prstGeom>
        </p:spPr>
      </p:pic>
      <p:pic>
        <p:nvPicPr>
          <p:cNvPr id="13" name="Рисунок 12" descr="images_087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300192" y="4797152"/>
            <a:ext cx="2466975" cy="1847850"/>
          </a:xfrm>
          <a:prstGeom prst="rect">
            <a:avLst/>
          </a:prstGeom>
        </p:spPr>
      </p:pic>
      <p:pic>
        <p:nvPicPr>
          <p:cNvPr id="14" name="Рисунок 13" descr="images_100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419872" y="4725144"/>
            <a:ext cx="2466975" cy="18478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1450504" cy="864096"/>
          </a:xfrm>
          <a:solidFill>
            <a:schemeClr val="bg2">
              <a:lumMod val="20000"/>
              <a:lumOff val="80000"/>
            </a:schemeClr>
          </a:solidFill>
          <a:effectLst>
            <a:softEdge rad="317500"/>
          </a:effectLst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491880" y="4149080"/>
            <a:ext cx="1872208" cy="2121099"/>
          </a:xfrm>
          <a:solidFill>
            <a:schemeClr val="bg2">
              <a:lumMod val="20000"/>
              <a:lumOff val="80000"/>
            </a:schemeClr>
          </a:solidFill>
          <a:effectLst>
            <a:softEdge rad="127000"/>
          </a:effectLst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Тропические птицы  имеют  необычайно красивую   окраску.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5" name="Содержимое 4" descr="89114217_11_trop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876256" y="2636912"/>
            <a:ext cx="1848956" cy="2835822"/>
          </a:xfrm>
        </p:spPr>
      </p:pic>
      <p:pic>
        <p:nvPicPr>
          <p:cNvPr id="6" name="Рисунок 5" descr="DSC06014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7" y="332656"/>
            <a:ext cx="2808312" cy="2232248"/>
          </a:xfrm>
          <a:prstGeom prst="rect">
            <a:avLst/>
          </a:prstGeom>
        </p:spPr>
      </p:pic>
      <p:pic>
        <p:nvPicPr>
          <p:cNvPr id="7" name="Рисунок 6" descr="790098feed6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80112" y="332656"/>
            <a:ext cx="3410189" cy="2259251"/>
          </a:xfrm>
          <a:prstGeom prst="rect">
            <a:avLst/>
          </a:prstGeom>
        </p:spPr>
      </p:pic>
      <p:pic>
        <p:nvPicPr>
          <p:cNvPr id="8" name="Рисунок 7" descr="images_10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5536" y="2996952"/>
            <a:ext cx="2592288" cy="3505633"/>
          </a:xfrm>
          <a:prstGeom prst="rect">
            <a:avLst/>
          </a:prstGeom>
        </p:spPr>
      </p:pic>
      <p:pic>
        <p:nvPicPr>
          <p:cNvPr id="9" name="Рисунок 8" descr="1362596047_tropicheskie-pticy-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96136" y="4293096"/>
            <a:ext cx="3024336" cy="2167441"/>
          </a:xfrm>
          <a:prstGeom prst="rect">
            <a:avLst/>
          </a:prstGeom>
        </p:spPr>
      </p:pic>
      <p:pic>
        <p:nvPicPr>
          <p:cNvPr id="10" name="Рисунок 9" descr="images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491880" y="980728"/>
            <a:ext cx="1943100" cy="271271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188640"/>
            <a:ext cx="4824536" cy="1512168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 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   </a:t>
            </a:r>
            <a:r>
              <a:rPr lang="ru-RU" sz="4900" dirty="0" smtClean="0"/>
              <a:t>Тропические  </a:t>
            </a:r>
            <a:br>
              <a:rPr lang="ru-RU" sz="4900" dirty="0" smtClean="0"/>
            </a:br>
            <a:r>
              <a:rPr lang="ru-RU" sz="4900" dirty="0" smtClean="0"/>
              <a:t>       фрукты</a:t>
            </a:r>
            <a:endParaRPr lang="ru-RU" sz="49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539552" y="1772816"/>
            <a:ext cx="4176464" cy="1656185"/>
          </a:xfrm>
          <a:solidFill>
            <a:schemeClr val="bg2">
              <a:lumMod val="40000"/>
              <a:lumOff val="60000"/>
            </a:schemeClr>
          </a:solidFill>
          <a:effectLst>
            <a:softEdge rad="317500"/>
          </a:effectLst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bg1"/>
                </a:solidFill>
              </a:rPr>
              <a:t>Растения в  тропиках  плодоносят круглый  год, их   сочными  плодами питаются  многие  животные  и птицы. Некоторые  из  них употребляют  в пищу  и  люди.</a:t>
            </a:r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6" name="Содержимое 5" descr="41-potrebite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220072" y="3878016"/>
            <a:ext cx="3549491" cy="2645121"/>
          </a:xfrm>
          <a:effectLst>
            <a:softEdge rad="127000"/>
          </a:effectLst>
        </p:spPr>
      </p:pic>
      <p:pic>
        <p:nvPicPr>
          <p:cNvPr id="7" name="Рисунок 6" descr="kartinki24_fruit_00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3429000"/>
            <a:ext cx="4350548" cy="3068959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Рисунок 7" descr="1232961092_mangosti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-1620000">
            <a:off x="4922459" y="799551"/>
            <a:ext cx="3348728" cy="2732562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29600" cy="11430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  <a:effectLst>
            <a:softEdge rad="127000"/>
          </a:effectLst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FF00"/>
                </a:solidFill>
              </a:rPr>
              <a:t>Самые-самые интересные</a:t>
            </a:r>
            <a:endParaRPr lang="ru-RU" sz="4400" dirty="0">
              <a:solidFill>
                <a:srgbClr val="FFFF00"/>
              </a:solidFill>
            </a:endParaRPr>
          </a:p>
        </p:txBody>
      </p:sp>
      <p:pic>
        <p:nvPicPr>
          <p:cNvPr id="3" name="Рисунок 2" descr="а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4797152"/>
            <a:ext cx="2404104" cy="1800757"/>
          </a:xfrm>
          <a:prstGeom prst="rect">
            <a:avLst/>
          </a:prstGeom>
        </p:spPr>
      </p:pic>
      <p:pic>
        <p:nvPicPr>
          <p:cNvPr id="4" name="Рисунок 3" descr="Atla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4725144"/>
            <a:ext cx="2592288" cy="1853486"/>
          </a:xfrm>
          <a:prstGeom prst="rect">
            <a:avLst/>
          </a:prstGeom>
        </p:spPr>
      </p:pic>
      <p:pic>
        <p:nvPicPr>
          <p:cNvPr id="5" name="Рисунок 4" descr="images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0152" y="1988840"/>
            <a:ext cx="2356220" cy="1764891"/>
          </a:xfrm>
          <a:prstGeom prst="rect">
            <a:avLst/>
          </a:prstGeom>
        </p:spPr>
      </p:pic>
      <p:pic>
        <p:nvPicPr>
          <p:cNvPr id="6" name="Рисунок 5" descr="15_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3568" y="1988840"/>
            <a:ext cx="2836607" cy="1871984"/>
          </a:xfrm>
          <a:prstGeom prst="rect">
            <a:avLst/>
          </a:prstGeom>
        </p:spPr>
      </p:pic>
      <p:pic>
        <p:nvPicPr>
          <p:cNvPr id="7" name="Рисунок 6" descr="b_8a901b50f83cfc07aaf4dd9262f2e3a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347864" y="3356992"/>
            <a:ext cx="2670423" cy="17727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1">
      <a:dk1>
        <a:sysClr val="windowText" lastClr="000000"/>
      </a:dk1>
      <a:lt1>
        <a:sysClr val="window" lastClr="FFFFFF"/>
      </a:lt1>
      <a:dk2>
        <a:srgbClr val="00B050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368</TotalTime>
  <Words>241</Words>
  <Application>Microsoft Office PowerPoint</Application>
  <PresentationFormat>Экран (4:3)</PresentationFormat>
  <Paragraphs>32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Влажные тропические   леса </vt:lpstr>
      <vt:lpstr>Вблизи экватора, где всегда тепло  и влажно, растут тропические леса. Разнообразие жизни здесь очень велико, и сосредоточена она высоко в кронах деревьев, образующих на высоте нескольких десятков метров сплошной полог, сквозь который с трудом пробиваются  солнечные лучи.</vt:lpstr>
      <vt:lpstr>  Многоэтажный  лес</vt:lpstr>
      <vt:lpstr>     Животный мир   тропических лесов</vt:lpstr>
      <vt:lpstr>Слайд 5</vt:lpstr>
      <vt:lpstr>Слайд 6</vt:lpstr>
      <vt:lpstr>Слайд 7</vt:lpstr>
      <vt:lpstr>       Тропические          фрукты</vt:lpstr>
      <vt:lpstr>Самые-самые интересные</vt:lpstr>
      <vt:lpstr>         По  воде  бегом</vt:lpstr>
      <vt:lpstr> Самая маленькая                            в мире птица</vt:lpstr>
      <vt:lpstr>        Самая большая                                      в мире бабочка</vt:lpstr>
      <vt:lpstr>  Самая ядовитая                            в мире лягушка</vt:lpstr>
      <vt:lpstr>Самая  длинная                            в  мире   змея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Влажные тропические   леса</dc:title>
  <dc:creator>mk</dc:creator>
  <cp:lastModifiedBy>mk</cp:lastModifiedBy>
  <cp:revision>45</cp:revision>
  <dcterms:created xsi:type="dcterms:W3CDTF">2013-03-23T05:49:13Z</dcterms:created>
  <dcterms:modified xsi:type="dcterms:W3CDTF">2013-04-04T14:32:46Z</dcterms:modified>
</cp:coreProperties>
</file>