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69" r:id="rId2"/>
    <p:sldId id="270" r:id="rId3"/>
    <p:sldId id="271" r:id="rId4"/>
    <p:sldId id="272" r:id="rId5"/>
    <p:sldId id="273" r:id="rId6"/>
    <p:sldId id="274" r:id="rId7"/>
    <p:sldId id="275" r:id="rId8"/>
    <p:sldId id="256" r:id="rId9"/>
    <p:sldId id="276" r:id="rId10"/>
    <p:sldId id="277" r:id="rId11"/>
    <p:sldId id="266" r:id="rId12"/>
    <p:sldId id="257" r:id="rId13"/>
    <p:sldId id="267" r:id="rId14"/>
    <p:sldId id="278" r:id="rId15"/>
    <p:sldId id="258" r:id="rId16"/>
    <p:sldId id="268" r:id="rId17"/>
    <p:sldId id="259" r:id="rId18"/>
    <p:sldId id="260" r:id="rId19"/>
    <p:sldId id="261" r:id="rId20"/>
    <p:sldId id="262" r:id="rId21"/>
    <p:sldId id="263" r:id="rId22"/>
    <p:sldId id="264" r:id="rId23"/>
    <p:sldId id="279" r:id="rId24"/>
    <p:sldId id="281" r:id="rId25"/>
    <p:sldId id="280" r:id="rId26"/>
    <p:sldId id="282" r:id="rId27"/>
    <p:sldId id="286" r:id="rId28"/>
    <p:sldId id="285" r:id="rId29"/>
    <p:sldId id="287" r:id="rId30"/>
    <p:sldId id="288" r:id="rId31"/>
    <p:sldId id="283" r:id="rId32"/>
    <p:sldId id="284" r:id="rId3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3" d="100"/>
          <a:sy n="43" d="100"/>
        </p:scale>
        <p:origin x="-111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16B80F-68AB-4F4F-9830-62E6CB3BAF09}" type="datetimeFigureOut">
              <a:rPr lang="ru-RU" smtClean="0"/>
              <a:pPr/>
              <a:t>24.01.2018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DA7AD2-AA72-4632-9915-7485EB73DA0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0DA7AD2-AA72-4632-9915-7485EB73DA03}" type="slidenum">
              <a:rPr lang="ru-RU" smtClean="0"/>
              <a:pPr/>
              <a:t>17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24.01.2018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24.01.2018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24.01.2018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24.01.2018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solidFill>
            <a:schemeClr val="accent2"/>
          </a:solidFill>
          <a:ln>
            <a:solidFill>
              <a:schemeClr val="accent1"/>
            </a:solidFill>
          </a:ln>
        </p:spPr>
        <p:txBody>
          <a:bodyPr>
            <a:normAutofit/>
          </a:bodyPr>
          <a:lstStyle/>
          <a:p>
            <a:pPr algn="ctr">
              <a:buNone/>
            </a:pPr>
            <a:r>
              <a:rPr lang="ru-RU" sz="8000" dirty="0" smtClean="0">
                <a:solidFill>
                  <a:schemeClr val="tx2">
                    <a:lumMod val="75000"/>
                  </a:schemeClr>
                </a:solidFill>
              </a:rPr>
              <a:t>Учимся говорить красиво и правильно</a:t>
            </a:r>
            <a:endParaRPr lang="ru-RU" sz="80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normAutofit fontScale="90000"/>
          </a:bodyPr>
          <a:lstStyle/>
          <a:p>
            <a:r>
              <a:rPr lang="ru-RU" dirty="0" smtClean="0">
                <a:solidFill>
                  <a:schemeClr val="tx2"/>
                </a:solidFill>
              </a:rPr>
              <a:t>Правильность чтения (соблюдение норм)</a:t>
            </a:r>
            <a:endParaRPr lang="ru-RU" dirty="0">
              <a:solidFill>
                <a:schemeClr val="tx2"/>
              </a:solidFill>
            </a:endParaRPr>
          </a:p>
        </p:txBody>
      </p:sp>
      <p:sp>
        <p:nvSpPr>
          <p:cNvPr id="3" name="Содержимое 2"/>
          <p:cNvSpPr>
            <a:spLocks noGrp="1"/>
          </p:cNvSpPr>
          <p:nvPr>
            <p:ph idx="1"/>
          </p:nvPr>
        </p:nvSpPr>
        <p:spPr/>
        <p:txBody>
          <a:bodyPr/>
          <a:lstStyle/>
          <a:p>
            <a:pPr algn="ctr">
              <a:buNone/>
            </a:pPr>
            <a:r>
              <a:rPr lang="ru-RU" dirty="0" smtClean="0">
                <a:solidFill>
                  <a:srgbClr val="FF0000"/>
                </a:solidFill>
              </a:rPr>
              <a:t>Не допускаются:</a:t>
            </a:r>
          </a:p>
          <a:p>
            <a:r>
              <a:rPr lang="ru-RU" dirty="0" smtClean="0"/>
              <a:t>Замена, пропуски, перестановки, добавления, искажения</a:t>
            </a:r>
          </a:p>
          <a:p>
            <a:r>
              <a:rPr lang="ru-RU" dirty="0" smtClean="0"/>
              <a:t>Повторы букв, слогов и слов</a:t>
            </a:r>
          </a:p>
          <a:p>
            <a:r>
              <a:rPr lang="ru-RU" dirty="0" smtClean="0"/>
              <a:t>Ошибки при постановке ударения в словах</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143000"/>
          </a:xfrm>
        </p:spPr>
        <p:txBody>
          <a:bodyPr>
            <a:normAutofit fontScale="90000"/>
          </a:bodyPr>
          <a:lstStyle/>
          <a:p>
            <a:r>
              <a:rPr lang="ru-RU" b="1" dirty="0" smtClean="0">
                <a:solidFill>
                  <a:srgbClr val="C00000"/>
                </a:solidFill>
                <a:latin typeface="Georgia" pitchFamily="18" charset="0"/>
              </a:rPr>
              <a:t>Алгоритм  подготовки к выразительному чтению</a:t>
            </a:r>
            <a:endParaRPr lang="ru-RU" b="1" dirty="0">
              <a:solidFill>
                <a:srgbClr val="C00000"/>
              </a:solidFill>
              <a:latin typeface="Georgia" pitchFamily="18" charset="0"/>
            </a:endParaRPr>
          </a:p>
        </p:txBody>
      </p:sp>
      <p:sp>
        <p:nvSpPr>
          <p:cNvPr id="3" name="Содержимое 2"/>
          <p:cNvSpPr>
            <a:spLocks noGrp="1"/>
          </p:cNvSpPr>
          <p:nvPr>
            <p:ph idx="1"/>
          </p:nvPr>
        </p:nvSpPr>
        <p:spPr>
          <a:xfrm>
            <a:off x="251520" y="1340768"/>
            <a:ext cx="8640960" cy="4525963"/>
          </a:xfrm>
        </p:spPr>
        <p:txBody>
          <a:bodyPr>
            <a:normAutofit/>
          </a:bodyPr>
          <a:lstStyle/>
          <a:p>
            <a:r>
              <a:rPr lang="ru-RU" sz="1600" b="1" i="1" dirty="0" smtClean="0">
                <a:solidFill>
                  <a:srgbClr val="002060"/>
                </a:solidFill>
                <a:latin typeface="Georgia" pitchFamily="18" charset="0"/>
              </a:rPr>
              <a:t>внимательно прочитайте текст;</a:t>
            </a:r>
          </a:p>
          <a:p>
            <a:r>
              <a:rPr lang="ru-RU" sz="1600" b="1" i="1" dirty="0" smtClean="0">
                <a:solidFill>
                  <a:srgbClr val="002060"/>
                </a:solidFill>
                <a:latin typeface="Georgia" pitchFamily="18" charset="0"/>
              </a:rPr>
              <a:t>определите тему, основную мысль текста;</a:t>
            </a:r>
          </a:p>
          <a:p>
            <a:r>
              <a:rPr lang="ru-RU" sz="1600" b="1" i="1" dirty="0" smtClean="0">
                <a:solidFill>
                  <a:srgbClr val="002060"/>
                </a:solidFill>
                <a:latin typeface="Georgia" pitchFamily="18" charset="0"/>
              </a:rPr>
              <a:t>определите цель чтения (убедить слушателя);</a:t>
            </a:r>
          </a:p>
          <a:p>
            <a:r>
              <a:rPr lang="ru-RU" sz="1600" b="1" i="1" dirty="0" smtClean="0">
                <a:solidFill>
                  <a:srgbClr val="002060"/>
                </a:solidFill>
                <a:latin typeface="Georgia" pitchFamily="18" charset="0"/>
              </a:rPr>
              <a:t>внимательно отнеситесь к знакам препинания, паузам;</a:t>
            </a:r>
          </a:p>
          <a:p>
            <a:r>
              <a:rPr lang="ru-RU" sz="1600" b="1" i="1" dirty="0" smtClean="0">
                <a:solidFill>
                  <a:srgbClr val="002060"/>
                </a:solidFill>
                <a:latin typeface="Georgia" pitchFamily="18" charset="0"/>
              </a:rPr>
              <a:t> прочитайте отрывок про себя, разделив предложения на смысловые отрезки;</a:t>
            </a:r>
          </a:p>
          <a:p>
            <a:r>
              <a:rPr lang="ru-RU" sz="1600" b="1" i="1" dirty="0" smtClean="0">
                <a:solidFill>
                  <a:srgbClr val="002060"/>
                </a:solidFill>
                <a:latin typeface="Georgia" pitchFamily="18" charset="0"/>
              </a:rPr>
              <a:t>прочитайте текст сначала шёпотом, а потом вслух.</a:t>
            </a:r>
          </a:p>
          <a:p>
            <a:endParaRPr lang="ru-RU" sz="1400" dirty="0" smtClean="0"/>
          </a:p>
        </p:txBody>
      </p:sp>
      <p:pic>
        <p:nvPicPr>
          <p:cNvPr id="5" name="Рисунок 4" descr="09378669.jpg"/>
          <p:cNvPicPr>
            <a:picLocks noChangeAspect="1"/>
          </p:cNvPicPr>
          <p:nvPr/>
        </p:nvPicPr>
        <p:blipFill>
          <a:blip r:embed="rId2" cstate="print"/>
          <a:stretch>
            <a:fillRect/>
          </a:stretch>
        </p:blipFill>
        <p:spPr>
          <a:xfrm>
            <a:off x="755575" y="3552679"/>
            <a:ext cx="4752529" cy="3093464"/>
          </a:xfrm>
          <a:prstGeom prst="rect">
            <a:avLst/>
          </a:prstGeom>
          <a:ln>
            <a:solidFill>
              <a:srgbClr val="002060"/>
            </a:solid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sz="4000" b="1" dirty="0" smtClean="0">
                <a:solidFill>
                  <a:srgbClr val="C00000"/>
                </a:solidFill>
                <a:latin typeface="Georgia" pitchFamily="18" charset="0"/>
              </a:rPr>
              <a:t>При выразительном чтении должны учитываться:</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a:buNone/>
            </a:pPr>
            <a:r>
              <a:rPr lang="ru-RU" dirty="0" smtClean="0"/>
              <a:t>· </a:t>
            </a:r>
            <a:r>
              <a:rPr lang="ru-RU" b="1" i="1" dirty="0" smtClean="0">
                <a:solidFill>
                  <a:srgbClr val="002060"/>
                </a:solidFill>
                <a:latin typeface="Georgia" pitchFamily="18" charset="0"/>
              </a:rPr>
              <a:t>Интонация</a:t>
            </a:r>
          </a:p>
          <a:p>
            <a:pPr>
              <a:buNone/>
            </a:pPr>
            <a:r>
              <a:rPr lang="ru-RU" b="1" i="1" dirty="0" smtClean="0">
                <a:solidFill>
                  <a:srgbClr val="002060"/>
                </a:solidFill>
                <a:latin typeface="Georgia" pitchFamily="18" charset="0"/>
              </a:rPr>
              <a:t>· Логическое ударение</a:t>
            </a:r>
          </a:p>
          <a:p>
            <a:pPr>
              <a:buNone/>
            </a:pPr>
            <a:r>
              <a:rPr lang="ru-RU" b="1" i="1" dirty="0" smtClean="0">
                <a:solidFill>
                  <a:srgbClr val="002060"/>
                </a:solidFill>
                <a:latin typeface="Georgia" pitchFamily="18" charset="0"/>
              </a:rPr>
              <a:t>· Пауза</a:t>
            </a:r>
          </a:p>
          <a:p>
            <a:pPr>
              <a:buNone/>
            </a:pPr>
            <a:r>
              <a:rPr lang="ru-RU" b="1" i="1" dirty="0" smtClean="0">
                <a:solidFill>
                  <a:srgbClr val="002060"/>
                </a:solidFill>
                <a:latin typeface="Georgia" pitchFamily="18" charset="0"/>
              </a:rPr>
              <a:t>· Темп</a:t>
            </a:r>
          </a:p>
          <a:p>
            <a:pPr>
              <a:buNone/>
            </a:pPr>
            <a:r>
              <a:rPr lang="ru-RU" b="1" i="1" dirty="0" smtClean="0">
                <a:solidFill>
                  <a:srgbClr val="002060"/>
                </a:solidFill>
                <a:latin typeface="Georgia" pitchFamily="18" charset="0"/>
              </a:rPr>
              <a:t>· Высота и сила голоса</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b="1" dirty="0" smtClean="0">
                <a:solidFill>
                  <a:srgbClr val="C00000"/>
                </a:solidFill>
                <a:latin typeface="Georgia" pitchFamily="18" charset="0"/>
              </a:rPr>
              <a:t>Интонация как средство выражения эмоционально насыщенной мысли</a:t>
            </a:r>
            <a:endParaRPr lang="ru-RU" sz="3200" b="1" dirty="0">
              <a:solidFill>
                <a:srgbClr val="C00000"/>
              </a:solidFill>
              <a:latin typeface="Georgia" pitchFamily="18" charset="0"/>
            </a:endParaRPr>
          </a:p>
        </p:txBody>
      </p:sp>
      <p:sp>
        <p:nvSpPr>
          <p:cNvPr id="3" name="Содержимое 2"/>
          <p:cNvSpPr>
            <a:spLocks noGrp="1"/>
          </p:cNvSpPr>
          <p:nvPr>
            <p:ph idx="1"/>
          </p:nvPr>
        </p:nvSpPr>
        <p:spPr>
          <a:xfrm>
            <a:off x="179512" y="1556792"/>
            <a:ext cx="8352928" cy="4896543"/>
          </a:xfrm>
        </p:spPr>
        <p:txBody>
          <a:bodyPr numCol="1"/>
          <a:lstStyle/>
          <a:p>
            <a:endParaRPr lang="ru-RU" dirty="0" smtClean="0"/>
          </a:p>
          <a:p>
            <a:endParaRPr lang="ru-RU" sz="1800" dirty="0" smtClean="0"/>
          </a:p>
          <a:p>
            <a:pPr>
              <a:buNone/>
            </a:pPr>
            <a:r>
              <a:rPr lang="ru-RU" sz="1800" b="1" i="1" dirty="0" smtClean="0">
                <a:solidFill>
                  <a:srgbClr val="002060"/>
                </a:solidFill>
                <a:latin typeface="Georgia" pitchFamily="18" charset="0"/>
              </a:rPr>
              <a:t>Логическое ударение      Мелодика         Паузы             Темп речи</a:t>
            </a:r>
          </a:p>
          <a:p>
            <a:endParaRPr lang="ru-RU" sz="1800" dirty="0" smtClean="0"/>
          </a:p>
          <a:p>
            <a:endParaRPr lang="ru-RU" sz="1800" dirty="0" smtClean="0"/>
          </a:p>
          <a:p>
            <a:pPr>
              <a:buNone/>
            </a:pPr>
            <a:r>
              <a:rPr lang="ru-RU" sz="1800" dirty="0" smtClean="0"/>
              <a:t> </a:t>
            </a:r>
            <a:r>
              <a:rPr lang="ru-RU" sz="1800" b="1" i="1" dirty="0" smtClean="0">
                <a:latin typeface="Georgia" pitchFamily="18" charset="0"/>
              </a:rPr>
              <a:t>Повествовательное предложение (.) : понижение голоса к </a:t>
            </a:r>
          </a:p>
          <a:p>
            <a:pPr>
              <a:buNone/>
            </a:pPr>
            <a:r>
              <a:rPr lang="ru-RU" sz="1800" b="1" i="1" dirty="0" smtClean="0">
                <a:latin typeface="Georgia" pitchFamily="18" charset="0"/>
              </a:rPr>
              <a:t> концу предложения.</a:t>
            </a:r>
          </a:p>
          <a:p>
            <a:pPr>
              <a:buNone/>
            </a:pPr>
            <a:endParaRPr lang="ru-RU" sz="1800" b="1" i="1" dirty="0" smtClean="0">
              <a:latin typeface="Georgia" pitchFamily="18" charset="0"/>
            </a:endParaRPr>
          </a:p>
          <a:p>
            <a:pPr>
              <a:buNone/>
            </a:pPr>
            <a:r>
              <a:rPr lang="ru-RU" sz="1800" b="1" i="1" dirty="0" smtClean="0">
                <a:latin typeface="Georgia" pitchFamily="18" charset="0"/>
              </a:rPr>
              <a:t> Вопросительное предложение(?): повышение голоса на вопросительном слове,  понижение к концу предложения.</a:t>
            </a:r>
          </a:p>
          <a:p>
            <a:pPr>
              <a:buNone/>
            </a:pPr>
            <a:endParaRPr lang="ru-RU" sz="1800" b="1" i="1" dirty="0" smtClean="0">
              <a:latin typeface="Georgia" pitchFamily="18" charset="0"/>
            </a:endParaRPr>
          </a:p>
          <a:p>
            <a:pPr>
              <a:buNone/>
            </a:pPr>
            <a:r>
              <a:rPr lang="ru-RU" sz="1800" b="1" i="1" dirty="0" smtClean="0">
                <a:latin typeface="Georgia" pitchFamily="18" charset="0"/>
              </a:rPr>
              <a:t> Восклицание(!): повышение голоса к концу предложения.</a:t>
            </a:r>
          </a:p>
          <a:p>
            <a:pPr>
              <a:buNone/>
            </a:pPr>
            <a:endParaRPr lang="ru-RU" sz="1800" i="1" dirty="0" smtClean="0"/>
          </a:p>
          <a:p>
            <a:pPr>
              <a:buNone/>
            </a:pPr>
            <a:endParaRPr lang="ru-RU" sz="1800" i="1" dirty="0"/>
          </a:p>
        </p:txBody>
      </p:sp>
      <p:cxnSp>
        <p:nvCxnSpPr>
          <p:cNvPr id="5" name="Прямая со стрелкой 4"/>
          <p:cNvCxnSpPr/>
          <p:nvPr/>
        </p:nvCxnSpPr>
        <p:spPr>
          <a:xfrm flipH="1">
            <a:off x="1547664" y="1556792"/>
            <a:ext cx="792088" cy="864096"/>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a:off x="3275856" y="1556792"/>
            <a:ext cx="648072" cy="864096"/>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flipH="1">
            <a:off x="5364088" y="1628800"/>
            <a:ext cx="504056" cy="7920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9" name="Прямая со стрелкой 28"/>
          <p:cNvCxnSpPr/>
          <p:nvPr/>
        </p:nvCxnSpPr>
        <p:spPr>
          <a:xfrm>
            <a:off x="6804248" y="1556792"/>
            <a:ext cx="864096" cy="936104"/>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40" name="Прямая со стрелкой 39"/>
          <p:cNvCxnSpPr/>
          <p:nvPr/>
        </p:nvCxnSpPr>
        <p:spPr>
          <a:xfrm>
            <a:off x="5508104" y="3212976"/>
            <a:ext cx="1296144" cy="216024"/>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43" name="Прямая со стрелкой 42"/>
          <p:cNvCxnSpPr/>
          <p:nvPr/>
        </p:nvCxnSpPr>
        <p:spPr>
          <a:xfrm flipV="1">
            <a:off x="4644008" y="4077072"/>
            <a:ext cx="1152128" cy="360040"/>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p:nvPr/>
        </p:nvCxnSpPr>
        <p:spPr>
          <a:xfrm>
            <a:off x="6084168" y="4077072"/>
            <a:ext cx="1080120" cy="360040"/>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flipV="1">
            <a:off x="4499992" y="5085184"/>
            <a:ext cx="1152128" cy="360040"/>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normAutofit/>
          </a:bodyPr>
          <a:lstStyle/>
          <a:p>
            <a:r>
              <a:rPr lang="ru-RU" sz="4800" dirty="0" smtClean="0"/>
              <a:t>Пример</a:t>
            </a:r>
            <a:endParaRPr lang="ru-RU" sz="4800" dirty="0"/>
          </a:p>
        </p:txBody>
      </p:sp>
      <p:sp>
        <p:nvSpPr>
          <p:cNvPr id="3" name="Содержимое 2"/>
          <p:cNvSpPr>
            <a:spLocks noGrp="1"/>
          </p:cNvSpPr>
          <p:nvPr>
            <p:ph idx="1"/>
          </p:nvPr>
        </p:nvSpPr>
        <p:spPr/>
        <p:txBody>
          <a:bodyPr>
            <a:noAutofit/>
          </a:bodyPr>
          <a:lstStyle/>
          <a:p>
            <a:r>
              <a:rPr lang="ru-RU" sz="4000" dirty="0" smtClean="0"/>
              <a:t>Валерию Чкалову было 34 года, когда он отвёл истребитель как можно дальше от домов, чтобы не погибли люди.</a:t>
            </a:r>
          </a:p>
          <a:p>
            <a:r>
              <a:rPr lang="ru-RU" sz="4000" dirty="0" smtClean="0"/>
              <a:t>Короткая жизнь?</a:t>
            </a:r>
          </a:p>
          <a:p>
            <a:r>
              <a:rPr lang="ru-RU" sz="4000" dirty="0" smtClean="0"/>
              <a:t>Но какой яркой и насыщенной она была!</a:t>
            </a:r>
            <a:endParaRPr lang="ru-RU" sz="4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634082"/>
          </a:xfrm>
        </p:spPr>
        <p:txBody>
          <a:bodyPr>
            <a:normAutofit fontScale="90000"/>
          </a:bodyPr>
          <a:lstStyle/>
          <a:p>
            <a:r>
              <a:rPr lang="ru-RU" sz="4000" b="1" dirty="0" smtClean="0">
                <a:solidFill>
                  <a:srgbClr val="C00000"/>
                </a:solidFill>
                <a:latin typeface="Georgia" pitchFamily="18" charset="0"/>
              </a:rPr>
              <a:t>Логическое ударение</a:t>
            </a:r>
            <a:endParaRPr lang="ru-RU" sz="4000" b="1" dirty="0">
              <a:solidFill>
                <a:srgbClr val="C00000"/>
              </a:solidFill>
              <a:latin typeface="Georgia" pitchFamily="18" charset="0"/>
            </a:endParaRPr>
          </a:p>
        </p:txBody>
      </p:sp>
      <p:sp>
        <p:nvSpPr>
          <p:cNvPr id="3" name="Содержимое 2"/>
          <p:cNvSpPr>
            <a:spLocks noGrp="1"/>
          </p:cNvSpPr>
          <p:nvPr>
            <p:ph idx="1"/>
          </p:nvPr>
        </p:nvSpPr>
        <p:spPr>
          <a:xfrm>
            <a:off x="251520" y="908720"/>
            <a:ext cx="8568952" cy="5400600"/>
          </a:xfrm>
        </p:spPr>
        <p:txBody>
          <a:bodyPr>
            <a:normAutofit fontScale="55000" lnSpcReduction="20000"/>
          </a:bodyPr>
          <a:lstStyle/>
          <a:p>
            <a:pPr>
              <a:buNone/>
            </a:pPr>
            <a:r>
              <a:rPr lang="ru-RU" b="1" i="1" dirty="0" smtClean="0">
                <a:solidFill>
                  <a:srgbClr val="002060"/>
                </a:solidFill>
                <a:latin typeface="Georgia" pitchFamily="18" charset="0"/>
              </a:rPr>
              <a:t>1. Логическое ударение, как правило, ставится на именах существительных и иногда на глаголах (обычно стоит в конце фразы).</a:t>
            </a:r>
            <a:br>
              <a:rPr lang="ru-RU" b="1" i="1" dirty="0" smtClean="0">
                <a:solidFill>
                  <a:srgbClr val="002060"/>
                </a:solidFill>
                <a:latin typeface="Georgia" pitchFamily="18" charset="0"/>
              </a:rPr>
            </a:br>
            <a:endParaRPr lang="ru-RU" b="1" i="1" dirty="0" smtClean="0">
              <a:solidFill>
                <a:srgbClr val="002060"/>
              </a:solidFill>
              <a:latin typeface="Georgia" pitchFamily="18" charset="0"/>
            </a:endParaRPr>
          </a:p>
          <a:p>
            <a:pPr>
              <a:buNone/>
            </a:pPr>
            <a:r>
              <a:rPr lang="ru-RU" b="1" i="1" dirty="0" smtClean="0">
                <a:solidFill>
                  <a:srgbClr val="002060"/>
                </a:solidFill>
                <a:latin typeface="Georgia" pitchFamily="18" charset="0"/>
              </a:rPr>
              <a:t>2. Логическое ударение нельзя ставить на прилагательных и местоимениях.</a:t>
            </a:r>
            <a:br>
              <a:rPr lang="ru-RU" b="1" i="1" dirty="0" smtClean="0">
                <a:solidFill>
                  <a:srgbClr val="002060"/>
                </a:solidFill>
                <a:latin typeface="Georgia" pitchFamily="18" charset="0"/>
              </a:rPr>
            </a:br>
            <a:endParaRPr lang="ru-RU" b="1" i="1" dirty="0" smtClean="0">
              <a:solidFill>
                <a:srgbClr val="002060"/>
              </a:solidFill>
              <a:latin typeface="Georgia" pitchFamily="18" charset="0"/>
            </a:endParaRPr>
          </a:p>
          <a:p>
            <a:pPr>
              <a:buNone/>
            </a:pPr>
            <a:r>
              <a:rPr lang="ru-RU" b="1" i="1" dirty="0" smtClean="0">
                <a:solidFill>
                  <a:srgbClr val="002060"/>
                </a:solidFill>
                <a:latin typeface="Georgia" pitchFamily="18" charset="0"/>
              </a:rPr>
              <a:t>3. Закон сопоставлений является перекрывающим законом, снимающим эти правила.</a:t>
            </a:r>
          </a:p>
          <a:p>
            <a:pPr>
              <a:buNone/>
            </a:pPr>
            <a:r>
              <a:rPr lang="ru-RU" b="1" i="1" dirty="0" smtClean="0">
                <a:solidFill>
                  <a:srgbClr val="C00000"/>
                </a:solidFill>
                <a:latin typeface="Georgia" pitchFamily="18" charset="0"/>
              </a:rPr>
              <a:t>НАПРИМЕР: Маше нравится не </a:t>
            </a:r>
            <a:r>
              <a:rPr lang="ru-RU" b="1" i="1" u="sng" dirty="0" smtClean="0">
                <a:solidFill>
                  <a:srgbClr val="C00000"/>
                </a:solidFill>
                <a:latin typeface="Georgia" pitchFamily="18" charset="0"/>
              </a:rPr>
              <a:t>петь</a:t>
            </a:r>
            <a:r>
              <a:rPr lang="ru-RU" b="1" i="1" dirty="0" smtClean="0">
                <a:solidFill>
                  <a:srgbClr val="C00000"/>
                </a:solidFill>
                <a:latin typeface="Georgia" pitchFamily="18" charset="0"/>
              </a:rPr>
              <a:t>, а </a:t>
            </a:r>
            <a:r>
              <a:rPr lang="ru-RU" b="1" i="1" u="sng" dirty="0" smtClean="0">
                <a:solidFill>
                  <a:srgbClr val="C00000"/>
                </a:solidFill>
                <a:latin typeface="Georgia" pitchFamily="18" charset="0"/>
              </a:rPr>
              <a:t>танцевать</a:t>
            </a:r>
            <a:r>
              <a:rPr lang="ru-RU" b="1" i="1" dirty="0" smtClean="0">
                <a:solidFill>
                  <a:srgbClr val="C00000"/>
                </a:solidFill>
                <a:latin typeface="Georgia" pitchFamily="18" charset="0"/>
              </a:rPr>
              <a:t>.</a:t>
            </a:r>
            <a:r>
              <a:rPr lang="ru-RU" b="1" i="1" u="sng" dirty="0" smtClean="0">
                <a:solidFill>
                  <a:srgbClr val="C00000"/>
                </a:solidFill>
                <a:latin typeface="Georgia" pitchFamily="18" charset="0"/>
              </a:rPr>
              <a:t> Лене </a:t>
            </a:r>
            <a:r>
              <a:rPr lang="ru-RU" b="1" i="1" dirty="0" smtClean="0">
                <a:solidFill>
                  <a:srgbClr val="C00000"/>
                </a:solidFill>
                <a:latin typeface="Georgia" pitchFamily="18" charset="0"/>
              </a:rPr>
              <a:t>нравится, а не </a:t>
            </a:r>
            <a:r>
              <a:rPr lang="ru-RU" b="1" i="1" u="sng" dirty="0" smtClean="0">
                <a:solidFill>
                  <a:srgbClr val="C00000"/>
                </a:solidFill>
                <a:latin typeface="Georgia" pitchFamily="18" charset="0"/>
              </a:rPr>
              <a:t>тебе.</a:t>
            </a:r>
            <a:br>
              <a:rPr lang="ru-RU" b="1" i="1" u="sng" dirty="0" smtClean="0">
                <a:solidFill>
                  <a:srgbClr val="C00000"/>
                </a:solidFill>
                <a:latin typeface="Georgia" pitchFamily="18" charset="0"/>
              </a:rPr>
            </a:br>
            <a:endParaRPr lang="ru-RU" b="1" i="1" u="sng" dirty="0" smtClean="0">
              <a:solidFill>
                <a:srgbClr val="C00000"/>
              </a:solidFill>
              <a:latin typeface="Georgia" pitchFamily="18" charset="0"/>
            </a:endParaRPr>
          </a:p>
          <a:p>
            <a:pPr>
              <a:buNone/>
            </a:pPr>
            <a:r>
              <a:rPr lang="ru-RU" b="1" i="1" dirty="0" smtClean="0">
                <a:solidFill>
                  <a:srgbClr val="002060"/>
                </a:solidFill>
                <a:latin typeface="Georgia" pitchFamily="18" charset="0"/>
              </a:rPr>
              <a:t>4. При сочетании двух существительных ударение всегда падает на имя существительное в родительном падеже.</a:t>
            </a:r>
          </a:p>
          <a:p>
            <a:pPr>
              <a:buNone/>
            </a:pPr>
            <a:r>
              <a:rPr lang="ru-RU" b="1" i="1" dirty="0" smtClean="0">
                <a:solidFill>
                  <a:srgbClr val="C00000"/>
                </a:solidFill>
                <a:latin typeface="Georgia" pitchFamily="18" charset="0"/>
              </a:rPr>
              <a:t>НАПРИМЕР: Это крик </a:t>
            </a:r>
            <a:r>
              <a:rPr lang="ru-RU" b="1" i="1" u="sng" dirty="0" smtClean="0">
                <a:solidFill>
                  <a:srgbClr val="C00000"/>
                </a:solidFill>
                <a:latin typeface="Georgia" pitchFamily="18" charset="0"/>
              </a:rPr>
              <a:t>совы.</a:t>
            </a:r>
            <a:br>
              <a:rPr lang="ru-RU" b="1" i="1" u="sng" dirty="0" smtClean="0">
                <a:solidFill>
                  <a:srgbClr val="C00000"/>
                </a:solidFill>
                <a:latin typeface="Georgia" pitchFamily="18" charset="0"/>
              </a:rPr>
            </a:br>
            <a:endParaRPr lang="ru-RU" b="1" i="1" u="sng" dirty="0" smtClean="0">
              <a:solidFill>
                <a:srgbClr val="C00000"/>
              </a:solidFill>
              <a:latin typeface="Georgia" pitchFamily="18" charset="0"/>
            </a:endParaRPr>
          </a:p>
          <a:p>
            <a:pPr>
              <a:buNone/>
            </a:pPr>
            <a:r>
              <a:rPr lang="ru-RU" b="1" i="1" dirty="0" smtClean="0">
                <a:solidFill>
                  <a:srgbClr val="002060"/>
                </a:solidFill>
                <a:latin typeface="Georgia" pitchFamily="18" charset="0"/>
              </a:rPr>
              <a:t>5. Перечисления во всех случаях требуют на каждом слове самостоятельного ударения.</a:t>
            </a:r>
          </a:p>
          <a:p>
            <a:pPr>
              <a:buNone/>
            </a:pPr>
            <a:r>
              <a:rPr lang="ru-RU" b="1" i="1" dirty="0" smtClean="0">
                <a:solidFill>
                  <a:srgbClr val="C00000"/>
                </a:solidFill>
                <a:latin typeface="Georgia" pitchFamily="18" charset="0"/>
              </a:rPr>
              <a:t>НАПРИМЕР: Но что теперь во мне </a:t>
            </a:r>
            <a:r>
              <a:rPr lang="ru-RU" b="1" i="1" u="sng" dirty="0" smtClean="0">
                <a:solidFill>
                  <a:srgbClr val="C00000"/>
                </a:solidFill>
                <a:latin typeface="Georgia" pitchFamily="18" charset="0"/>
              </a:rPr>
              <a:t>кипит, волнует, бесит</a:t>
            </a:r>
            <a:r>
              <a:rPr lang="ru-RU" b="1" i="1" dirty="0" smtClean="0">
                <a:solidFill>
                  <a:srgbClr val="C00000"/>
                </a:solidFill>
                <a:latin typeface="Georgia" pitchFamily="18" charset="0"/>
              </a:rPr>
              <a:t>.</a:t>
            </a:r>
          </a:p>
          <a:p>
            <a:endParaRPr lang="ru-RU" b="1" i="1" dirty="0" smtClean="0">
              <a:solidFill>
                <a:srgbClr val="002060"/>
              </a:solidFill>
              <a:latin typeface="Georgia" pitchFamily="18" charset="0"/>
            </a:endParaRP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260648"/>
            <a:ext cx="8496944" cy="1569660"/>
          </a:xfrm>
          <a:prstGeom prst="rect">
            <a:avLst/>
          </a:prstGeom>
          <a:noFill/>
        </p:spPr>
        <p:txBody>
          <a:bodyPr wrap="square" rtlCol="0">
            <a:spAutoFit/>
          </a:bodyPr>
          <a:lstStyle/>
          <a:p>
            <a:pPr algn="ctr"/>
            <a:r>
              <a:rPr lang="ru-RU" sz="2400" b="1" dirty="0" smtClean="0">
                <a:solidFill>
                  <a:srgbClr val="C00000"/>
                </a:solidFill>
                <a:latin typeface="Georgia" pitchFamily="18" charset="0"/>
              </a:rPr>
              <a:t>Знаки препинания  являются большим помощником при определении логической структуры предложения, расстановки пауз, темпа  и мелодики речи при чтении</a:t>
            </a:r>
            <a:endParaRPr lang="ru-RU" sz="2400" b="1" dirty="0">
              <a:solidFill>
                <a:srgbClr val="C00000"/>
              </a:solidFill>
              <a:latin typeface="Georgia" pitchFamily="18" charset="0"/>
            </a:endParaRPr>
          </a:p>
        </p:txBody>
      </p:sp>
      <p:pic>
        <p:nvPicPr>
          <p:cNvPr id="5" name="Рисунок 4" descr="d082c0.jpg"/>
          <p:cNvPicPr>
            <a:picLocks noChangeAspect="1"/>
          </p:cNvPicPr>
          <p:nvPr/>
        </p:nvPicPr>
        <p:blipFill>
          <a:blip r:embed="rId2" cstate="print"/>
          <a:stretch>
            <a:fillRect/>
          </a:stretch>
        </p:blipFill>
        <p:spPr>
          <a:xfrm>
            <a:off x="5076056" y="3084712"/>
            <a:ext cx="3888432" cy="3584648"/>
          </a:xfrm>
          <a:prstGeom prst="rect">
            <a:avLst/>
          </a:prstGeom>
          <a:effectLst>
            <a:softEdge rad="127000"/>
          </a:effectLst>
        </p:spPr>
      </p:pic>
      <p:pic>
        <p:nvPicPr>
          <p:cNvPr id="6" name="Рисунок 5" descr="big_thumb (1).jpg"/>
          <p:cNvPicPr>
            <a:picLocks noChangeAspect="1"/>
          </p:cNvPicPr>
          <p:nvPr/>
        </p:nvPicPr>
        <p:blipFill>
          <a:blip r:embed="rId3" cstate="print"/>
          <a:stretch>
            <a:fillRect/>
          </a:stretch>
        </p:blipFill>
        <p:spPr>
          <a:xfrm>
            <a:off x="179512" y="1916832"/>
            <a:ext cx="4839499" cy="3312368"/>
          </a:xfrm>
          <a:prstGeom prst="rect">
            <a:avLst/>
          </a:prstGeom>
          <a:ln>
            <a:solidFill>
              <a:srgbClr val="002060"/>
            </a:solid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6632"/>
            <a:ext cx="8229600" cy="648072"/>
          </a:xfrm>
        </p:spPr>
        <p:txBody>
          <a:bodyPr>
            <a:normAutofit fontScale="90000"/>
          </a:bodyPr>
          <a:lstStyle/>
          <a:p>
            <a:r>
              <a:rPr lang="ru-RU" sz="4000" b="1" dirty="0" smtClean="0">
                <a:solidFill>
                  <a:srgbClr val="C00000"/>
                </a:solidFill>
                <a:latin typeface="Georgia" pitchFamily="18" charset="0"/>
              </a:rPr>
              <a:t>Запятая</a:t>
            </a:r>
            <a:endParaRPr lang="ru-RU" sz="4000" b="1" dirty="0">
              <a:solidFill>
                <a:srgbClr val="C00000"/>
              </a:solidFill>
              <a:latin typeface="Georgia" pitchFamily="18" charset="0"/>
            </a:endParaRPr>
          </a:p>
        </p:txBody>
      </p:sp>
      <p:sp>
        <p:nvSpPr>
          <p:cNvPr id="3" name="Содержимое 2"/>
          <p:cNvSpPr>
            <a:spLocks noGrp="1"/>
          </p:cNvSpPr>
          <p:nvPr>
            <p:ph idx="1"/>
          </p:nvPr>
        </p:nvSpPr>
        <p:spPr>
          <a:xfrm>
            <a:off x="179512" y="764704"/>
            <a:ext cx="8784976" cy="2808311"/>
          </a:xfrm>
        </p:spPr>
        <p:txBody>
          <a:bodyPr numCol="1">
            <a:normAutofit lnSpcReduction="10000"/>
          </a:bodyPr>
          <a:lstStyle/>
          <a:p>
            <a:pPr>
              <a:buNone/>
            </a:pPr>
            <a:r>
              <a:rPr lang="ru-RU" sz="1800" dirty="0" smtClean="0"/>
              <a:t>       </a:t>
            </a:r>
            <a:r>
              <a:rPr lang="ru-RU" sz="1800" b="1" dirty="0" smtClean="0">
                <a:latin typeface="Georgia" pitchFamily="18" charset="0"/>
              </a:rPr>
              <a:t>Самый распространенный из знаков препинания. Запятая говорит о том, что мысль не окончена, диктует передышку, небольшую остановку, нужно ждать продолжение мысли. Перед ней, когда текст передается устно, делается небольшая пауза, голос повышается (при понижении голоса создается впечатление законченности мысли, то есть получается отрыв следующей части фразы от предыдущей, искажающий смысл):</a:t>
            </a:r>
            <a:endParaRPr lang="ru-RU" sz="1800" dirty="0" smtClean="0"/>
          </a:p>
          <a:p>
            <a:pPr>
              <a:buNone/>
            </a:pPr>
            <a:r>
              <a:rPr lang="ru-RU" sz="2400" b="1" i="1" dirty="0" smtClean="0">
                <a:solidFill>
                  <a:srgbClr val="C00000"/>
                </a:solidFill>
                <a:latin typeface="Georgia" pitchFamily="18" charset="0"/>
              </a:rPr>
              <a:t>Чехов создал образы людей,/ жизнь которых  пришлась на переломный момент истории</a:t>
            </a:r>
            <a:r>
              <a:rPr lang="ru-RU" sz="2400" b="1" dirty="0" smtClean="0">
                <a:solidFill>
                  <a:srgbClr val="C00000"/>
                </a:solidFill>
                <a:latin typeface="Georgia" pitchFamily="18" charset="0"/>
              </a:rPr>
              <a:t>.</a:t>
            </a:r>
          </a:p>
          <a:p>
            <a:pPr>
              <a:buNone/>
            </a:pPr>
            <a:endParaRPr lang="ru-RU" dirty="0"/>
          </a:p>
        </p:txBody>
      </p:sp>
      <p:pic>
        <p:nvPicPr>
          <p:cNvPr id="6" name="Рисунок 5" descr="cda2a5b42d65daf0d60a36644714593b.jpg"/>
          <p:cNvPicPr>
            <a:picLocks noChangeAspect="1"/>
          </p:cNvPicPr>
          <p:nvPr/>
        </p:nvPicPr>
        <p:blipFill>
          <a:blip r:embed="rId3" cstate="print"/>
          <a:stretch>
            <a:fillRect/>
          </a:stretch>
        </p:blipFill>
        <p:spPr>
          <a:xfrm>
            <a:off x="6300192" y="4070386"/>
            <a:ext cx="2612014" cy="2571590"/>
          </a:xfrm>
          <a:prstGeom prst="rect">
            <a:avLst/>
          </a:prstGeom>
          <a:effectLst>
            <a:softEdge rad="635000"/>
          </a:effectLst>
        </p:spPr>
      </p:pic>
      <p:sp>
        <p:nvSpPr>
          <p:cNvPr id="7" name="TextBox 6"/>
          <p:cNvSpPr txBox="1"/>
          <p:nvPr/>
        </p:nvSpPr>
        <p:spPr>
          <a:xfrm>
            <a:off x="179512" y="3284984"/>
            <a:ext cx="8640960" cy="1292662"/>
          </a:xfrm>
          <a:prstGeom prst="rect">
            <a:avLst/>
          </a:prstGeom>
          <a:noFill/>
        </p:spPr>
        <p:txBody>
          <a:bodyPr wrap="square" rtlCol="0">
            <a:spAutoFit/>
          </a:bodyPr>
          <a:lstStyle/>
          <a:p>
            <a:pPr>
              <a:buNone/>
            </a:pPr>
            <a:r>
              <a:rPr lang="ru-RU" b="1" dirty="0" smtClean="0">
                <a:latin typeface="Georgia" pitchFamily="18" charset="0"/>
              </a:rPr>
              <a:t>Не акцентируется внимание на запятых, отделяющих повторяющиеся слова:</a:t>
            </a:r>
          </a:p>
          <a:p>
            <a:pPr>
              <a:buNone/>
            </a:pPr>
            <a:r>
              <a:rPr lang="ru-RU" sz="2400" b="1" i="1" dirty="0" smtClean="0">
                <a:solidFill>
                  <a:srgbClr val="C00000"/>
                </a:solidFill>
                <a:latin typeface="Georgia" pitchFamily="18" charset="0"/>
              </a:rPr>
              <a:t>Еду, еду в чистом поле!</a:t>
            </a:r>
          </a:p>
          <a:p>
            <a:endParaRPr lang="ru-RU" dirty="0"/>
          </a:p>
        </p:txBody>
      </p:sp>
      <p:sp>
        <p:nvSpPr>
          <p:cNvPr id="8" name="TextBox 7"/>
          <p:cNvSpPr txBox="1"/>
          <p:nvPr/>
        </p:nvSpPr>
        <p:spPr>
          <a:xfrm>
            <a:off x="251520" y="4365104"/>
            <a:ext cx="6264696" cy="2031325"/>
          </a:xfrm>
          <a:prstGeom prst="rect">
            <a:avLst/>
          </a:prstGeom>
          <a:noFill/>
        </p:spPr>
        <p:txBody>
          <a:bodyPr wrap="square" rtlCol="0">
            <a:spAutoFit/>
          </a:bodyPr>
          <a:lstStyle/>
          <a:p>
            <a:r>
              <a:rPr lang="ru-RU" b="1" dirty="0" smtClean="0">
                <a:latin typeface="Georgia" pitchFamily="18" charset="0"/>
              </a:rPr>
              <a:t>Запятые, стоящие перед второй частью сложных союзов, интонационно не выделяются:</a:t>
            </a:r>
          </a:p>
          <a:p>
            <a:r>
              <a:rPr lang="ru-RU" b="1" dirty="0" smtClean="0">
                <a:solidFill>
                  <a:srgbClr val="C00000"/>
                </a:solidFill>
                <a:latin typeface="Georgia" pitchFamily="18" charset="0"/>
              </a:rPr>
              <a:t>· Потому, что</a:t>
            </a:r>
          </a:p>
          <a:p>
            <a:r>
              <a:rPr lang="ru-RU" b="1" dirty="0" smtClean="0">
                <a:solidFill>
                  <a:srgbClr val="C00000"/>
                </a:solidFill>
                <a:latin typeface="Georgia" pitchFamily="18" charset="0"/>
              </a:rPr>
              <a:t>· Оттого, что</a:t>
            </a:r>
          </a:p>
          <a:p>
            <a:r>
              <a:rPr lang="ru-RU" b="1" dirty="0" smtClean="0">
                <a:solidFill>
                  <a:srgbClr val="C00000"/>
                </a:solidFill>
                <a:latin typeface="Georgia" pitchFamily="18" charset="0"/>
              </a:rPr>
              <a:t>· Для того, чтобы</a:t>
            </a:r>
          </a:p>
          <a:p>
            <a:r>
              <a:rPr lang="ru-RU" b="1" dirty="0" smtClean="0">
                <a:solidFill>
                  <a:srgbClr val="C00000"/>
                </a:solidFill>
                <a:latin typeface="Georgia" pitchFamily="18" charset="0"/>
              </a:rPr>
              <a:t>· Несмотря на то, что</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Autofit/>
          </a:bodyPr>
          <a:lstStyle/>
          <a:p>
            <a:r>
              <a:rPr lang="ru-RU" sz="3600" b="1" dirty="0" smtClean="0">
                <a:solidFill>
                  <a:srgbClr val="C00000"/>
                </a:solidFill>
                <a:latin typeface="Georgia" pitchFamily="18" charset="0"/>
              </a:rPr>
              <a:t>Точка</a:t>
            </a:r>
            <a:endParaRPr lang="ru-RU" sz="3600" b="1" dirty="0">
              <a:solidFill>
                <a:srgbClr val="C00000"/>
              </a:solidFill>
              <a:latin typeface="Georgia" pitchFamily="18" charset="0"/>
            </a:endParaRPr>
          </a:p>
        </p:txBody>
      </p:sp>
      <p:sp>
        <p:nvSpPr>
          <p:cNvPr id="3" name="Содержимое 2"/>
          <p:cNvSpPr>
            <a:spLocks noGrp="1"/>
          </p:cNvSpPr>
          <p:nvPr>
            <p:ph idx="1"/>
          </p:nvPr>
        </p:nvSpPr>
        <p:spPr>
          <a:xfrm>
            <a:off x="323528" y="836712"/>
            <a:ext cx="8568952" cy="4525963"/>
          </a:xfrm>
        </p:spPr>
        <p:txBody>
          <a:bodyPr>
            <a:normAutofit/>
          </a:bodyPr>
          <a:lstStyle/>
          <a:p>
            <a:pPr>
              <a:buNone/>
            </a:pPr>
            <a:r>
              <a:rPr lang="ru-RU" sz="1700" dirty="0" smtClean="0"/>
              <a:t>       </a:t>
            </a:r>
            <a:r>
              <a:rPr lang="ru-RU" sz="1800" b="1" dirty="0" smtClean="0">
                <a:latin typeface="Georgia" pitchFamily="18" charset="0"/>
              </a:rPr>
              <a:t>Также диктует остановку: она обозначает окончание мысли. Остановка должна быть более длительной, чем у запятой. Для передачи законченности мысли голос перед точкой при чтении следует понижать.</a:t>
            </a:r>
          </a:p>
          <a:p>
            <a:pPr>
              <a:buNone/>
            </a:pPr>
            <a:r>
              <a:rPr lang="ru-RU" sz="1800" b="1" dirty="0" smtClean="0">
                <a:latin typeface="Georgia" pitchFamily="18" charset="0"/>
              </a:rPr>
              <a:t>       В конце всего текста следует сильно понизить голос. Этот период длительного понижения дает человеку понять о полном завершении прочитанного:</a:t>
            </a:r>
          </a:p>
          <a:p>
            <a:pPr>
              <a:buNone/>
            </a:pPr>
            <a:endParaRPr lang="ru-RU" sz="1800" b="1" dirty="0" smtClean="0">
              <a:latin typeface="Georgia" pitchFamily="18" charset="0"/>
            </a:endParaRPr>
          </a:p>
          <a:p>
            <a:pPr>
              <a:buNone/>
            </a:pPr>
            <a:r>
              <a:rPr lang="ru-RU" sz="2400" b="1" i="1" dirty="0" smtClean="0">
                <a:solidFill>
                  <a:srgbClr val="C00000"/>
                </a:solidFill>
                <a:latin typeface="Georgia" pitchFamily="18" charset="0"/>
              </a:rPr>
              <a:t>Днем редко увидишь сову. //Всё-таки это ночная птица.//</a:t>
            </a:r>
          </a:p>
          <a:p>
            <a:pPr>
              <a:buNone/>
            </a:pPr>
            <a:endParaRPr lang="ru-RU" dirty="0"/>
          </a:p>
        </p:txBody>
      </p:sp>
      <p:pic>
        <p:nvPicPr>
          <p:cNvPr id="6" name="Рисунок 5" descr="hello_html_2c9d2eb6.png"/>
          <p:cNvPicPr>
            <a:picLocks noChangeAspect="1"/>
          </p:cNvPicPr>
          <p:nvPr/>
        </p:nvPicPr>
        <p:blipFill>
          <a:blip r:embed="rId2" cstate="print"/>
          <a:srcRect l="28264" t="39586" r="41745" b="18073"/>
          <a:stretch>
            <a:fillRect/>
          </a:stretch>
        </p:blipFill>
        <p:spPr>
          <a:xfrm>
            <a:off x="6156176" y="4005064"/>
            <a:ext cx="2208245" cy="2338142"/>
          </a:xfrm>
          <a:prstGeom prst="rect">
            <a:avLst/>
          </a:prstGeom>
          <a:effectLst>
            <a:softEdge rad="1270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562074"/>
          </a:xfrm>
        </p:spPr>
        <p:txBody>
          <a:bodyPr>
            <a:normAutofit fontScale="90000"/>
          </a:bodyPr>
          <a:lstStyle/>
          <a:p>
            <a:r>
              <a:rPr lang="ru-RU" sz="3600" b="1" dirty="0" smtClean="0">
                <a:solidFill>
                  <a:srgbClr val="C00000"/>
                </a:solidFill>
                <a:latin typeface="Georgia" pitchFamily="18" charset="0"/>
              </a:rPr>
              <a:t>Двоеточие. Многоточие</a:t>
            </a:r>
            <a:endParaRPr lang="ru-RU" sz="3600" b="1" dirty="0">
              <a:solidFill>
                <a:srgbClr val="C00000"/>
              </a:solidFill>
              <a:latin typeface="Georgia" pitchFamily="18" charset="0"/>
            </a:endParaRPr>
          </a:p>
        </p:txBody>
      </p:sp>
      <p:sp>
        <p:nvSpPr>
          <p:cNvPr id="3" name="Содержимое 2"/>
          <p:cNvSpPr>
            <a:spLocks noGrp="1"/>
          </p:cNvSpPr>
          <p:nvPr>
            <p:ph idx="1"/>
          </p:nvPr>
        </p:nvSpPr>
        <p:spPr>
          <a:xfrm>
            <a:off x="179512" y="836712"/>
            <a:ext cx="8784976" cy="5688632"/>
          </a:xfrm>
        </p:spPr>
        <p:txBody>
          <a:bodyPr numCol="2">
            <a:normAutofit/>
          </a:bodyPr>
          <a:lstStyle/>
          <a:p>
            <a:pPr>
              <a:buNone/>
            </a:pPr>
            <a:r>
              <a:rPr lang="ru-RU" sz="1900" b="1" dirty="0" smtClean="0">
                <a:latin typeface="Georgia" pitchFamily="18" charset="0"/>
              </a:rPr>
              <a:t>       </a:t>
            </a:r>
            <a:r>
              <a:rPr lang="ru-RU" sz="1900" b="1" u="sng" dirty="0" smtClean="0">
                <a:solidFill>
                  <a:srgbClr val="C00000"/>
                </a:solidFill>
                <a:latin typeface="Georgia" pitchFamily="18" charset="0"/>
              </a:rPr>
              <a:t>Двоеточие</a:t>
            </a:r>
          </a:p>
          <a:p>
            <a:pPr>
              <a:buNone/>
            </a:pPr>
            <a:r>
              <a:rPr lang="ru-RU" sz="1900" b="1" dirty="0" smtClean="0">
                <a:latin typeface="Georgia" pitchFamily="18" charset="0"/>
              </a:rPr>
              <a:t>      Этот знак препинания тоже предусматривает понижение голоса и длинную паузу. В данной ситуации изменение тона означает, что следует обратить внимание на последующих словах.</a:t>
            </a:r>
          </a:p>
          <a:p>
            <a:pPr>
              <a:buNone/>
            </a:pPr>
            <a:r>
              <a:rPr lang="ru-RU" sz="1900" b="1" dirty="0" smtClean="0">
                <a:latin typeface="Georgia" pitchFamily="18" charset="0"/>
              </a:rPr>
              <a:t>        </a:t>
            </a:r>
            <a:r>
              <a:rPr lang="ru-RU" sz="1900" b="1" u="sng" dirty="0" smtClean="0">
                <a:solidFill>
                  <a:srgbClr val="C00000"/>
                </a:solidFill>
                <a:latin typeface="Georgia" pitchFamily="18" charset="0"/>
              </a:rPr>
              <a:t>Многоточие</a:t>
            </a:r>
          </a:p>
          <a:p>
            <a:pPr>
              <a:buNone/>
            </a:pPr>
            <a:r>
              <a:rPr lang="ru-RU" sz="1900" b="1" dirty="0" smtClean="0">
                <a:latin typeface="Georgia" pitchFamily="18" charset="0"/>
              </a:rPr>
              <a:t>      Многоточие используется при обозначении недосказанности или </a:t>
            </a:r>
            <a:r>
              <a:rPr lang="ru-RU" sz="1900" b="1" dirty="0" err="1" smtClean="0">
                <a:latin typeface="Georgia" pitchFamily="18" charset="0"/>
              </a:rPr>
              <a:t>прерванности</a:t>
            </a:r>
            <a:r>
              <a:rPr lang="ru-RU" sz="1900" b="1" dirty="0" smtClean="0">
                <a:latin typeface="Georgia" pitchFamily="18" charset="0"/>
              </a:rPr>
              <a:t> мысли. При чтении текста перед многоточием голосом следует это показать без повышения или понижения голоса. Должно создаться впечатление незавершенности мысли или предложения:</a:t>
            </a:r>
          </a:p>
          <a:p>
            <a:pPr>
              <a:buNone/>
            </a:pPr>
            <a:r>
              <a:rPr lang="ru-RU" sz="1900" b="1" dirty="0" smtClean="0">
                <a:latin typeface="Georgia" pitchFamily="18" charset="0"/>
              </a:rPr>
              <a:t>       </a:t>
            </a:r>
            <a:r>
              <a:rPr lang="ru-RU" sz="2400" b="1" i="1" dirty="0" smtClean="0">
                <a:solidFill>
                  <a:srgbClr val="C00000"/>
                </a:solidFill>
                <a:latin typeface="Georgia" pitchFamily="18" charset="0"/>
              </a:rPr>
              <a:t>Мне послышалось, что он заплакал:// а надо вам сказать,/ что </a:t>
            </a:r>
            <a:r>
              <a:rPr lang="ru-RU" sz="2400" b="1" i="1" dirty="0" err="1" smtClean="0">
                <a:solidFill>
                  <a:srgbClr val="C00000"/>
                </a:solidFill>
                <a:latin typeface="Georgia" pitchFamily="18" charset="0"/>
              </a:rPr>
              <a:t>Азамат</a:t>
            </a:r>
            <a:r>
              <a:rPr lang="ru-RU" sz="2400" b="1" i="1" dirty="0" smtClean="0">
                <a:solidFill>
                  <a:srgbClr val="C00000"/>
                </a:solidFill>
                <a:latin typeface="Georgia" pitchFamily="18" charset="0"/>
              </a:rPr>
              <a:t> был преупрямый мальчишка и ничем, бывало, у него слёз не выбьешь,/ даже когда он был помоложе….</a:t>
            </a:r>
          </a:p>
          <a:p>
            <a:endParaRPr lang="ru-RU" sz="1800" dirty="0" smtClean="0"/>
          </a:p>
          <a:p>
            <a:endParaRPr lang="ru-RU" sz="1800" dirty="0" smtClean="0"/>
          </a:p>
          <a:p>
            <a:endParaRPr lang="ru-RU" dirty="0"/>
          </a:p>
        </p:txBody>
      </p:sp>
      <p:pic>
        <p:nvPicPr>
          <p:cNvPr id="6" name="Рисунок 5" descr="hello_html_2c9d2eb6.png"/>
          <p:cNvPicPr>
            <a:picLocks noChangeAspect="1"/>
          </p:cNvPicPr>
          <p:nvPr/>
        </p:nvPicPr>
        <p:blipFill>
          <a:blip r:embed="rId2" cstate="print"/>
          <a:srcRect l="21207" r="32139"/>
          <a:stretch>
            <a:fillRect/>
          </a:stretch>
        </p:blipFill>
        <p:spPr>
          <a:xfrm>
            <a:off x="107504" y="72884"/>
            <a:ext cx="576064" cy="926054"/>
          </a:xfrm>
          <a:prstGeom prst="rect">
            <a:avLst/>
          </a:prstGeom>
          <a:effectLst>
            <a:softEdge rad="127000"/>
          </a:effectLst>
        </p:spPr>
      </p:pic>
      <p:pic>
        <p:nvPicPr>
          <p:cNvPr id="7" name="Рисунок 6" descr="34366_html_m49d3ae03.png"/>
          <p:cNvPicPr>
            <a:picLocks noChangeAspect="1"/>
          </p:cNvPicPr>
          <p:nvPr/>
        </p:nvPicPr>
        <p:blipFill>
          <a:blip r:embed="rId3" cstate="print"/>
          <a:srcRect t="23279" r="17459" b="33074"/>
          <a:stretch>
            <a:fillRect/>
          </a:stretch>
        </p:blipFill>
        <p:spPr>
          <a:xfrm>
            <a:off x="3923928" y="5877272"/>
            <a:ext cx="1080120" cy="428375"/>
          </a:xfrm>
          <a:prstGeom prst="rect">
            <a:avLst/>
          </a:prstGeom>
          <a:effectLst>
            <a:softEdge rad="1270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normAutofit fontScale="90000"/>
          </a:bodyPr>
          <a:lstStyle/>
          <a:p>
            <a:r>
              <a:rPr lang="ru-RU" dirty="0" smtClean="0">
                <a:solidFill>
                  <a:schemeClr val="tx2"/>
                </a:solidFill>
              </a:rPr>
              <a:t>Вмиг по речи те </a:t>
            </a:r>
            <a:r>
              <a:rPr lang="ru-RU" dirty="0" err="1" smtClean="0">
                <a:solidFill>
                  <a:schemeClr val="tx2"/>
                </a:solidFill>
              </a:rPr>
              <a:t>спознали</a:t>
            </a:r>
            <a:r>
              <a:rPr lang="ru-RU" dirty="0" smtClean="0">
                <a:solidFill>
                  <a:schemeClr val="tx2"/>
                </a:solidFill>
              </a:rPr>
              <a:t>, что царевну принимали</a:t>
            </a:r>
            <a:endParaRPr lang="ru-RU" dirty="0">
              <a:solidFill>
                <a:schemeClr val="tx2"/>
              </a:solidFill>
            </a:endParaRPr>
          </a:p>
        </p:txBody>
      </p:sp>
      <p:pic>
        <p:nvPicPr>
          <p:cNvPr id="4" name="Содержимое 3" descr="df6cb23968b333c42970fe6457b7c522.jpg"/>
          <p:cNvPicPr>
            <a:picLocks noGrp="1" noChangeAspect="1"/>
          </p:cNvPicPr>
          <p:nvPr>
            <p:ph idx="1"/>
          </p:nvPr>
        </p:nvPicPr>
        <p:blipFill>
          <a:blip r:embed="rId2"/>
          <a:stretch>
            <a:fillRect/>
          </a:stretch>
        </p:blipFill>
        <p:spPr>
          <a:xfrm>
            <a:off x="714348" y="1643050"/>
            <a:ext cx="7786742" cy="521495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008112"/>
          </a:xfrm>
        </p:spPr>
        <p:txBody>
          <a:bodyPr>
            <a:normAutofit fontScale="90000"/>
          </a:bodyPr>
          <a:lstStyle/>
          <a:p>
            <a:r>
              <a:rPr lang="ru-RU" sz="3200" b="1" dirty="0" smtClean="0">
                <a:solidFill>
                  <a:srgbClr val="C00000"/>
                </a:solidFill>
                <a:latin typeface="Georgia" pitchFamily="18" charset="0"/>
              </a:rPr>
              <a:t>Знак вопроса. </a:t>
            </a:r>
            <a:br>
              <a:rPr lang="ru-RU" sz="3200" b="1" dirty="0" smtClean="0">
                <a:solidFill>
                  <a:srgbClr val="C00000"/>
                </a:solidFill>
                <a:latin typeface="Georgia" pitchFamily="18" charset="0"/>
              </a:rPr>
            </a:br>
            <a:r>
              <a:rPr lang="ru-RU" sz="3200" b="1" dirty="0" smtClean="0">
                <a:solidFill>
                  <a:srgbClr val="C00000"/>
                </a:solidFill>
                <a:latin typeface="Georgia" pitchFamily="18" charset="0"/>
              </a:rPr>
              <a:t>Восклицательный знак</a:t>
            </a:r>
            <a:endParaRPr lang="ru-RU" sz="3200" b="1" dirty="0">
              <a:solidFill>
                <a:srgbClr val="C00000"/>
              </a:solidFill>
              <a:latin typeface="Georgia" pitchFamily="18" charset="0"/>
            </a:endParaRPr>
          </a:p>
        </p:txBody>
      </p:sp>
      <p:sp>
        <p:nvSpPr>
          <p:cNvPr id="3" name="Содержимое 2"/>
          <p:cNvSpPr>
            <a:spLocks noGrp="1"/>
          </p:cNvSpPr>
          <p:nvPr>
            <p:ph idx="1"/>
          </p:nvPr>
        </p:nvSpPr>
        <p:spPr>
          <a:xfrm>
            <a:off x="179512" y="1052736"/>
            <a:ext cx="8784976" cy="5256584"/>
          </a:xfrm>
        </p:spPr>
        <p:txBody>
          <a:bodyPr numCol="1">
            <a:normAutofit/>
          </a:bodyPr>
          <a:lstStyle/>
          <a:p>
            <a:pPr>
              <a:buNone/>
            </a:pPr>
            <a:r>
              <a:rPr lang="ru-RU" sz="1900" b="1" dirty="0" smtClean="0">
                <a:solidFill>
                  <a:srgbClr val="C00000"/>
                </a:solidFill>
                <a:latin typeface="Georgia" pitchFamily="18" charset="0"/>
              </a:rPr>
              <a:t>        </a:t>
            </a:r>
            <a:r>
              <a:rPr lang="ru-RU" sz="1900" b="1" u="sng" dirty="0" smtClean="0">
                <a:solidFill>
                  <a:srgbClr val="C00000"/>
                </a:solidFill>
                <a:latin typeface="Georgia" pitchFamily="18" charset="0"/>
              </a:rPr>
              <a:t>Знак вопроса</a:t>
            </a:r>
          </a:p>
          <a:p>
            <a:pPr>
              <a:buNone/>
            </a:pPr>
            <a:r>
              <a:rPr lang="ru-RU" sz="1700" dirty="0" smtClean="0"/>
              <a:t>       </a:t>
            </a:r>
            <a:r>
              <a:rPr lang="ru-RU" sz="1900" b="1" dirty="0" smtClean="0">
                <a:latin typeface="Georgia" pitchFamily="18" charset="0"/>
              </a:rPr>
              <a:t>При вопросительном знаке голос следует повысить именно на вопросительном слове, иначе фраза будет звучать не вопросительно, а утвердительно.</a:t>
            </a:r>
          </a:p>
          <a:p>
            <a:pPr>
              <a:buNone/>
            </a:pPr>
            <a:r>
              <a:rPr lang="ru-RU" sz="1900" b="1" u="sng" dirty="0" smtClean="0">
                <a:solidFill>
                  <a:srgbClr val="C00000"/>
                </a:solidFill>
                <a:latin typeface="Georgia" pitchFamily="18" charset="0"/>
              </a:rPr>
              <a:t>Знак восклицания выражает сильные эмоции:</a:t>
            </a:r>
          </a:p>
          <a:p>
            <a:pPr>
              <a:buNone/>
            </a:pPr>
            <a:r>
              <a:rPr lang="ru-RU" sz="1700" dirty="0" smtClean="0"/>
              <a:t>· </a:t>
            </a:r>
            <a:r>
              <a:rPr lang="ru-RU" sz="1900" b="1" dirty="0" smtClean="0">
                <a:latin typeface="Georgia" pitchFamily="18" charset="0"/>
              </a:rPr>
              <a:t>Восторг</a:t>
            </a:r>
          </a:p>
          <a:p>
            <a:pPr>
              <a:buNone/>
            </a:pPr>
            <a:r>
              <a:rPr lang="ru-RU" sz="1900" b="1" dirty="0" smtClean="0">
                <a:latin typeface="Georgia" pitchFamily="18" charset="0"/>
              </a:rPr>
              <a:t>· Радость</a:t>
            </a:r>
          </a:p>
          <a:p>
            <a:pPr>
              <a:buNone/>
            </a:pPr>
            <a:r>
              <a:rPr lang="ru-RU" sz="1900" b="1" dirty="0" smtClean="0">
                <a:latin typeface="Georgia" pitchFamily="18" charset="0"/>
              </a:rPr>
              <a:t>· Удивление</a:t>
            </a:r>
          </a:p>
          <a:p>
            <a:pPr>
              <a:buNone/>
            </a:pPr>
            <a:r>
              <a:rPr lang="ru-RU" sz="1900" b="1" dirty="0" smtClean="0">
                <a:latin typeface="Georgia" pitchFamily="18" charset="0"/>
              </a:rPr>
              <a:t>· Утверждение</a:t>
            </a:r>
          </a:p>
          <a:p>
            <a:pPr>
              <a:buNone/>
            </a:pPr>
            <a:r>
              <a:rPr lang="ru-RU" sz="1900" b="1" dirty="0" smtClean="0">
                <a:latin typeface="Georgia" pitchFamily="18" charset="0"/>
              </a:rPr>
              <a:t>· Досаду </a:t>
            </a:r>
          </a:p>
          <a:p>
            <a:pPr>
              <a:buNone/>
            </a:pPr>
            <a:endParaRPr lang="ru-RU" sz="1900" b="1" dirty="0" smtClean="0">
              <a:latin typeface="Georgia" pitchFamily="18" charset="0"/>
            </a:endParaRPr>
          </a:p>
          <a:p>
            <a:pPr>
              <a:buNone/>
            </a:pPr>
            <a:r>
              <a:rPr lang="ru-RU" sz="1700" b="1" i="1" dirty="0" smtClean="0">
                <a:latin typeface="Georgia" pitchFamily="18" charset="0"/>
              </a:rPr>
              <a:t>При  передаче этих чувств интонацию следует повысить, силу тона увеличить, а голос повысить (но не переходя в истерику)</a:t>
            </a:r>
          </a:p>
          <a:p>
            <a:pPr algn="r">
              <a:buNone/>
            </a:pPr>
            <a:endParaRPr lang="ru-RU" sz="1400" i="1" u="sng" dirty="0" smtClean="0"/>
          </a:p>
          <a:p>
            <a:pPr>
              <a:buNone/>
            </a:pPr>
            <a:r>
              <a:rPr lang="ru-RU" sz="2400" b="1" i="1" dirty="0" smtClean="0">
                <a:solidFill>
                  <a:srgbClr val="C00000"/>
                </a:solidFill>
                <a:latin typeface="Georgia" pitchFamily="18" charset="0"/>
              </a:rPr>
              <a:t>Друзья мои! Прекрасен наш союз!</a:t>
            </a:r>
          </a:p>
          <a:p>
            <a:pPr>
              <a:buNone/>
            </a:pPr>
            <a:endParaRPr lang="ru-RU" dirty="0"/>
          </a:p>
        </p:txBody>
      </p:sp>
      <p:pic>
        <p:nvPicPr>
          <p:cNvPr id="4" name="Рисунок 3" descr="2960_original.jpg"/>
          <p:cNvPicPr>
            <a:picLocks noChangeAspect="1"/>
          </p:cNvPicPr>
          <p:nvPr/>
        </p:nvPicPr>
        <p:blipFill>
          <a:blip r:embed="rId2" cstate="print"/>
          <a:stretch>
            <a:fillRect/>
          </a:stretch>
        </p:blipFill>
        <p:spPr>
          <a:xfrm>
            <a:off x="6372200" y="1960480"/>
            <a:ext cx="2592288" cy="2692656"/>
          </a:xfrm>
          <a:prstGeom prst="rect">
            <a:avLst/>
          </a:prstGeom>
          <a:effectLst>
            <a:softEdge rad="317500"/>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648072"/>
          </a:xfrm>
        </p:spPr>
        <p:txBody>
          <a:bodyPr>
            <a:normAutofit/>
          </a:bodyPr>
          <a:lstStyle/>
          <a:p>
            <a:r>
              <a:rPr lang="ru-RU" sz="3200" b="1" dirty="0" smtClean="0">
                <a:solidFill>
                  <a:srgbClr val="C00000"/>
                </a:solidFill>
                <a:latin typeface="Georgia" pitchFamily="18" charset="0"/>
              </a:rPr>
              <a:t>Тире. Точка с запятой</a:t>
            </a:r>
            <a:endParaRPr lang="ru-RU" sz="3200" b="1" dirty="0">
              <a:solidFill>
                <a:srgbClr val="C00000"/>
              </a:solidFill>
              <a:latin typeface="Georgia" pitchFamily="18" charset="0"/>
            </a:endParaRPr>
          </a:p>
        </p:txBody>
      </p:sp>
      <p:sp>
        <p:nvSpPr>
          <p:cNvPr id="3" name="Содержимое 2"/>
          <p:cNvSpPr>
            <a:spLocks noGrp="1"/>
          </p:cNvSpPr>
          <p:nvPr>
            <p:ph idx="1"/>
          </p:nvPr>
        </p:nvSpPr>
        <p:spPr>
          <a:xfrm>
            <a:off x="323528" y="764704"/>
            <a:ext cx="8568952" cy="5400600"/>
          </a:xfrm>
        </p:spPr>
        <p:txBody>
          <a:bodyPr numCol="1">
            <a:normAutofit lnSpcReduction="10000"/>
          </a:bodyPr>
          <a:lstStyle/>
          <a:p>
            <a:pPr>
              <a:buNone/>
            </a:pPr>
            <a:r>
              <a:rPr lang="ru-RU" sz="1600" dirty="0" smtClean="0"/>
              <a:t>        </a:t>
            </a:r>
            <a:r>
              <a:rPr lang="ru-RU" sz="1900" b="1" u="sng" dirty="0" smtClean="0">
                <a:solidFill>
                  <a:srgbClr val="C00000"/>
                </a:solidFill>
                <a:latin typeface="Georgia" pitchFamily="18" charset="0"/>
              </a:rPr>
              <a:t>Тире</a:t>
            </a:r>
          </a:p>
          <a:p>
            <a:pPr>
              <a:buNone/>
            </a:pPr>
            <a:r>
              <a:rPr lang="ru-RU" sz="1600" dirty="0" smtClean="0"/>
              <a:t>        </a:t>
            </a:r>
            <a:r>
              <a:rPr lang="ru-RU" sz="1900" b="1" dirty="0" smtClean="0">
                <a:latin typeface="Georgia" pitchFamily="18" charset="0"/>
              </a:rPr>
              <a:t>Это знак заменяет отсутствие слова или добавочный характер следующей после тире информации. Оно требует недлительной остановки, чтобы осмыслить недостающее слово. Если тире обозначена с двух сторон вставная конструкция, то следует изменить и тембр голоса.</a:t>
            </a:r>
          </a:p>
          <a:p>
            <a:pPr>
              <a:buNone/>
            </a:pPr>
            <a:r>
              <a:rPr lang="ru-RU" sz="2400" b="1" i="1" dirty="0" smtClean="0">
                <a:solidFill>
                  <a:srgbClr val="C00000"/>
                </a:solidFill>
                <a:latin typeface="Georgia" pitchFamily="18" charset="0"/>
              </a:rPr>
              <a:t>    Чтение/ - вот  лучшее учение.</a:t>
            </a:r>
          </a:p>
          <a:p>
            <a:pPr>
              <a:buNone/>
            </a:pPr>
            <a:endParaRPr lang="ru-RU" sz="2400" b="1" i="1" dirty="0" smtClean="0">
              <a:solidFill>
                <a:srgbClr val="C00000"/>
              </a:solidFill>
              <a:latin typeface="Georgia" pitchFamily="18" charset="0"/>
            </a:endParaRPr>
          </a:p>
          <a:p>
            <a:pPr>
              <a:buNone/>
            </a:pPr>
            <a:r>
              <a:rPr lang="ru-RU" sz="1900" b="1" dirty="0" smtClean="0">
                <a:latin typeface="Georgia" pitchFamily="18" charset="0"/>
              </a:rPr>
              <a:t>       </a:t>
            </a:r>
            <a:r>
              <a:rPr lang="ru-RU" sz="1900" b="1" u="sng" dirty="0" smtClean="0">
                <a:solidFill>
                  <a:srgbClr val="C00000"/>
                </a:solidFill>
                <a:latin typeface="Georgia" pitchFamily="18" charset="0"/>
              </a:rPr>
              <a:t>Точка с запятой</a:t>
            </a:r>
          </a:p>
          <a:p>
            <a:pPr>
              <a:buNone/>
            </a:pPr>
            <a:r>
              <a:rPr lang="ru-RU" sz="1900" b="1" smtClean="0">
                <a:latin typeface="Georgia" pitchFamily="18" charset="0"/>
              </a:rPr>
              <a:t>        Ставится </a:t>
            </a:r>
            <a:r>
              <a:rPr lang="ru-RU" sz="1900" b="1" dirty="0" smtClean="0">
                <a:latin typeface="Georgia" pitchFamily="18" charset="0"/>
              </a:rPr>
              <a:t>между самостоятельными предложениями, близкими по содержанию. При этом знаке следует остановиться и понизить голос, сделать недлительную паузу, а после него читать как новое предложение.        </a:t>
            </a:r>
          </a:p>
          <a:p>
            <a:pPr algn="just">
              <a:buNone/>
            </a:pPr>
            <a:r>
              <a:rPr lang="ru-RU" sz="1900" b="1" dirty="0" smtClean="0">
                <a:latin typeface="Georgia" pitchFamily="18" charset="0"/>
              </a:rPr>
              <a:t>      </a:t>
            </a:r>
            <a:r>
              <a:rPr lang="ru-RU" sz="2400" b="1" i="1" dirty="0" smtClean="0">
                <a:solidFill>
                  <a:srgbClr val="C00000"/>
                </a:solidFill>
                <a:latin typeface="Georgia" pitchFamily="18" charset="0"/>
              </a:rPr>
              <a:t>Сквозь обнажённые,/ бурые сучья деревьев мирно белеет неподвижное небо;// тонкий туман стоит вдали над жёлтыми полями. </a:t>
            </a:r>
          </a:p>
          <a:p>
            <a:pPr algn="just"/>
            <a:endParaRPr lang="ru-RU" sz="2000" dirty="0" smtClean="0"/>
          </a:p>
          <a:p>
            <a:pPr algn="just"/>
            <a:endParaRPr lang="ru-RU" sz="2000" dirty="0" smtClean="0"/>
          </a:p>
          <a:p>
            <a:pPr algn="just"/>
            <a:endParaRPr lang="ru-RU" sz="2000" dirty="0" smtClean="0"/>
          </a:p>
          <a:p>
            <a:pPr lvl="5" algn="just"/>
            <a:endParaRPr lang="ru-RU" sz="800" dirty="0" smtClean="0"/>
          </a:p>
          <a:p>
            <a:pPr algn="just"/>
            <a:endParaRPr lang="ru-RU" sz="2000" dirty="0" smtClean="0"/>
          </a:p>
          <a:p>
            <a:endParaRPr lang="ru-RU" sz="2000" dirty="0" smtClean="0"/>
          </a:p>
          <a:p>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6632"/>
            <a:ext cx="8229600" cy="634082"/>
          </a:xfrm>
        </p:spPr>
        <p:txBody>
          <a:bodyPr>
            <a:normAutofit/>
          </a:bodyPr>
          <a:lstStyle/>
          <a:p>
            <a:r>
              <a:rPr lang="ru-RU" sz="3200" b="1" dirty="0" smtClean="0">
                <a:solidFill>
                  <a:srgbClr val="C00000"/>
                </a:solidFill>
                <a:latin typeface="Georgia" pitchFamily="18" charset="0"/>
              </a:rPr>
              <a:t>Кавычки. Скобки</a:t>
            </a:r>
            <a:endParaRPr lang="ru-RU" sz="3200" b="1" dirty="0">
              <a:solidFill>
                <a:srgbClr val="C00000"/>
              </a:solidFill>
              <a:latin typeface="Georgia" pitchFamily="18" charset="0"/>
            </a:endParaRPr>
          </a:p>
        </p:txBody>
      </p:sp>
      <p:sp>
        <p:nvSpPr>
          <p:cNvPr id="3" name="Содержимое 2"/>
          <p:cNvSpPr>
            <a:spLocks noGrp="1"/>
          </p:cNvSpPr>
          <p:nvPr>
            <p:ph idx="1"/>
          </p:nvPr>
        </p:nvSpPr>
        <p:spPr>
          <a:xfrm>
            <a:off x="323528" y="908721"/>
            <a:ext cx="8640960" cy="3528392"/>
          </a:xfrm>
        </p:spPr>
        <p:txBody>
          <a:bodyPr numCol="2">
            <a:normAutofit fontScale="85000" lnSpcReduction="10000"/>
          </a:bodyPr>
          <a:lstStyle/>
          <a:p>
            <a:pPr>
              <a:buNone/>
            </a:pPr>
            <a:r>
              <a:rPr lang="ru-RU" sz="1700" dirty="0" smtClean="0"/>
              <a:t>       </a:t>
            </a:r>
            <a:r>
              <a:rPr lang="ru-RU" sz="1900" b="1" u="sng" dirty="0" smtClean="0">
                <a:solidFill>
                  <a:srgbClr val="C00000"/>
                </a:solidFill>
                <a:latin typeface="Georgia" pitchFamily="18" charset="0"/>
              </a:rPr>
              <a:t>Кавычки</a:t>
            </a:r>
          </a:p>
          <a:p>
            <a:pPr>
              <a:buNone/>
            </a:pPr>
            <a:r>
              <a:rPr lang="ru-RU" sz="1900" b="1" dirty="0" smtClean="0">
                <a:latin typeface="Georgia" pitchFamily="18" charset="0"/>
              </a:rPr>
              <a:t>       В них берутся цитаты, прямая речь, различные выражения, названия, слова, требующие выделения в тексте и наделенные особым смыслом. Чтобы не сливаться со всем текстом, выделяются изменением тембра    голоса и силой произношения.</a:t>
            </a:r>
          </a:p>
          <a:p>
            <a:pPr>
              <a:buNone/>
            </a:pPr>
            <a:r>
              <a:rPr lang="ru-RU" sz="1700" dirty="0" smtClean="0"/>
              <a:t>      </a:t>
            </a:r>
          </a:p>
          <a:p>
            <a:pPr>
              <a:buNone/>
            </a:pPr>
            <a:endParaRPr lang="ru-RU" sz="1700" dirty="0" smtClean="0"/>
          </a:p>
          <a:p>
            <a:pPr>
              <a:buNone/>
            </a:pPr>
            <a:endParaRPr lang="ru-RU" sz="1700" dirty="0" smtClean="0"/>
          </a:p>
          <a:p>
            <a:pPr>
              <a:buNone/>
            </a:pPr>
            <a:endParaRPr lang="ru-RU" sz="1700" dirty="0" smtClean="0"/>
          </a:p>
          <a:p>
            <a:pPr>
              <a:buNone/>
            </a:pPr>
            <a:endParaRPr lang="ru-RU" sz="1700" dirty="0" smtClean="0"/>
          </a:p>
          <a:p>
            <a:pPr>
              <a:buNone/>
            </a:pPr>
            <a:endParaRPr lang="ru-RU" sz="1700" dirty="0" smtClean="0"/>
          </a:p>
          <a:p>
            <a:pPr>
              <a:buNone/>
            </a:pPr>
            <a:r>
              <a:rPr lang="ru-RU" sz="1700" dirty="0" smtClean="0"/>
              <a:t>        </a:t>
            </a:r>
            <a:r>
              <a:rPr lang="ru-RU" sz="1900" b="1" u="sng" dirty="0" smtClean="0">
                <a:solidFill>
                  <a:srgbClr val="C00000"/>
                </a:solidFill>
                <a:latin typeface="Georgia" pitchFamily="18" charset="0"/>
              </a:rPr>
              <a:t>Скобки</a:t>
            </a:r>
          </a:p>
          <a:p>
            <a:pPr>
              <a:buNone/>
            </a:pPr>
            <a:r>
              <a:rPr lang="ru-RU" sz="1700" dirty="0" smtClean="0"/>
              <a:t>       </a:t>
            </a:r>
            <a:r>
              <a:rPr lang="ru-RU" sz="1900" b="1" dirty="0" smtClean="0">
                <a:latin typeface="Georgia" pitchFamily="18" charset="0"/>
              </a:rPr>
              <a:t>В них заключаются пояснительные выражения и слова, дополняющие и уточняющие основную мысль, но выпадающие из синтаксической структуры. Они произносятся как бы между прочим, чтобы не было прервано течение основной мысли. Произносить их следует легче, чем остальные слова, изменив тембр голоса:</a:t>
            </a:r>
          </a:p>
          <a:p>
            <a:pPr>
              <a:buNone/>
            </a:pPr>
            <a:r>
              <a:rPr lang="ru-RU" sz="1700" dirty="0" smtClean="0"/>
              <a:t>       </a:t>
            </a:r>
          </a:p>
          <a:p>
            <a:pPr>
              <a:buNone/>
            </a:pPr>
            <a:endParaRPr lang="ru-RU" dirty="0"/>
          </a:p>
        </p:txBody>
      </p:sp>
      <p:pic>
        <p:nvPicPr>
          <p:cNvPr id="4" name="Рисунок 3" descr="images.png"/>
          <p:cNvPicPr>
            <a:picLocks noChangeAspect="1"/>
          </p:cNvPicPr>
          <p:nvPr/>
        </p:nvPicPr>
        <p:blipFill>
          <a:blip r:embed="rId2" cstate="print"/>
          <a:stretch>
            <a:fillRect/>
          </a:stretch>
        </p:blipFill>
        <p:spPr>
          <a:xfrm>
            <a:off x="6804248" y="4581128"/>
            <a:ext cx="2151683" cy="2151683"/>
          </a:xfrm>
          <a:prstGeom prst="rect">
            <a:avLst/>
          </a:prstGeom>
          <a:effectLst>
            <a:softEdge rad="317500"/>
          </a:effectLst>
        </p:spPr>
      </p:pic>
      <p:sp>
        <p:nvSpPr>
          <p:cNvPr id="5" name="TextBox 4"/>
          <p:cNvSpPr txBox="1"/>
          <p:nvPr/>
        </p:nvSpPr>
        <p:spPr>
          <a:xfrm>
            <a:off x="323528" y="3717033"/>
            <a:ext cx="8568952" cy="1846659"/>
          </a:xfrm>
          <a:prstGeom prst="rect">
            <a:avLst/>
          </a:prstGeom>
          <a:noFill/>
        </p:spPr>
        <p:txBody>
          <a:bodyPr wrap="square" rtlCol="0">
            <a:spAutoFit/>
          </a:bodyPr>
          <a:lstStyle/>
          <a:p>
            <a:pPr>
              <a:buNone/>
            </a:pPr>
            <a:r>
              <a:rPr lang="ru-RU" sz="2400" b="1" i="1" dirty="0" smtClean="0">
                <a:solidFill>
                  <a:srgbClr val="C00000"/>
                </a:solidFill>
                <a:latin typeface="Georgia" pitchFamily="18" charset="0"/>
              </a:rPr>
              <a:t>Однажды вечером  (это было в начале 1773 года) сидел я дома один, слушая вой осеннего ветра.</a:t>
            </a:r>
          </a:p>
          <a:p>
            <a:pPr>
              <a:buNone/>
            </a:pPr>
            <a:endParaRPr lang="ru-RU" sz="2400" b="1" i="1" dirty="0" smtClean="0">
              <a:solidFill>
                <a:srgbClr val="C00000"/>
              </a:solidFill>
              <a:latin typeface="Georgia" pitchFamily="18" charset="0"/>
            </a:endParaRPr>
          </a:p>
          <a:p>
            <a:pPr>
              <a:buNone/>
            </a:pPr>
            <a:r>
              <a:rPr lang="ru-RU" sz="2400" b="1" i="1" dirty="0" smtClean="0">
                <a:solidFill>
                  <a:srgbClr val="C00000"/>
                </a:solidFill>
                <a:latin typeface="Georgia" pitchFamily="18" charset="0"/>
              </a:rPr>
              <a:t>       </a:t>
            </a:r>
          </a:p>
          <a:p>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C00000"/>
                </a:solidFill>
              </a:rPr>
              <a:t>Абзац</a:t>
            </a:r>
            <a:endParaRPr lang="ru-RU" dirty="0">
              <a:solidFill>
                <a:srgbClr val="C00000"/>
              </a:solidFill>
            </a:endParaRPr>
          </a:p>
        </p:txBody>
      </p:sp>
      <p:sp>
        <p:nvSpPr>
          <p:cNvPr id="3" name="Содержимое 2"/>
          <p:cNvSpPr>
            <a:spLocks noGrp="1"/>
          </p:cNvSpPr>
          <p:nvPr>
            <p:ph idx="1"/>
          </p:nvPr>
        </p:nvSpPr>
        <p:spPr/>
        <p:txBody>
          <a:bodyPr>
            <a:normAutofit/>
          </a:bodyPr>
          <a:lstStyle/>
          <a:p>
            <a:r>
              <a:rPr lang="ru-RU" sz="4000" dirty="0" smtClean="0"/>
              <a:t>Выделяется удлиненной разделительной паузой</a:t>
            </a:r>
            <a:endParaRPr lang="ru-RU" sz="4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lstStyle/>
          <a:p>
            <a:r>
              <a:rPr lang="ru-RU" dirty="0" smtClean="0">
                <a:solidFill>
                  <a:schemeClr val="tx2"/>
                </a:solidFill>
              </a:rPr>
              <a:t>Таблица</a:t>
            </a:r>
            <a:endParaRPr lang="ru-RU" dirty="0">
              <a:solidFill>
                <a:schemeClr val="tx2"/>
              </a:solidFill>
            </a:endParaRPr>
          </a:p>
        </p:txBody>
      </p:sp>
      <p:graphicFrame>
        <p:nvGraphicFramePr>
          <p:cNvPr id="4" name="Содержимое 3"/>
          <p:cNvGraphicFramePr>
            <a:graphicFrameLocks noGrp="1"/>
          </p:cNvGraphicFramePr>
          <p:nvPr>
            <p:ph idx="1"/>
          </p:nvPr>
        </p:nvGraphicFramePr>
        <p:xfrm>
          <a:off x="571472" y="1571612"/>
          <a:ext cx="8229600" cy="5000661"/>
        </p:xfrm>
        <a:graphic>
          <a:graphicData uri="http://schemas.openxmlformats.org/drawingml/2006/table">
            <a:tbl>
              <a:tblPr firstRow="1" bandRow="1">
                <a:tableStyleId>{5C22544A-7EE6-4342-B048-85BDC9FD1C3A}</a:tableStyleId>
              </a:tblPr>
              <a:tblGrid>
                <a:gridCol w="4114800"/>
                <a:gridCol w="4114800"/>
              </a:tblGrid>
              <a:tr h="1666887">
                <a:tc>
                  <a:txBody>
                    <a:bodyPr/>
                    <a:lstStyle/>
                    <a:p>
                      <a:pPr algn="ctr"/>
                      <a:r>
                        <a:rPr lang="ru-RU" sz="3600" dirty="0" smtClean="0"/>
                        <a:t>Знак </a:t>
                      </a:r>
                      <a:r>
                        <a:rPr lang="ru-RU" sz="3600" dirty="0" smtClean="0"/>
                        <a:t>препинания</a:t>
                      </a:r>
                      <a:endParaRPr lang="ru-RU" sz="3600" dirty="0"/>
                    </a:p>
                  </a:txBody>
                  <a:tcPr/>
                </a:tc>
                <a:tc>
                  <a:txBody>
                    <a:bodyPr/>
                    <a:lstStyle/>
                    <a:p>
                      <a:pPr algn="ctr"/>
                      <a:r>
                        <a:rPr lang="ru-RU" sz="3600" dirty="0" smtClean="0"/>
                        <a:t>Интонация</a:t>
                      </a:r>
                      <a:endParaRPr lang="ru-RU" sz="3600" dirty="0"/>
                    </a:p>
                  </a:txBody>
                  <a:tcPr/>
                </a:tc>
              </a:tr>
              <a:tr h="1666887">
                <a:tc>
                  <a:txBody>
                    <a:bodyPr/>
                    <a:lstStyle/>
                    <a:p>
                      <a:endParaRPr lang="ru-RU"/>
                    </a:p>
                  </a:txBody>
                  <a:tcPr/>
                </a:tc>
                <a:tc>
                  <a:txBody>
                    <a:bodyPr/>
                    <a:lstStyle/>
                    <a:p>
                      <a:endParaRPr lang="ru-RU"/>
                    </a:p>
                  </a:txBody>
                  <a:tcPr/>
                </a:tc>
              </a:tr>
              <a:tr h="1666887">
                <a:tc>
                  <a:txBody>
                    <a:bodyPr/>
                    <a:lstStyle/>
                    <a:p>
                      <a:endParaRPr lang="ru-RU"/>
                    </a:p>
                  </a:txBody>
                  <a:tcPr/>
                </a:tc>
                <a:tc>
                  <a:txBody>
                    <a:bodyPr/>
                    <a:lstStyle/>
                    <a:p>
                      <a:endParaRPr lang="ru-RU"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lstStyle/>
          <a:p>
            <a:r>
              <a:rPr lang="ru-RU" dirty="0" smtClean="0"/>
              <a:t>Типичные ошибки при чтении</a:t>
            </a:r>
            <a:endParaRPr lang="ru-RU" dirty="0"/>
          </a:p>
        </p:txBody>
      </p:sp>
      <p:sp>
        <p:nvSpPr>
          <p:cNvPr id="3" name="Содержимое 2"/>
          <p:cNvSpPr>
            <a:spLocks noGrp="1"/>
          </p:cNvSpPr>
          <p:nvPr>
            <p:ph idx="1"/>
          </p:nvPr>
        </p:nvSpPr>
        <p:spPr/>
        <p:txBody>
          <a:bodyPr/>
          <a:lstStyle/>
          <a:p>
            <a:r>
              <a:rPr lang="ru-RU" dirty="0" smtClean="0">
                <a:solidFill>
                  <a:schemeClr val="tx2"/>
                </a:solidFill>
              </a:rPr>
              <a:t>Медленный темп чтения</a:t>
            </a:r>
          </a:p>
          <a:p>
            <a:r>
              <a:rPr lang="ru-RU" dirty="0" smtClean="0">
                <a:solidFill>
                  <a:schemeClr val="tx2"/>
                </a:solidFill>
              </a:rPr>
              <a:t>Скачкообразный темп (то быстрее, то медленнее в пределах одного предложения</a:t>
            </a:r>
          </a:p>
          <a:p>
            <a:r>
              <a:rPr lang="ru-RU" dirty="0" smtClean="0">
                <a:solidFill>
                  <a:schemeClr val="tx2"/>
                </a:solidFill>
              </a:rPr>
              <a:t>Нарушение правил орфоэпического чтения</a:t>
            </a:r>
          </a:p>
          <a:p>
            <a:r>
              <a:rPr lang="ru-RU" dirty="0" smtClean="0">
                <a:solidFill>
                  <a:schemeClr val="tx2"/>
                </a:solidFill>
              </a:rPr>
              <a:t>Неправильное прочтение окончания зависимого слова</a:t>
            </a:r>
          </a:p>
          <a:p>
            <a:r>
              <a:rPr lang="ru-RU" dirty="0" smtClean="0">
                <a:solidFill>
                  <a:schemeClr val="tx2"/>
                </a:solidFill>
              </a:rPr>
              <a:t>Замена слов по смыслу</a:t>
            </a:r>
            <a:endParaRPr lang="ru-RU" dirty="0">
              <a:solidFill>
                <a:schemeClr val="tx2"/>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lstStyle/>
          <a:p>
            <a:r>
              <a:rPr lang="ru-RU" dirty="0" smtClean="0"/>
              <a:t>Типичные ошибки при чтении</a:t>
            </a:r>
            <a:endParaRPr lang="ru-RU" dirty="0"/>
          </a:p>
        </p:txBody>
      </p:sp>
      <p:sp>
        <p:nvSpPr>
          <p:cNvPr id="3" name="Содержимое 2"/>
          <p:cNvSpPr>
            <a:spLocks noGrp="1"/>
          </p:cNvSpPr>
          <p:nvPr>
            <p:ph idx="1"/>
          </p:nvPr>
        </p:nvSpPr>
        <p:spPr/>
        <p:txBody>
          <a:bodyPr>
            <a:normAutofit lnSpcReduction="10000"/>
          </a:bodyPr>
          <a:lstStyle/>
          <a:p>
            <a:r>
              <a:rPr lang="ru-RU" dirty="0" smtClean="0">
                <a:solidFill>
                  <a:schemeClr val="tx2"/>
                </a:solidFill>
              </a:rPr>
              <a:t>Неправильная постановка ударения</a:t>
            </a:r>
          </a:p>
          <a:p>
            <a:r>
              <a:rPr lang="ru-RU" dirty="0" smtClean="0">
                <a:solidFill>
                  <a:schemeClr val="tx2"/>
                </a:solidFill>
              </a:rPr>
              <a:t>Замена целых слов по оптическому сходству</a:t>
            </a:r>
          </a:p>
          <a:p>
            <a:r>
              <a:rPr lang="ru-RU" dirty="0" smtClean="0">
                <a:solidFill>
                  <a:schemeClr val="tx2"/>
                </a:solidFill>
              </a:rPr>
              <a:t>Смешения и замены (глухих согласных на звонкие, звонких на глухие, мягкого знака на гласные, обозначающие мягкость согласного)</a:t>
            </a:r>
          </a:p>
          <a:p>
            <a:r>
              <a:rPr lang="ru-RU" dirty="0" smtClean="0">
                <a:solidFill>
                  <a:schemeClr val="tx2"/>
                </a:solidFill>
              </a:rPr>
              <a:t>Пропуски слов, слогов, букв</a:t>
            </a:r>
          </a:p>
          <a:p>
            <a:r>
              <a:rPr lang="ru-RU" dirty="0" smtClean="0">
                <a:solidFill>
                  <a:schemeClr val="tx2"/>
                </a:solidFill>
              </a:rPr>
              <a:t>Перестановки слов, слогов, букв</a:t>
            </a:r>
            <a:endParaRPr lang="ru-RU" dirty="0">
              <a:solidFill>
                <a:schemeClr val="tx2"/>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143000"/>
          </a:xfrm>
        </p:spPr>
        <p:txBody>
          <a:bodyPr>
            <a:normAutofit fontScale="90000"/>
          </a:bodyPr>
          <a:lstStyle/>
          <a:p>
            <a:r>
              <a:rPr lang="ru-RU" b="1" dirty="0" smtClean="0">
                <a:solidFill>
                  <a:srgbClr val="C00000"/>
                </a:solidFill>
                <a:latin typeface="Georgia" pitchFamily="18" charset="0"/>
              </a:rPr>
              <a:t>Алгоритм  подготовки к выразительному чтению</a:t>
            </a:r>
            <a:endParaRPr lang="ru-RU" b="1" dirty="0">
              <a:solidFill>
                <a:srgbClr val="C00000"/>
              </a:solidFill>
              <a:latin typeface="Georgia" pitchFamily="18" charset="0"/>
            </a:endParaRPr>
          </a:p>
        </p:txBody>
      </p:sp>
      <p:sp>
        <p:nvSpPr>
          <p:cNvPr id="3" name="Содержимое 2"/>
          <p:cNvSpPr>
            <a:spLocks noGrp="1"/>
          </p:cNvSpPr>
          <p:nvPr>
            <p:ph idx="1"/>
          </p:nvPr>
        </p:nvSpPr>
        <p:spPr>
          <a:xfrm>
            <a:off x="251520" y="1340768"/>
            <a:ext cx="8640960" cy="4525963"/>
          </a:xfrm>
        </p:spPr>
        <p:txBody>
          <a:bodyPr>
            <a:normAutofit/>
          </a:bodyPr>
          <a:lstStyle/>
          <a:p>
            <a:r>
              <a:rPr lang="ru-RU" sz="1600" b="1" i="1" dirty="0" smtClean="0">
                <a:solidFill>
                  <a:srgbClr val="002060"/>
                </a:solidFill>
                <a:latin typeface="Georgia" pitchFamily="18" charset="0"/>
              </a:rPr>
              <a:t>внимательно прочитайте текст;</a:t>
            </a:r>
          </a:p>
          <a:p>
            <a:r>
              <a:rPr lang="ru-RU" sz="1600" b="1" i="1" dirty="0" smtClean="0">
                <a:solidFill>
                  <a:srgbClr val="002060"/>
                </a:solidFill>
                <a:latin typeface="Georgia" pitchFamily="18" charset="0"/>
              </a:rPr>
              <a:t>определите тему, основную мысль текста;</a:t>
            </a:r>
          </a:p>
          <a:p>
            <a:r>
              <a:rPr lang="ru-RU" sz="1600" b="1" i="1" dirty="0" smtClean="0">
                <a:solidFill>
                  <a:srgbClr val="002060"/>
                </a:solidFill>
                <a:latin typeface="Georgia" pitchFamily="18" charset="0"/>
              </a:rPr>
              <a:t>определите цель чтения (убедить слушателя);</a:t>
            </a:r>
          </a:p>
          <a:p>
            <a:r>
              <a:rPr lang="ru-RU" sz="1600" b="1" i="1" dirty="0" smtClean="0">
                <a:solidFill>
                  <a:srgbClr val="002060"/>
                </a:solidFill>
                <a:latin typeface="Georgia" pitchFamily="18" charset="0"/>
              </a:rPr>
              <a:t>внимательно отнеситесь к знакам препинания, паузам;</a:t>
            </a:r>
          </a:p>
          <a:p>
            <a:r>
              <a:rPr lang="ru-RU" sz="1600" b="1" i="1" dirty="0" smtClean="0">
                <a:solidFill>
                  <a:srgbClr val="002060"/>
                </a:solidFill>
                <a:latin typeface="Georgia" pitchFamily="18" charset="0"/>
              </a:rPr>
              <a:t> прочитайте отрывок про себя, разделив предложения на смысловые отрезки;</a:t>
            </a:r>
          </a:p>
          <a:p>
            <a:r>
              <a:rPr lang="ru-RU" sz="1600" b="1" i="1" dirty="0" smtClean="0">
                <a:solidFill>
                  <a:srgbClr val="002060"/>
                </a:solidFill>
                <a:latin typeface="Georgia" pitchFamily="18" charset="0"/>
              </a:rPr>
              <a:t>прочитайте текст сначала шёпотом, а потом вслух.</a:t>
            </a:r>
          </a:p>
          <a:p>
            <a:endParaRPr lang="ru-RU" sz="1400" dirty="0" smtClean="0"/>
          </a:p>
        </p:txBody>
      </p:sp>
      <p:pic>
        <p:nvPicPr>
          <p:cNvPr id="5" name="Рисунок 4" descr="09378669.jpg"/>
          <p:cNvPicPr>
            <a:picLocks noChangeAspect="1"/>
          </p:cNvPicPr>
          <p:nvPr/>
        </p:nvPicPr>
        <p:blipFill>
          <a:blip r:embed="rId2" cstate="print"/>
          <a:stretch>
            <a:fillRect/>
          </a:stretch>
        </p:blipFill>
        <p:spPr>
          <a:xfrm>
            <a:off x="755575" y="3552679"/>
            <a:ext cx="4752529" cy="3093464"/>
          </a:xfrm>
          <a:prstGeom prst="rect">
            <a:avLst/>
          </a:prstGeom>
          <a:ln>
            <a:solidFill>
              <a:srgbClr val="002060"/>
            </a:solidFill>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2530" name="Picture 2"/>
          <p:cNvPicPr>
            <a:picLocks noChangeAspect="1" noChangeArrowheads="1"/>
          </p:cNvPicPr>
          <p:nvPr/>
        </p:nvPicPr>
        <p:blipFill>
          <a:blip r:embed="rId2" cstate="print"/>
          <a:srcRect/>
          <a:stretch>
            <a:fillRect/>
          </a:stretch>
        </p:blipFill>
        <p:spPr bwMode="auto">
          <a:xfrm>
            <a:off x="-1" y="0"/>
            <a:ext cx="9406125" cy="7049937"/>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lstStyle/>
          <a:p>
            <a:r>
              <a:rPr lang="ru-RU" dirty="0" smtClean="0">
                <a:solidFill>
                  <a:schemeClr val="tx2"/>
                </a:solidFill>
              </a:rPr>
              <a:t>Вопросы по тексту</a:t>
            </a:r>
            <a:endParaRPr lang="ru-RU" dirty="0">
              <a:solidFill>
                <a:schemeClr val="tx2"/>
              </a:solidFill>
            </a:endParaRPr>
          </a:p>
        </p:txBody>
      </p:sp>
      <p:sp>
        <p:nvSpPr>
          <p:cNvPr id="3" name="Содержимое 2"/>
          <p:cNvSpPr>
            <a:spLocks noGrp="1"/>
          </p:cNvSpPr>
          <p:nvPr>
            <p:ph idx="1"/>
          </p:nvPr>
        </p:nvSpPr>
        <p:spPr/>
        <p:txBody>
          <a:bodyPr/>
          <a:lstStyle/>
          <a:p>
            <a:r>
              <a:rPr lang="ru-RU" dirty="0" smtClean="0"/>
              <a:t>О ком был текст? (тема)</a:t>
            </a:r>
          </a:p>
          <a:p>
            <a:r>
              <a:rPr lang="ru-RU" dirty="0" smtClean="0"/>
              <a:t>Какова основная мысль текста?</a:t>
            </a:r>
          </a:p>
          <a:p>
            <a:r>
              <a:rPr lang="ru-RU" dirty="0" smtClean="0"/>
              <a:t>Определите цель чтения?</a:t>
            </a:r>
          </a:p>
          <a:p>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285860"/>
          </a:xfrm>
          <a:solidFill>
            <a:schemeClr val="accent2"/>
          </a:solidFill>
        </p:spPr>
        <p:txBody>
          <a:bodyPr>
            <a:normAutofit/>
          </a:bodyPr>
          <a:lstStyle/>
          <a:p>
            <a:r>
              <a:rPr lang="ru-RU" dirty="0" smtClean="0">
                <a:solidFill>
                  <a:schemeClr val="tx2"/>
                </a:solidFill>
              </a:rPr>
              <a:t>…ни ступить, ни молвить не умеешь…</a:t>
            </a:r>
            <a:endParaRPr lang="ru-RU" dirty="0">
              <a:solidFill>
                <a:schemeClr val="tx2"/>
              </a:solidFill>
            </a:endParaRPr>
          </a:p>
        </p:txBody>
      </p:sp>
      <p:pic>
        <p:nvPicPr>
          <p:cNvPr id="4" name="Содержимое 3" descr="detectivebooks.ru.jpeg"/>
          <p:cNvPicPr>
            <a:picLocks noGrp="1" noChangeAspect="1"/>
          </p:cNvPicPr>
          <p:nvPr>
            <p:ph idx="1"/>
          </p:nvPr>
        </p:nvPicPr>
        <p:blipFill>
          <a:blip r:embed="rId2"/>
          <a:stretch>
            <a:fillRect/>
          </a:stretch>
        </p:blipFill>
        <p:spPr>
          <a:xfrm>
            <a:off x="0" y="1428736"/>
            <a:ext cx="9144000" cy="5429264"/>
          </a:xfr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2530" name="Picture 2"/>
          <p:cNvPicPr>
            <a:picLocks noChangeAspect="1" noChangeArrowheads="1"/>
          </p:cNvPicPr>
          <p:nvPr/>
        </p:nvPicPr>
        <p:blipFill>
          <a:blip r:embed="rId2" cstate="print"/>
          <a:srcRect/>
          <a:stretch>
            <a:fillRect/>
          </a:stretch>
        </p:blipFill>
        <p:spPr bwMode="auto">
          <a:xfrm>
            <a:off x="-1" y="0"/>
            <a:ext cx="9406125" cy="7049937"/>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a:bodyPr>
          <a:lstStyle/>
          <a:p>
            <a:r>
              <a:rPr lang="ru-RU" sz="4400" dirty="0" smtClean="0">
                <a:solidFill>
                  <a:schemeClr val="tx2"/>
                </a:solidFill>
              </a:rPr>
              <a:t>Я понял(а), что…</a:t>
            </a:r>
          </a:p>
          <a:p>
            <a:r>
              <a:rPr lang="ru-RU" sz="4400" dirty="0" smtClean="0">
                <a:solidFill>
                  <a:schemeClr val="tx2"/>
                </a:solidFill>
              </a:rPr>
              <a:t>Было интересно узнать, что…</a:t>
            </a:r>
          </a:p>
          <a:p>
            <a:r>
              <a:rPr lang="ru-RU" sz="4400" dirty="0" smtClean="0">
                <a:solidFill>
                  <a:schemeClr val="tx2"/>
                </a:solidFill>
              </a:rPr>
              <a:t>Меня удивило…</a:t>
            </a:r>
          </a:p>
          <a:p>
            <a:r>
              <a:rPr lang="ru-RU" sz="4400" dirty="0" smtClean="0">
                <a:solidFill>
                  <a:schemeClr val="tx2"/>
                </a:solidFill>
              </a:rPr>
              <a:t>Мне захотелось…</a:t>
            </a:r>
          </a:p>
          <a:p>
            <a:r>
              <a:rPr lang="ru-RU" sz="4400" dirty="0" smtClean="0">
                <a:solidFill>
                  <a:schemeClr val="tx2"/>
                </a:solidFill>
              </a:rPr>
              <a:t>Я смог(</a:t>
            </a:r>
            <a:r>
              <a:rPr lang="ru-RU" sz="4400" dirty="0" err="1" smtClean="0">
                <a:solidFill>
                  <a:schemeClr val="tx2"/>
                </a:solidFill>
              </a:rPr>
              <a:t>ла</a:t>
            </a:r>
            <a:r>
              <a:rPr lang="ru-RU" sz="4400" dirty="0" smtClean="0">
                <a:solidFill>
                  <a:schemeClr val="tx2"/>
                </a:solidFill>
              </a:rPr>
              <a:t>)…</a:t>
            </a:r>
            <a:endParaRPr lang="ru-RU" sz="4400" dirty="0">
              <a:solidFill>
                <a:schemeClr val="tx2"/>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lgn="ctr">
              <a:buNone/>
            </a:pPr>
            <a:endParaRPr lang="ru-RU" sz="6000" dirty="0" smtClean="0"/>
          </a:p>
          <a:p>
            <a:pPr algn="ctr">
              <a:buNone/>
            </a:pPr>
            <a:r>
              <a:rPr lang="ru-RU" sz="6000" dirty="0" smtClean="0">
                <a:solidFill>
                  <a:srgbClr val="C00000"/>
                </a:solidFill>
              </a:rPr>
              <a:t>Спасибо за внимание!</a:t>
            </a:r>
            <a:endParaRPr lang="ru-RU" sz="6000" dirty="0">
              <a:solidFill>
                <a:srgbClr val="C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lstStyle/>
          <a:p>
            <a:r>
              <a:rPr lang="ru-RU" dirty="0" smtClean="0">
                <a:solidFill>
                  <a:schemeClr val="tx2"/>
                </a:solidFill>
              </a:rPr>
              <a:t>Заговори, чтобы я тебя увидел</a:t>
            </a:r>
            <a:endParaRPr lang="ru-RU" dirty="0">
              <a:solidFill>
                <a:schemeClr val="tx2"/>
              </a:solidFill>
            </a:endParaRPr>
          </a:p>
        </p:txBody>
      </p:sp>
      <p:pic>
        <p:nvPicPr>
          <p:cNvPr id="4" name="Содержимое 3" descr="Socrates2.jpg"/>
          <p:cNvPicPr>
            <a:picLocks noGrp="1" noChangeAspect="1"/>
          </p:cNvPicPr>
          <p:nvPr>
            <p:ph idx="1"/>
          </p:nvPr>
        </p:nvPicPr>
        <p:blipFill>
          <a:blip r:embed="rId2"/>
          <a:stretch>
            <a:fillRect/>
          </a:stretch>
        </p:blipFill>
        <p:spPr>
          <a:xfrm>
            <a:off x="1177527" y="1600200"/>
            <a:ext cx="6788945" cy="4525963"/>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normAutofit fontScale="90000"/>
          </a:bodyPr>
          <a:lstStyle/>
          <a:p>
            <a:r>
              <a:rPr lang="ru-RU" dirty="0" smtClean="0">
                <a:solidFill>
                  <a:schemeClr val="tx2"/>
                </a:solidFill>
              </a:rPr>
              <a:t>Грамотная, красивая, выразительная  речь </a:t>
            </a:r>
            <a:endParaRPr lang="ru-RU" dirty="0">
              <a:solidFill>
                <a:schemeClr val="tx2"/>
              </a:solidFill>
            </a:endParaRPr>
          </a:p>
        </p:txBody>
      </p:sp>
      <p:sp>
        <p:nvSpPr>
          <p:cNvPr id="3" name="Содержимое 2"/>
          <p:cNvSpPr>
            <a:spLocks noGrp="1"/>
          </p:cNvSpPr>
          <p:nvPr>
            <p:ph idx="1"/>
          </p:nvPr>
        </p:nvSpPr>
        <p:spPr/>
        <p:txBody>
          <a:bodyPr/>
          <a:lstStyle/>
          <a:p>
            <a:r>
              <a:rPr lang="ru-RU" dirty="0" smtClean="0"/>
              <a:t>поможет в карьере</a:t>
            </a:r>
          </a:p>
          <a:p>
            <a:r>
              <a:rPr lang="ru-RU" dirty="0" smtClean="0"/>
              <a:t>повысит уровень вашей значимости в глазах окружающих</a:t>
            </a:r>
          </a:p>
          <a:p>
            <a:r>
              <a:rPr lang="ru-RU" dirty="0" smtClean="0"/>
              <a:t>поможет найти партнеров в бизнесе и в личной жизни</a:t>
            </a:r>
          </a:p>
          <a:p>
            <a:r>
              <a:rPr lang="ru-RU" dirty="0" smtClean="0"/>
              <a:t>будет способствовать получению «зачета» на устном собеседовании</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normAutofit/>
          </a:bodyPr>
          <a:lstStyle/>
          <a:p>
            <a:r>
              <a:rPr lang="ru-RU" sz="5400" dirty="0" smtClean="0">
                <a:solidFill>
                  <a:schemeClr val="tx2"/>
                </a:solidFill>
              </a:rPr>
              <a:t>Задания</a:t>
            </a:r>
            <a:endParaRPr lang="ru-RU" sz="5400" dirty="0">
              <a:solidFill>
                <a:schemeClr val="tx2"/>
              </a:solidFill>
            </a:endParaRPr>
          </a:p>
        </p:txBody>
      </p:sp>
      <p:sp>
        <p:nvSpPr>
          <p:cNvPr id="3" name="Содержимое 2"/>
          <p:cNvSpPr>
            <a:spLocks noGrp="1"/>
          </p:cNvSpPr>
          <p:nvPr>
            <p:ph idx="1"/>
          </p:nvPr>
        </p:nvSpPr>
        <p:spPr/>
        <p:txBody>
          <a:bodyPr>
            <a:normAutofit fontScale="77500" lnSpcReduction="20000"/>
          </a:bodyPr>
          <a:lstStyle/>
          <a:p>
            <a:r>
              <a:rPr lang="ru-RU" dirty="0" smtClean="0"/>
              <a:t>Чтение вслух текста (2 мин) </a:t>
            </a:r>
            <a:r>
              <a:rPr lang="ru-RU" u="sng" dirty="0" smtClean="0"/>
              <a:t>– 2 балла</a:t>
            </a:r>
          </a:p>
          <a:p>
            <a:r>
              <a:rPr lang="ru-RU" dirty="0" smtClean="0"/>
              <a:t>Пересказ прочитанного текста, дополнив его высказыванием (1 мин) – </a:t>
            </a:r>
            <a:r>
              <a:rPr lang="ru-RU" u="sng" dirty="0" smtClean="0"/>
              <a:t>4 </a:t>
            </a:r>
            <a:r>
              <a:rPr lang="ru-RU" u="sng" dirty="0" err="1" smtClean="0"/>
              <a:t>балла+</a:t>
            </a:r>
            <a:r>
              <a:rPr lang="ru-RU" u="sng" dirty="0" smtClean="0"/>
              <a:t> 4 балла </a:t>
            </a:r>
            <a:r>
              <a:rPr lang="ru-RU" dirty="0" smtClean="0"/>
              <a:t>( за зад 1 и 2)</a:t>
            </a:r>
          </a:p>
          <a:p>
            <a:r>
              <a:rPr lang="ru-RU" dirty="0" smtClean="0"/>
              <a:t>Выбрать один из трех предложенных вариантов беседы: описание фотографии, повествование на основе жизненного опыта, рассуждение по одной из сформулированных проблем (1 мин) </a:t>
            </a:r>
            <a:r>
              <a:rPr lang="ru-RU" u="sng" dirty="0" smtClean="0"/>
              <a:t>– 3 балла</a:t>
            </a:r>
          </a:p>
          <a:p>
            <a:r>
              <a:rPr lang="ru-RU" dirty="0" smtClean="0"/>
              <a:t>Участие в беседе по теме предыдущего задания</a:t>
            </a:r>
            <a:r>
              <a:rPr lang="ru-RU" u="sng" dirty="0" smtClean="0"/>
              <a:t> - 2 балла + 4 балла </a:t>
            </a:r>
            <a:r>
              <a:rPr lang="ru-RU" dirty="0" smtClean="0"/>
              <a:t>( за зад 3 и 4)</a:t>
            </a:r>
          </a:p>
          <a:p>
            <a:r>
              <a:rPr lang="ru-RU" dirty="0" smtClean="0"/>
              <a:t>Общее время ответа, включая время на подготовку – 15 мин </a:t>
            </a:r>
          </a:p>
          <a:p>
            <a:pPr>
              <a:buNone/>
            </a:pPr>
            <a:r>
              <a:rPr lang="ru-RU" dirty="0" smtClean="0"/>
              <a:t>Всего </a:t>
            </a:r>
            <a:r>
              <a:rPr lang="ru-RU" b="1" dirty="0" smtClean="0"/>
              <a:t>19 баллов </a:t>
            </a:r>
            <a:r>
              <a:rPr lang="ru-RU" dirty="0" smtClean="0">
                <a:solidFill>
                  <a:srgbClr val="C00000"/>
                </a:solidFill>
              </a:rPr>
              <a:t>для зачета </a:t>
            </a:r>
            <a:r>
              <a:rPr lang="ru-RU" dirty="0" smtClean="0"/>
              <a:t>– </a:t>
            </a:r>
            <a:r>
              <a:rPr lang="ru-RU" b="1" dirty="0" smtClean="0"/>
              <a:t>10 баллов</a:t>
            </a:r>
          </a:p>
          <a:p>
            <a:r>
              <a:rPr lang="ru-RU" dirty="0" smtClean="0"/>
              <a:t>Во время ответа ведется </a:t>
            </a:r>
            <a:r>
              <a:rPr lang="ru-RU" b="1" dirty="0" smtClean="0"/>
              <a:t>аудио и видеозапись</a:t>
            </a:r>
            <a:r>
              <a:rPr lang="ru-RU" dirty="0" smtClean="0"/>
              <a:t>. </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lstStyle/>
          <a:p>
            <a:r>
              <a:rPr lang="ru-RU" dirty="0" smtClean="0">
                <a:solidFill>
                  <a:schemeClr val="tx2"/>
                </a:solidFill>
              </a:rPr>
              <a:t>Задание 1</a:t>
            </a:r>
            <a:endParaRPr lang="ru-RU" dirty="0">
              <a:solidFill>
                <a:schemeClr val="tx2"/>
              </a:solidFill>
            </a:endParaRPr>
          </a:p>
        </p:txBody>
      </p:sp>
      <p:sp>
        <p:nvSpPr>
          <p:cNvPr id="3" name="Содержимое 2"/>
          <p:cNvSpPr>
            <a:spLocks noGrp="1"/>
          </p:cNvSpPr>
          <p:nvPr>
            <p:ph idx="1"/>
          </p:nvPr>
        </p:nvSpPr>
        <p:spPr/>
        <p:txBody>
          <a:bodyPr>
            <a:normAutofit fontScale="70000" lnSpcReduction="20000"/>
          </a:bodyPr>
          <a:lstStyle/>
          <a:p>
            <a:pPr algn="ctr"/>
            <a:r>
              <a:rPr lang="ru-RU" sz="5400" dirty="0" smtClean="0"/>
              <a:t>Выразительно прочитайте текст о …</a:t>
            </a:r>
          </a:p>
          <a:p>
            <a:pPr algn="ctr">
              <a:buNone/>
            </a:pPr>
            <a:r>
              <a:rPr lang="ru-RU" sz="5400" dirty="0" smtClean="0"/>
              <a:t>Критерии оценки:</a:t>
            </a:r>
          </a:p>
          <a:p>
            <a:pPr algn="ctr"/>
            <a:r>
              <a:rPr lang="ru-RU" sz="5400" dirty="0" smtClean="0"/>
              <a:t>Выразительность речи</a:t>
            </a:r>
          </a:p>
          <a:p>
            <a:pPr algn="ctr"/>
            <a:r>
              <a:rPr lang="ru-RU" sz="5400" dirty="0" smtClean="0"/>
              <a:t>Соблюдение норм</a:t>
            </a:r>
          </a:p>
          <a:p>
            <a:pPr algn="ctr"/>
            <a:r>
              <a:rPr lang="ru-RU" sz="5400" dirty="0" smtClean="0"/>
              <a:t>Искажение /верное прочтение слов</a:t>
            </a:r>
          </a:p>
          <a:p>
            <a:pPr algn="ctr"/>
            <a:r>
              <a:rPr lang="ru-RU" sz="5400" dirty="0" smtClean="0"/>
              <a:t>Темп чтения</a:t>
            </a:r>
            <a:endParaRPr lang="ru-RU" sz="5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116632"/>
            <a:ext cx="7416824" cy="1440159"/>
          </a:xfrm>
        </p:spPr>
        <p:txBody>
          <a:bodyPr>
            <a:normAutofit fontScale="90000"/>
          </a:bodyPr>
          <a:lstStyle/>
          <a:p>
            <a:r>
              <a:rPr lang="ru-RU" b="1" dirty="0" smtClean="0">
                <a:solidFill>
                  <a:srgbClr val="C00000"/>
                </a:solidFill>
                <a:latin typeface="Georgia" pitchFamily="18" charset="0"/>
              </a:rPr>
              <a:t>Правила </a:t>
            </a:r>
            <a:br>
              <a:rPr lang="ru-RU" b="1" dirty="0" smtClean="0">
                <a:solidFill>
                  <a:srgbClr val="C00000"/>
                </a:solidFill>
                <a:latin typeface="Georgia" pitchFamily="18" charset="0"/>
              </a:rPr>
            </a:br>
            <a:r>
              <a:rPr lang="ru-RU" b="1" dirty="0" smtClean="0">
                <a:solidFill>
                  <a:srgbClr val="C00000"/>
                </a:solidFill>
                <a:latin typeface="Georgia" pitchFamily="18" charset="0"/>
              </a:rPr>
              <a:t>выразительного чтения</a:t>
            </a:r>
            <a:endParaRPr lang="ru-RU" b="1" dirty="0">
              <a:solidFill>
                <a:srgbClr val="C00000"/>
              </a:solidFill>
              <a:latin typeface="Georgia" pitchFamily="18" charset="0"/>
            </a:endParaRPr>
          </a:p>
        </p:txBody>
      </p:sp>
      <p:sp>
        <p:nvSpPr>
          <p:cNvPr id="3" name="Подзаголовок 2"/>
          <p:cNvSpPr>
            <a:spLocks noGrp="1"/>
          </p:cNvSpPr>
          <p:nvPr>
            <p:ph type="subTitle" idx="1"/>
          </p:nvPr>
        </p:nvSpPr>
        <p:spPr>
          <a:xfrm>
            <a:off x="323528" y="1556792"/>
            <a:ext cx="8568952" cy="3096344"/>
          </a:xfrm>
        </p:spPr>
        <p:txBody>
          <a:bodyPr vert="horz">
            <a:normAutofit fontScale="92500" lnSpcReduction="10000"/>
          </a:bodyPr>
          <a:lstStyle/>
          <a:p>
            <a:pPr algn="l"/>
            <a:r>
              <a:rPr lang="ru-RU" sz="2000" b="1" i="1" dirty="0" smtClean="0">
                <a:solidFill>
                  <a:srgbClr val="002060"/>
                </a:solidFill>
                <a:latin typeface="Georgia" pitchFamily="18" charset="0"/>
              </a:rPr>
              <a:t>Главное правило выразительного чтения было выдвинуто еще В.И. Чернышевым в начале XX века: «Читай так, как говоришь».</a:t>
            </a:r>
          </a:p>
          <a:p>
            <a:pPr algn="l"/>
            <a:r>
              <a:rPr lang="ru-RU" sz="2000" b="1" i="1" dirty="0" smtClean="0">
                <a:solidFill>
                  <a:srgbClr val="002060"/>
                </a:solidFill>
                <a:latin typeface="Georgia" pitchFamily="18" charset="0"/>
              </a:rPr>
              <a:t> Основной источник выразительности речи и чтения – увлеченность говорящего произносимым текстом. Коммуникация всегда происходит с определенной целью: хочу передать мысли и чувства автора произведения или статьи; хочу, чтобы слушатели посочувствовали герою или оценили его поступок; хочу их взволновать, насмешить, напугать и т.д. Говорящий должен как бы совершать речевой поступок, «словесное действие».</a:t>
            </a:r>
            <a:endParaRPr lang="ru-RU" sz="2000" b="1" i="1" dirty="0">
              <a:solidFill>
                <a:srgbClr val="002060"/>
              </a:solidFill>
              <a:latin typeface="Georgia" pitchFamily="18" charset="0"/>
            </a:endParaRPr>
          </a:p>
        </p:txBody>
      </p:sp>
      <p:pic>
        <p:nvPicPr>
          <p:cNvPr id="4" name="Рисунок 3" descr="klipart07.png"/>
          <p:cNvPicPr>
            <a:picLocks noChangeAspect="1"/>
          </p:cNvPicPr>
          <p:nvPr/>
        </p:nvPicPr>
        <p:blipFill>
          <a:blip r:embed="rId2" cstate="print"/>
          <a:stretch>
            <a:fillRect/>
          </a:stretch>
        </p:blipFill>
        <p:spPr>
          <a:xfrm>
            <a:off x="6084168" y="4437112"/>
            <a:ext cx="2911627" cy="2232248"/>
          </a:xfrm>
          <a:prstGeom prst="rect">
            <a:avLst/>
          </a:prstGeom>
          <a:ln>
            <a:solidFill>
              <a:srgbClr val="002060"/>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lstStyle/>
          <a:p>
            <a:r>
              <a:rPr lang="ru-RU" dirty="0" smtClean="0">
                <a:solidFill>
                  <a:schemeClr val="tx2"/>
                </a:solidFill>
              </a:rPr>
              <a:t>Признаки выразительного чтения</a:t>
            </a:r>
            <a:endParaRPr lang="ru-RU" dirty="0">
              <a:solidFill>
                <a:schemeClr val="tx2"/>
              </a:solidFill>
            </a:endParaRPr>
          </a:p>
        </p:txBody>
      </p:sp>
      <p:sp>
        <p:nvSpPr>
          <p:cNvPr id="3" name="Содержимое 2"/>
          <p:cNvSpPr>
            <a:spLocks noGrp="1"/>
          </p:cNvSpPr>
          <p:nvPr>
            <p:ph idx="1"/>
          </p:nvPr>
        </p:nvSpPr>
        <p:spPr/>
        <p:txBody>
          <a:bodyPr/>
          <a:lstStyle/>
          <a:p>
            <a:r>
              <a:rPr lang="ru-RU" dirty="0" smtClean="0"/>
              <a:t>Умение соблюдать паузы и логические ударения</a:t>
            </a:r>
          </a:p>
          <a:p>
            <a:r>
              <a:rPr lang="ru-RU" dirty="0" smtClean="0"/>
              <a:t>Умение соблюдать интонации вопроса, утверждения, а также придавать голосу нужные эмоциональные окраски</a:t>
            </a:r>
          </a:p>
          <a:p>
            <a:r>
              <a:rPr lang="ru-RU" dirty="0" smtClean="0"/>
              <a:t>Хорошая дикция, ясное, четкое произношение звуков, достаточная громкость, темп</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552</TotalTime>
  <Words>1323</Words>
  <Application>Microsoft Office PowerPoint</Application>
  <PresentationFormat>Экран (4:3)</PresentationFormat>
  <Paragraphs>174</Paragraphs>
  <Slides>32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Тема Office</vt:lpstr>
      <vt:lpstr>Слайд 1</vt:lpstr>
      <vt:lpstr>Вмиг по речи те спознали, что царевну принимали</vt:lpstr>
      <vt:lpstr>…ни ступить, ни молвить не умеешь…</vt:lpstr>
      <vt:lpstr>Заговори, чтобы я тебя увидел</vt:lpstr>
      <vt:lpstr>Грамотная, красивая, выразительная  речь </vt:lpstr>
      <vt:lpstr>Задания</vt:lpstr>
      <vt:lpstr>Задание 1</vt:lpstr>
      <vt:lpstr>Правила  выразительного чтения</vt:lpstr>
      <vt:lpstr>Признаки выразительного чтения</vt:lpstr>
      <vt:lpstr>Правильность чтения (соблюдение норм)</vt:lpstr>
      <vt:lpstr>Алгоритм  подготовки к выразительному чтению</vt:lpstr>
      <vt:lpstr> При выразительном чтении должны учитываться: </vt:lpstr>
      <vt:lpstr>Интонация как средство выражения эмоционально насыщенной мысли</vt:lpstr>
      <vt:lpstr>Пример</vt:lpstr>
      <vt:lpstr>Логическое ударение</vt:lpstr>
      <vt:lpstr>Слайд 16</vt:lpstr>
      <vt:lpstr>Запятая</vt:lpstr>
      <vt:lpstr>Точка</vt:lpstr>
      <vt:lpstr>Двоеточие. Многоточие</vt:lpstr>
      <vt:lpstr>Знак вопроса.  Восклицательный знак</vt:lpstr>
      <vt:lpstr>Тире. Точка с запятой</vt:lpstr>
      <vt:lpstr>Кавычки. Скобки</vt:lpstr>
      <vt:lpstr>Абзац</vt:lpstr>
      <vt:lpstr>Таблица</vt:lpstr>
      <vt:lpstr>Типичные ошибки при чтении</vt:lpstr>
      <vt:lpstr>Типичные ошибки при чтении</vt:lpstr>
      <vt:lpstr>Алгоритм  подготовки к выразительному чтению</vt:lpstr>
      <vt:lpstr>Слайд 28</vt:lpstr>
      <vt:lpstr>Вопросы по тексту</vt:lpstr>
      <vt:lpstr>Слайд 30</vt:lpstr>
      <vt:lpstr>Слайд 31</vt:lpstr>
      <vt:lpstr>Слайд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Правила выразительного чтения</dc:title>
  <dc:creator>Михаил</dc:creator>
  <cp:lastModifiedBy>user</cp:lastModifiedBy>
  <cp:revision>80</cp:revision>
  <dcterms:created xsi:type="dcterms:W3CDTF">2017-12-12T15:21:01Z</dcterms:created>
  <dcterms:modified xsi:type="dcterms:W3CDTF">2018-01-24T17:42:52Z</dcterms:modified>
</cp:coreProperties>
</file>