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357166"/>
            <a:ext cx="7772400" cy="30718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Презентация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«Дифференциация звуков </a:t>
            </a:r>
            <a:r>
              <a:rPr lang="en-US" dirty="0" smtClean="0"/>
              <a:t>[</a:t>
            </a:r>
            <a:r>
              <a:rPr lang="ru-RU" dirty="0" err="1" smtClean="0"/>
              <a:t>ш</a:t>
            </a:r>
            <a:r>
              <a:rPr lang="en-US" dirty="0" smtClean="0"/>
              <a:t>]</a:t>
            </a:r>
            <a:r>
              <a:rPr lang="ru-RU" dirty="0" smtClean="0"/>
              <a:t> – </a:t>
            </a:r>
            <a:r>
              <a:rPr lang="en-US" dirty="0" smtClean="0"/>
              <a:t>[</a:t>
            </a:r>
            <a:r>
              <a:rPr lang="ru-RU" dirty="0" smtClean="0"/>
              <a:t>с</a:t>
            </a:r>
            <a:r>
              <a:rPr lang="en-US" dirty="0" smtClean="0"/>
              <a:t>] </a:t>
            </a:r>
            <a:r>
              <a:rPr lang="ru-RU" dirty="0" smtClean="0"/>
              <a:t>в словах».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643446"/>
            <a:ext cx="4565718" cy="16430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Подготовила</a:t>
            </a:r>
            <a:r>
              <a:rPr lang="en-US" b="1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ru-RU" b="1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учитель-логопед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</a:rPr>
              <a:t>Олейникова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Т.В. МКДОУ «Детский сад № 1»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г. Бутурлиновка.</a:t>
            </a:r>
          </a:p>
        </p:txBody>
      </p:sp>
      <p:pic>
        <p:nvPicPr>
          <p:cNvPr id="4" name="Рисунок 3" descr="alf_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462289">
            <a:off x="101247" y="4716788"/>
            <a:ext cx="1885971" cy="1885971"/>
          </a:xfrm>
          <a:prstGeom prst="rect">
            <a:avLst/>
          </a:prstGeom>
        </p:spPr>
      </p:pic>
      <p:pic>
        <p:nvPicPr>
          <p:cNvPr id="5" name="Рисунок 4" descr="alf_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32318">
            <a:off x="1949972" y="3521617"/>
            <a:ext cx="1976200" cy="197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8069702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Презентация предназначена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для дошкольников с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фонетико-фонематическим и общим недоразвитием речи.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3" y="2928934"/>
            <a:ext cx="8001056" cy="28000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дифференцировать звуки 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</a:t>
            </a:r>
            <a:r>
              <a:rPr lang="ru-RU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словах, отличающихся одним звуком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формировать навык звукового анализа и синтеза</a:t>
            </a:r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;</a:t>
            </a:r>
            <a:endParaRPr lang="ru-RU" sz="2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развивать фонематический слух и фонематическое восприятие.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ersiboScene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rat-png-rat-png-clipart-127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714488"/>
            <a:ext cx="3929058" cy="1530200"/>
          </a:xfrm>
          <a:prstGeom prst="rect">
            <a:avLst/>
          </a:prstGeom>
        </p:spPr>
      </p:pic>
      <p:pic>
        <p:nvPicPr>
          <p:cNvPr id="5" name="Рисунок 4" descr="free-roof-clip-art-2910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2562" y="1142984"/>
            <a:ext cx="3881438" cy="2406491"/>
          </a:xfrm>
          <a:prstGeom prst="rect">
            <a:avLst/>
          </a:prstGeom>
        </p:spPr>
      </p:pic>
      <p:pic>
        <p:nvPicPr>
          <p:cNvPr id="6" name="Рисунок 5" descr="128845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21314">
            <a:off x="1329355" y="4817700"/>
            <a:ext cx="1986668" cy="2058723"/>
          </a:xfrm>
          <a:prstGeom prst="rect">
            <a:avLst/>
          </a:prstGeom>
        </p:spPr>
      </p:pic>
      <p:pic>
        <p:nvPicPr>
          <p:cNvPr id="7" name="Рисунок 6" descr="ir.newsoft_iran2016.polo_512x51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8" y="4500570"/>
            <a:ext cx="2652714" cy="26527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5852" y="214290"/>
            <a:ext cx="2071702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КРЫ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С</a:t>
            </a:r>
            <a:r>
              <a:rPr lang="ru-RU" sz="3200" b="1" dirty="0" smtClean="0">
                <a:latin typeface="Arial Black" pitchFamily="34" charset="0"/>
              </a:rPr>
              <a:t>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214290"/>
            <a:ext cx="2070703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КРЫ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Ш</a:t>
            </a:r>
            <a:r>
              <a:rPr lang="ru-RU" sz="3200" b="1" dirty="0" smtClean="0">
                <a:latin typeface="Arial Black" pitchFamily="34" charset="0"/>
              </a:rPr>
              <a:t>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3643314"/>
            <a:ext cx="2071702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КА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С</a:t>
            </a:r>
            <a:r>
              <a:rPr lang="ru-RU" sz="3200" b="1" dirty="0" smtClean="0">
                <a:latin typeface="Arial Black" pitchFamily="34" charset="0"/>
              </a:rPr>
              <a:t>КА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3643314"/>
            <a:ext cx="2091751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КА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Ш</a:t>
            </a:r>
            <a:r>
              <a:rPr lang="ru-RU" sz="3200" b="1" dirty="0" smtClean="0">
                <a:latin typeface="Arial Black" pitchFamily="34" charset="0"/>
              </a:rPr>
              <a:t>КА</a:t>
            </a:r>
            <a:endParaRPr lang="ru-RU" sz="32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ersiboScene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elegantsolution-Bowl-of-Sou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5286388"/>
            <a:ext cx="3407420" cy="1132967"/>
          </a:xfrm>
          <a:prstGeom prst="rect">
            <a:avLst/>
          </a:prstGeom>
        </p:spPr>
      </p:pic>
      <p:pic>
        <p:nvPicPr>
          <p:cNvPr id="5" name="Рисунок 4" descr="4648954-thum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4429132"/>
            <a:ext cx="1357322" cy="2184957"/>
          </a:xfrm>
          <a:prstGeom prst="rect">
            <a:avLst/>
          </a:prstGeom>
        </p:spPr>
      </p:pic>
      <p:pic>
        <p:nvPicPr>
          <p:cNvPr id="6" name="Рисунок 5" descr="clipart3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857232"/>
            <a:ext cx="2643182" cy="2643182"/>
          </a:xfrm>
          <a:prstGeom prst="rect">
            <a:avLst/>
          </a:prstGeom>
        </p:spPr>
      </p:pic>
      <p:pic>
        <p:nvPicPr>
          <p:cNvPr id="7" name="Рисунок 6" descr="075036_139002063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72198" y="1000108"/>
            <a:ext cx="1808700" cy="25122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4414" y="285728"/>
            <a:ext cx="2071702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МА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С</a:t>
            </a:r>
            <a:r>
              <a:rPr lang="ru-RU" sz="3200" b="1" dirty="0" smtClean="0">
                <a:latin typeface="Arial Black" pitchFamily="34" charset="0"/>
              </a:rPr>
              <a:t>КА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9322" y="142852"/>
            <a:ext cx="2071702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 Black" pitchFamily="34" charset="0"/>
              </a:rPr>
              <a:t>М</a:t>
            </a:r>
            <a:r>
              <a:rPr lang="ru-RU" sz="3200" b="1" dirty="0" smtClean="0">
                <a:latin typeface="Arial Black" pitchFamily="34" charset="0"/>
              </a:rPr>
              <a:t>А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Ш</a:t>
            </a:r>
            <a:r>
              <a:rPr lang="ru-RU" sz="3200" b="1" dirty="0" smtClean="0">
                <a:latin typeface="Arial Black" pitchFamily="34" charset="0"/>
              </a:rPr>
              <a:t>КА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3714752"/>
            <a:ext cx="2000264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МИ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С</a:t>
            </a:r>
            <a:r>
              <a:rPr lang="ru-RU" sz="3200" b="1" dirty="0" smtClean="0">
                <a:latin typeface="Arial Black" pitchFamily="34" charset="0"/>
              </a:rPr>
              <a:t>КА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3714752"/>
            <a:ext cx="2071702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МИ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Ш</a:t>
            </a:r>
            <a:r>
              <a:rPr lang="ru-RU" sz="3200" b="1" dirty="0" smtClean="0">
                <a:latin typeface="Arial Black" pitchFamily="34" charset="0"/>
              </a:rPr>
              <a:t>КА</a:t>
            </a:r>
            <a:endParaRPr lang="ru-RU" sz="32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ropped-moustache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214554"/>
            <a:ext cx="3286116" cy="842835"/>
          </a:xfrm>
          <a:prstGeom prst="rect">
            <a:avLst/>
          </a:prstGeom>
        </p:spPr>
      </p:pic>
      <p:pic>
        <p:nvPicPr>
          <p:cNvPr id="4" name="Рисунок 3" descr="576e97bc4975e1558800b78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1285860"/>
            <a:ext cx="2088306" cy="2088306"/>
          </a:xfrm>
          <a:prstGeom prst="rect">
            <a:avLst/>
          </a:prstGeom>
        </p:spPr>
      </p:pic>
      <p:pic>
        <p:nvPicPr>
          <p:cNvPr id="6" name="Рисунок 5" descr="nose_PNG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28" y="5000636"/>
            <a:ext cx="1857364" cy="1857364"/>
          </a:xfrm>
          <a:prstGeom prst="rect">
            <a:avLst/>
          </a:prstGeom>
        </p:spPr>
      </p:pic>
      <p:pic>
        <p:nvPicPr>
          <p:cNvPr id="7" name="Рисунок 6" descr="knife_PNG151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956348">
            <a:off x="5636829" y="4621303"/>
            <a:ext cx="2218571" cy="21795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728" y="357166"/>
            <a:ext cx="1928826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У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С</a:t>
            </a:r>
            <a:r>
              <a:rPr lang="ru-RU" sz="3200" b="1" dirty="0" smtClean="0">
                <a:latin typeface="Arial Black" pitchFamily="34" charset="0"/>
              </a:rPr>
              <a:t>Ы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285728"/>
            <a:ext cx="178595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У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Ш</a:t>
            </a:r>
            <a:r>
              <a:rPr lang="ru-RU" sz="3200" b="1" dirty="0" smtClean="0">
                <a:latin typeface="Arial Black" pitchFamily="34" charset="0"/>
              </a:rPr>
              <a:t>И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0166" y="3714752"/>
            <a:ext cx="1857388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НО</a:t>
            </a:r>
            <a:r>
              <a:rPr lang="ru-RU" sz="3200" b="1" dirty="0" smtClean="0">
                <a:solidFill>
                  <a:schemeClr val="tx2"/>
                </a:solidFill>
                <a:latin typeface="Arial Black" pitchFamily="34" charset="0"/>
              </a:rPr>
              <a:t>С</a:t>
            </a:r>
            <a:endParaRPr lang="ru-RU" sz="32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6446" y="3714752"/>
            <a:ext cx="2357454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НОЖ </a:t>
            </a:r>
            <a:r>
              <a:rPr lang="en-US" sz="3200" b="1" dirty="0" smtClean="0">
                <a:latin typeface="Arial Black" pitchFamily="34" charset="0"/>
              </a:rPr>
              <a:t>[</a:t>
            </a:r>
            <a:r>
              <a:rPr lang="ru-RU" sz="3200" b="1" dirty="0" err="1" smtClean="0">
                <a:latin typeface="Arial Black" pitchFamily="34" charset="0"/>
              </a:rPr>
              <a:t>ш</a:t>
            </a:r>
            <a:r>
              <a:rPr lang="en-US" sz="3200" b="1" dirty="0" smtClean="0">
                <a:latin typeface="Arial Black" pitchFamily="34" charset="0"/>
              </a:rPr>
              <a:t>]</a:t>
            </a:r>
            <a:endParaRPr lang="ru-RU" sz="32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ersiboScene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r.newsoft_iran2016.polo_512x5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357166"/>
            <a:ext cx="2581276" cy="25812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1500174"/>
            <a:ext cx="56520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Положили в плошку …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4929198"/>
            <a:ext cx="5563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Пожарный надевает …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9" name="Рисунок 8" descr="128845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3997913"/>
            <a:ext cx="1785950" cy="1850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elegantsolution-Bowl-of-Sou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4857760"/>
            <a:ext cx="3786182" cy="1258906"/>
          </a:xfrm>
          <a:prstGeom prst="rect">
            <a:avLst/>
          </a:prstGeom>
        </p:spPr>
      </p:pic>
      <p:pic>
        <p:nvPicPr>
          <p:cNvPr id="4" name="Рисунок 3" descr="4648954-thum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500042"/>
            <a:ext cx="1571636" cy="25299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1357298"/>
            <a:ext cx="6294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Сладко спит в берлоге …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000636"/>
            <a:ext cx="4666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На столе стояла …</a:t>
            </a:r>
            <a:endParaRPr lang="ru-RU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lipart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0"/>
            <a:ext cx="3274380" cy="32743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1428736"/>
            <a:ext cx="4643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На лицо надета …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4857760"/>
            <a:ext cx="6657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Девочка в мультфильме …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8" name="Рисунок 7" descr="075036_139002063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4071942"/>
            <a:ext cx="1697251" cy="235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7"/>
            <a:ext cx="785817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ояснительная записка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071678"/>
            <a:ext cx="80724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Слайды № 3, 4, 5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: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замени звук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[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с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]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в названии картинки на звук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[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ш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]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, назови получившееся слово.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Слайды № 6, 7, 8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: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- закончи предложение, подходящим по смыслу словом.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191</TotalTime>
  <Words>152</Words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Презентация: «Дифференциация звуков [ш] – [с] в словах».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Premium</dc:creator>
  <cp:lastModifiedBy>Premium</cp:lastModifiedBy>
  <cp:revision>22</cp:revision>
  <dcterms:created xsi:type="dcterms:W3CDTF">2018-07-10T14:17:14Z</dcterms:created>
  <dcterms:modified xsi:type="dcterms:W3CDTF">2018-07-16T16:03:06Z</dcterms:modified>
</cp:coreProperties>
</file>