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7" r:id="rId2"/>
    <p:sldId id="259" r:id="rId3"/>
    <p:sldId id="264" r:id="rId4"/>
    <p:sldId id="265" r:id="rId5"/>
    <p:sldId id="268" r:id="rId6"/>
    <p:sldId id="269" r:id="rId7"/>
    <p:sldId id="271" r:id="rId8"/>
    <p:sldId id="272" r:id="rId9"/>
    <p:sldId id="273" r:id="rId10"/>
    <p:sldId id="274" r:id="rId11"/>
    <p:sldId id="275" r:id="rId12"/>
    <p:sldId id="270" r:id="rId13"/>
    <p:sldId id="26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422" autoAdjust="0"/>
    <p:restoredTop sz="70994" autoAdjust="0"/>
  </p:normalViewPr>
  <p:slideViewPr>
    <p:cSldViewPr>
      <p:cViewPr>
        <p:scale>
          <a:sx n="73" d="100"/>
          <a:sy n="73" d="100"/>
        </p:scale>
        <p:origin x="-1086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62BEDAA-AE24-4843-B295-413255661370}" type="datetimeFigureOut">
              <a:rPr lang="ru-RU"/>
              <a:pPr>
                <a:defRPr/>
              </a:pPr>
              <a:t>19.07.2018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24CC492-A3D6-4424-A53A-42BB8025C8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2EB34-3D08-4C8D-8362-6730989214A9}" type="datetimeFigureOut">
              <a:rPr lang="ru-RU"/>
              <a:pPr>
                <a:defRPr/>
              </a:pPr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B0A7C-0656-40AB-83CA-6B502610E0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61E64-581C-4241-AFC0-F260A4915295}" type="datetimeFigureOut">
              <a:rPr lang="ru-RU"/>
              <a:pPr>
                <a:defRPr/>
              </a:pPr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2B044-7859-498E-9005-DD412D1D6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60BB1-98F0-470C-8CBB-961D565F4E71}" type="datetimeFigureOut">
              <a:rPr lang="ru-RU"/>
              <a:pPr>
                <a:defRPr/>
              </a:pPr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3943F-B2D9-4CCC-8F54-B78E2B4180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BF167-ACE9-49FE-BC54-94BBAA00E51E}" type="datetimeFigureOut">
              <a:rPr lang="ru-RU"/>
              <a:pPr>
                <a:defRPr/>
              </a:pPr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322F6-C5E7-4889-93BA-B070EE90C6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3B4F2-E3B5-4D2E-BEA6-FCA279D47C52}" type="datetimeFigureOut">
              <a:rPr lang="ru-RU"/>
              <a:pPr>
                <a:defRPr/>
              </a:pPr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139D4-763F-4A1B-BE44-CA9E755359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5D934-B8E2-471F-A350-42308A8B4A58}" type="datetimeFigureOut">
              <a:rPr lang="ru-RU"/>
              <a:pPr>
                <a:defRPr/>
              </a:pPr>
              <a:t>19.07.2018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48BD4-E302-406D-A8E2-F22FDD2B0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7C5E9-7A73-4760-9E96-30C82274965C}" type="datetimeFigureOut">
              <a:rPr lang="ru-RU"/>
              <a:pPr>
                <a:defRPr/>
              </a:pPr>
              <a:t>19.07.2018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E900A-91B9-407E-8274-B8C592D1F2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80E3C-659B-4FBE-B56E-B799AB36F7E5}" type="datetimeFigureOut">
              <a:rPr lang="ru-RU"/>
              <a:pPr>
                <a:defRPr/>
              </a:pPr>
              <a:t>19.07.2018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4BE0E-6A8A-42AA-8EB3-56FC8DF2B6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F3FFB-7A63-46D6-9765-1B281A0B710E}" type="datetimeFigureOut">
              <a:rPr lang="ru-RU"/>
              <a:pPr>
                <a:defRPr/>
              </a:pPr>
              <a:t>19.07.2018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D944A-88F5-459B-98D2-7004B92CE3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5A657-61A8-415F-BAFE-0EB42E322870}" type="datetimeFigureOut">
              <a:rPr lang="ru-RU"/>
              <a:pPr>
                <a:defRPr/>
              </a:pPr>
              <a:t>19.07.2018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A91A2-6C8D-413D-8DAB-400FBB8756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513C6-37A1-475E-8A53-BEF08163A2E8}" type="datetimeFigureOut">
              <a:rPr lang="ru-RU"/>
              <a:pPr>
                <a:defRPr/>
              </a:pPr>
              <a:t>19.07.2018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37E5A-5C7C-417A-9D49-C2D57227F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B44F6F-46FC-42AC-8565-FB8DCAEEC530}" type="datetimeFigureOut">
              <a:rPr lang="ru-RU"/>
              <a:pPr>
                <a:defRPr/>
              </a:pPr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83E6AD-3A85-4FC9-A867-46AE0713C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960992" y="1285860"/>
            <a:ext cx="7488832" cy="1428760"/>
          </a:xfrm>
          <a:prstGeom prst="rect">
            <a:avLst/>
          </a:prstGeom>
          <a:gradFill>
            <a:gsLst>
              <a:gs pos="0">
                <a:srgbClr val="5E9EFF">
                  <a:lumMod val="97000"/>
                  <a:alpha val="0"/>
                </a:srgb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12700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marL="342900" indent="-342900" algn="ctr">
              <a:lnSpc>
                <a:spcPct val="80000"/>
              </a:lnSpc>
              <a:spcBef>
                <a:spcPct val="20000"/>
              </a:spcBef>
              <a:buFontTx/>
              <a:buNone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j-ea"/>
                <a:cs typeface="Tahoma" pitchFamily="34" charset="0"/>
              </a:rPr>
              <a:t>Экологический         устный журнал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  <a:ea typeface="+mj-ea"/>
              <a:cs typeface="Tahoma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259632" y="0"/>
            <a:ext cx="6994525" cy="55503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ru-RU" altLang="ru-RU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EEECE1">
                  <a:lumMod val="50000"/>
                </a:srgbClr>
              </a:solidFill>
              <a:latin typeface="Georgia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« Умеешь ли ты охранять природу?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r>
              <a:rPr lang="ru-RU" sz="2800" b="1" dirty="0" smtClean="0"/>
              <a:t>4. </a:t>
            </a:r>
            <a:r>
              <a:rPr lang="ru-RU" b="1" dirty="0" smtClean="0"/>
              <a:t>После привала в походе у вас осталось много пустых банок, пакетов. Как бы вы поступили с ними, прежде чем продолжить поход?</a:t>
            </a:r>
          </a:p>
          <a:p>
            <a:pPr>
              <a:buNone/>
            </a:pPr>
            <a:r>
              <a:rPr lang="ru-RU" b="1" dirty="0" smtClean="0"/>
              <a:t>             </a:t>
            </a:r>
            <a:r>
              <a:rPr lang="ru-RU" dirty="0" smtClean="0"/>
              <a:t>А) взял(а) бы с собой, чтобы выбросить в городе в мусорный ящик</a:t>
            </a:r>
          </a:p>
          <a:p>
            <a:pPr>
              <a:buNone/>
            </a:pPr>
            <a:r>
              <a:rPr lang="ru-RU" dirty="0" smtClean="0"/>
              <a:t>             Б) отнес(</a:t>
            </a:r>
            <a:r>
              <a:rPr lang="ru-RU" dirty="0" err="1" smtClean="0"/>
              <a:t>ла</a:t>
            </a:r>
            <a:r>
              <a:rPr lang="ru-RU" dirty="0" smtClean="0"/>
              <a:t>) бы в кусты, чтобы никто не поранился</a:t>
            </a:r>
          </a:p>
          <a:p>
            <a:pPr>
              <a:buNone/>
            </a:pPr>
            <a:r>
              <a:rPr lang="ru-RU" dirty="0" smtClean="0"/>
              <a:t>             В) закопал(а) бы в землю</a:t>
            </a:r>
          </a:p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dirty="0" smtClean="0"/>
              <a:t>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259632" y="0"/>
            <a:ext cx="6994525" cy="55503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ru-RU" altLang="ru-RU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EEECE1">
                  <a:lumMod val="50000"/>
                </a:srgbClr>
              </a:solidFill>
              <a:latin typeface="Georgia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« Умеешь ли ты охранять природу?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14282" y="1600200"/>
            <a:ext cx="8643998" cy="4525963"/>
          </a:xfrm>
        </p:spPr>
        <p:txBody>
          <a:bodyPr/>
          <a:lstStyle/>
          <a:p>
            <a:r>
              <a:rPr lang="ru-RU" b="1" dirty="0" smtClean="0"/>
              <a:t>5.Как вы сами оцениваете свои знания по охране природы?</a:t>
            </a:r>
          </a:p>
          <a:p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  </a:t>
            </a:r>
            <a:r>
              <a:rPr lang="ru-RU" dirty="0" smtClean="0"/>
              <a:t>А) почти всё знаю</a:t>
            </a:r>
          </a:p>
          <a:p>
            <a:pPr>
              <a:buNone/>
            </a:pPr>
            <a:r>
              <a:rPr lang="ru-RU" dirty="0" smtClean="0"/>
              <a:t>        Б) кое- что знаю, хотел(а) бы знать больше</a:t>
            </a:r>
          </a:p>
          <a:p>
            <a:pPr>
              <a:buNone/>
            </a:pPr>
            <a:r>
              <a:rPr lang="ru-RU" dirty="0" smtClean="0"/>
              <a:t>        В) охранять природу должны ученые, а не я</a:t>
            </a:r>
          </a:p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dirty="0" smtClean="0"/>
              <a:t>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259632" y="0"/>
            <a:ext cx="6994525" cy="55503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ru-RU" altLang="ru-RU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EEECE1">
                  <a:lumMod val="50000"/>
                </a:srgbClr>
              </a:solidFill>
              <a:latin typeface="Georgia" pitchFamily="18" charset="0"/>
            </a:endParaRPr>
          </a:p>
        </p:txBody>
      </p:sp>
      <p:pic>
        <p:nvPicPr>
          <p:cNvPr id="24578" name="Picture 2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14290"/>
            <a:ext cx="7572396" cy="5679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1262807" y="456034"/>
            <a:ext cx="6552728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Georgia" pitchFamily="18" charset="0"/>
                <a:cs typeface="+mn-cs"/>
              </a:rPr>
              <a:t>Э к о л о г и я</a:t>
            </a:r>
            <a:endParaRPr lang="ru-RU" sz="4400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chemeClr val="accent3">
                  <a:lumMod val="75000"/>
                </a:schemeClr>
              </a:solidFill>
              <a:latin typeface="Georgia" pitchFamily="18" charset="0"/>
              <a:cs typeface="+mn-cs"/>
            </a:endParaRPr>
          </a:p>
        </p:txBody>
      </p:sp>
      <p:sp>
        <p:nvSpPr>
          <p:cNvPr id="15364" name="Line 16"/>
          <p:cNvSpPr>
            <a:spLocks noChangeShapeType="1"/>
          </p:cNvSpPr>
          <p:nvPr/>
        </p:nvSpPr>
        <p:spPr bwMode="gray">
          <a:xfrm>
            <a:off x="714348" y="2214554"/>
            <a:ext cx="7358114" cy="45719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Rectangle 17"/>
          <p:cNvSpPr>
            <a:spLocks noChangeArrowheads="1"/>
          </p:cNvSpPr>
          <p:nvPr/>
        </p:nvSpPr>
        <p:spPr bwMode="gray">
          <a:xfrm rot="3419336">
            <a:off x="394923" y="1796992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ru-RU">
              <a:solidFill>
                <a:prstClr val="black"/>
              </a:solidFill>
              <a:cs typeface="+mn-cs"/>
            </a:endParaRPr>
          </a:p>
        </p:txBody>
      </p:sp>
      <p:sp>
        <p:nvSpPr>
          <p:cNvPr id="15367" name="Text Box 19"/>
          <p:cNvSpPr txBox="1">
            <a:spLocks noChangeArrowheads="1"/>
          </p:cNvSpPr>
          <p:nvPr/>
        </p:nvSpPr>
        <p:spPr bwMode="gray">
          <a:xfrm>
            <a:off x="428596" y="1857364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ru-RU" sz="2400" b="1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15368" name="Line 16"/>
          <p:cNvSpPr>
            <a:spLocks noChangeShapeType="1"/>
          </p:cNvSpPr>
          <p:nvPr/>
        </p:nvSpPr>
        <p:spPr bwMode="gray">
          <a:xfrm flipV="1">
            <a:off x="857224" y="3571876"/>
            <a:ext cx="6000792" cy="45719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Rectangle 17"/>
          <p:cNvSpPr>
            <a:spLocks noChangeArrowheads="1"/>
          </p:cNvSpPr>
          <p:nvPr/>
        </p:nvSpPr>
        <p:spPr bwMode="gray">
          <a:xfrm rot="3419336">
            <a:off x="323485" y="315431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ru-RU">
              <a:solidFill>
                <a:prstClr val="black"/>
              </a:solidFill>
              <a:cs typeface="+mn-cs"/>
            </a:endParaRPr>
          </a:p>
        </p:txBody>
      </p:sp>
      <p:sp>
        <p:nvSpPr>
          <p:cNvPr id="28" name="Text Box 18"/>
          <p:cNvSpPr txBox="1">
            <a:spLocks noChangeArrowheads="1"/>
          </p:cNvSpPr>
          <p:nvPr/>
        </p:nvSpPr>
        <p:spPr bwMode="gray">
          <a:xfrm>
            <a:off x="1142976" y="1785926"/>
            <a:ext cx="715965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alt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Экология – наука об охране природы, о бережном отношении к окружающему миру.</a:t>
            </a:r>
            <a:endParaRPr lang="en-US" altLang="ru-RU" sz="24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71" name="Text Box 19"/>
          <p:cNvSpPr txBox="1">
            <a:spLocks noChangeArrowheads="1"/>
          </p:cNvSpPr>
          <p:nvPr/>
        </p:nvSpPr>
        <p:spPr bwMode="gray">
          <a:xfrm>
            <a:off x="357158" y="3214686"/>
            <a:ext cx="357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altLang="ru-RU" sz="2400" b="1" dirty="0">
                <a:solidFill>
                  <a:srgbClr val="FFFFFF"/>
                </a:solidFill>
              </a:rPr>
              <a:t>2</a:t>
            </a:r>
            <a:endParaRPr lang="en-US" altLang="ru-RU" sz="2400" b="1" dirty="0">
              <a:solidFill>
                <a:srgbClr val="FFFFFF"/>
              </a:solidFill>
            </a:endParaRPr>
          </a:p>
        </p:txBody>
      </p:sp>
      <p:sp>
        <p:nvSpPr>
          <p:cNvPr id="15372" name="Line 16"/>
          <p:cNvSpPr>
            <a:spLocks noChangeShapeType="1"/>
          </p:cNvSpPr>
          <p:nvPr/>
        </p:nvSpPr>
        <p:spPr bwMode="gray">
          <a:xfrm flipV="1">
            <a:off x="714348" y="4740602"/>
            <a:ext cx="6072230" cy="45719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Rectangle 17"/>
          <p:cNvSpPr>
            <a:spLocks noChangeArrowheads="1"/>
          </p:cNvSpPr>
          <p:nvPr/>
        </p:nvSpPr>
        <p:spPr bwMode="gray">
          <a:xfrm rot="3419336">
            <a:off x="394923" y="4225884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ru-RU">
              <a:solidFill>
                <a:prstClr val="black"/>
              </a:solidFill>
              <a:cs typeface="+mn-cs"/>
            </a:endParaRPr>
          </a:p>
        </p:txBody>
      </p:sp>
      <p:sp>
        <p:nvSpPr>
          <p:cNvPr id="32" name="Text Box 18"/>
          <p:cNvSpPr txBox="1">
            <a:spLocks noChangeArrowheads="1"/>
          </p:cNvSpPr>
          <p:nvPr/>
        </p:nvSpPr>
        <p:spPr bwMode="gray">
          <a:xfrm>
            <a:off x="1285852" y="3000372"/>
            <a:ext cx="68945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altLang="ru-RU" sz="24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en-US" altLang="ru-RU" sz="2400" b="1" dirty="0">
              <a:solidFill>
                <a:schemeClr val="tx2">
                  <a:lumMod val="50000"/>
                </a:schemeClr>
              </a:solidFill>
              <a:cs typeface="+mn-cs"/>
            </a:endParaRPr>
          </a:p>
        </p:txBody>
      </p:sp>
      <p:sp>
        <p:nvSpPr>
          <p:cNvPr id="15375" name="Text Box 19"/>
          <p:cNvSpPr txBox="1">
            <a:spLocks noChangeArrowheads="1"/>
          </p:cNvSpPr>
          <p:nvPr/>
        </p:nvSpPr>
        <p:spPr bwMode="gray">
          <a:xfrm>
            <a:off x="428596" y="4286256"/>
            <a:ext cx="355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altLang="ru-RU" sz="2400" b="1" dirty="0">
                <a:solidFill>
                  <a:srgbClr val="FFFFFF"/>
                </a:solidFill>
              </a:rPr>
              <a:t>3</a:t>
            </a:r>
            <a:endParaRPr lang="en-US" altLang="ru-RU" sz="2400" b="1" dirty="0">
              <a:solidFill>
                <a:srgbClr val="FFFFFF"/>
              </a:solidFill>
            </a:endParaRPr>
          </a:p>
        </p:txBody>
      </p:sp>
      <p:sp>
        <p:nvSpPr>
          <p:cNvPr id="34" name="Rectangle 2"/>
          <p:cNvSpPr>
            <a:spLocks noChangeArrowheads="1"/>
          </p:cNvSpPr>
          <p:nvPr/>
        </p:nvSpPr>
        <p:spPr bwMode="auto">
          <a:xfrm>
            <a:off x="1285852" y="2643182"/>
            <a:ext cx="6858048" cy="785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/>
          <a:lstStyle>
            <a:lvl1pPr marL="342900" indent="-342900" algn="ctr">
              <a:spcBef>
                <a:spcPct val="20000"/>
              </a:spcBef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ctr">
              <a:spcBef>
                <a:spcPct val="20000"/>
              </a:spcBef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defRPr/>
            </a:pPr>
            <a:endParaRPr lang="ru-RU" altLang="ru-RU" sz="24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gray">
          <a:xfrm>
            <a:off x="1000100" y="2571744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071538" y="2928934"/>
            <a:ext cx="692948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altLang="ru-RU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alt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ЭКОС – </a:t>
            </a:r>
            <a:r>
              <a:rPr lang="ru-RU" alt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(греч.)  значит  ДОМ</a:t>
            </a:r>
            <a:endParaRPr lang="en-US" altLang="ru-RU" sz="28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gray">
          <a:xfrm>
            <a:off x="1438252" y="4286257"/>
            <a:ext cx="68945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altLang="ru-RU" sz="24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en-US" altLang="ru-RU" sz="2400" b="1" dirty="0">
              <a:solidFill>
                <a:schemeClr val="tx2">
                  <a:lumMod val="50000"/>
                </a:schemeClr>
              </a:solidFill>
              <a:cs typeface="+mn-cs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285852" y="4357694"/>
            <a:ext cx="5429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ЛОГОС –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греч.) значит  НАУКА</a:t>
            </a:r>
            <a:endParaRPr lang="ru-RU" sz="28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5"/>
          <p:cNvSpPr txBox="1">
            <a:spLocks noChangeArrowheads="1"/>
          </p:cNvSpPr>
          <p:nvPr/>
        </p:nvSpPr>
        <p:spPr bwMode="auto">
          <a:xfrm>
            <a:off x="414338" y="5492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ru-RU" alt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1c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5720" y="428604"/>
            <a:ext cx="4286280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1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0496" y="285728"/>
            <a:ext cx="4881552" cy="29726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Korovka_1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42814" y="3143248"/>
            <a:ext cx="4114828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priroda-tigry-zhivotnye-7424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214809" y="3214686"/>
            <a:ext cx="4358739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259632" y="0"/>
            <a:ext cx="6994525" cy="55503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ru-RU" altLang="ru-RU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EEECE1">
                  <a:lumMod val="50000"/>
                </a:srgbClr>
              </a:solidFill>
              <a:latin typeface="Georgia" pitchFamily="18" charset="0"/>
            </a:endParaRPr>
          </a:p>
        </p:txBody>
      </p:sp>
      <p:pic>
        <p:nvPicPr>
          <p:cNvPr id="6" name="Рисунок 5" descr="bird-1520839_960_72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4876" y="214290"/>
            <a:ext cx="4286280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8249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214686"/>
            <a:ext cx="4214842" cy="2860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8100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42844" y="214290"/>
            <a:ext cx="4580223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Картинки по запросу животные в природе фото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5720" y="3214686"/>
            <a:ext cx="3952856" cy="3015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и по запросу растения в природе фото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214290"/>
            <a:ext cx="4500562" cy="43605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 descr="Картинки по запросу лес в природе фото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13063" y="2857496"/>
            <a:ext cx="6130937" cy="4000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259632" y="0"/>
            <a:ext cx="6994525" cy="55503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ru-RU" altLang="ru-RU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EEECE1">
                  <a:lumMod val="50000"/>
                </a:srgbClr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Картинки по запросу фото мусора в природ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62435" y="3143249"/>
            <a:ext cx="4667283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259632" y="0"/>
            <a:ext cx="6994525" cy="55503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ru-RU" altLang="ru-RU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EEECE1">
                  <a:lumMod val="50000"/>
                </a:srgbClr>
              </a:solidFill>
              <a:latin typeface="Georgia" pitchFamily="18" charset="0"/>
            </a:endParaRPr>
          </a:p>
        </p:txBody>
      </p:sp>
      <p:pic>
        <p:nvPicPr>
          <p:cNvPr id="23554" name="Picture 2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142852"/>
            <a:ext cx="6362700" cy="3619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259632" y="0"/>
            <a:ext cx="6994525" cy="55503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ru-RU" altLang="ru-RU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EEECE1">
                  <a:lumMod val="50000"/>
                </a:srgbClr>
              </a:solidFill>
              <a:latin typeface="Georgia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« Умеешь ли ты охранять природу?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1. Вы нашли на поляне очень красивый цветок? Как вы поступите?</a:t>
            </a:r>
          </a:p>
          <a:p>
            <a:endParaRPr lang="ru-RU" b="1" dirty="0" smtClean="0"/>
          </a:p>
          <a:p>
            <a:pPr>
              <a:buNone/>
            </a:pPr>
            <a:r>
              <a:rPr lang="ru-RU" dirty="0" smtClean="0"/>
              <a:t>        А) полюбуетесь на него и пойдете дальше</a:t>
            </a:r>
          </a:p>
          <a:p>
            <a:pPr>
              <a:buNone/>
            </a:pPr>
            <a:r>
              <a:rPr lang="ru-RU" dirty="0" smtClean="0"/>
              <a:t>        Б) осторожно срежу и поставлю в вазу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259632" y="0"/>
            <a:ext cx="6994525" cy="55503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ru-RU" altLang="ru-RU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EEECE1">
                  <a:lumMod val="50000"/>
                </a:srgbClr>
              </a:solidFill>
              <a:latin typeface="Georgia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« Умеешь ли ты охранять природу?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57158" y="1600200"/>
            <a:ext cx="8501122" cy="4525963"/>
          </a:xfrm>
        </p:spPr>
        <p:txBody>
          <a:bodyPr/>
          <a:lstStyle/>
          <a:p>
            <a:r>
              <a:rPr lang="ru-RU" b="1" dirty="0" smtClean="0"/>
              <a:t>2. Вы нашли гнездо с птенцом. Что вы сделаете?</a:t>
            </a:r>
          </a:p>
          <a:p>
            <a:endParaRPr lang="ru-RU" b="1" dirty="0" smtClean="0"/>
          </a:p>
          <a:p>
            <a:pPr>
              <a:buNone/>
            </a:pPr>
            <a:r>
              <a:rPr lang="ru-RU" b="1" dirty="0" smtClean="0"/>
              <a:t>     </a:t>
            </a:r>
            <a:r>
              <a:rPr lang="ru-RU" dirty="0" smtClean="0"/>
              <a:t>А) покормлю птенца</a:t>
            </a:r>
          </a:p>
          <a:p>
            <a:pPr>
              <a:buNone/>
            </a:pPr>
            <a:r>
              <a:rPr lang="ru-RU" dirty="0" smtClean="0"/>
              <a:t>     Б) позову ребят, чтобы они тоже посмотрели</a:t>
            </a:r>
          </a:p>
          <a:p>
            <a:pPr>
              <a:buNone/>
            </a:pPr>
            <a:r>
              <a:rPr lang="ru-RU" dirty="0" smtClean="0"/>
              <a:t>     В) буду наблюдать издали</a:t>
            </a:r>
          </a:p>
          <a:p>
            <a:pPr>
              <a:buNone/>
            </a:pPr>
            <a:r>
              <a:rPr lang="ru-RU" dirty="0" smtClean="0"/>
              <a:t>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259632" y="0"/>
            <a:ext cx="6994525" cy="55503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ru-RU" altLang="ru-RU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EEECE1">
                  <a:lumMod val="50000"/>
                </a:srgbClr>
              </a:solidFill>
              <a:latin typeface="Georgia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« Умеешь ли ты охранять природу?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57158" y="1600200"/>
            <a:ext cx="8501122" cy="4525963"/>
          </a:xfrm>
        </p:spPr>
        <p:txBody>
          <a:bodyPr/>
          <a:lstStyle/>
          <a:p>
            <a:r>
              <a:rPr lang="ru-RU" b="1" dirty="0" smtClean="0"/>
              <a:t>3. Ребята собрались в рощу за берёзовым соком. Пойдете ли вы с ними?</a:t>
            </a:r>
          </a:p>
          <a:p>
            <a:endParaRPr lang="ru-RU" b="1" dirty="0" smtClean="0"/>
          </a:p>
          <a:p>
            <a:pPr>
              <a:buNone/>
            </a:pPr>
            <a:r>
              <a:rPr lang="ru-RU" b="1" dirty="0" smtClean="0"/>
              <a:t>     </a:t>
            </a:r>
            <a:r>
              <a:rPr lang="ru-RU" dirty="0" smtClean="0"/>
              <a:t>А) пойду, но буду собирать очень осторожно</a:t>
            </a:r>
          </a:p>
          <a:p>
            <a:pPr>
              <a:buNone/>
            </a:pPr>
            <a:r>
              <a:rPr lang="ru-RU" dirty="0" smtClean="0"/>
              <a:t>     Б) не пойду</a:t>
            </a:r>
          </a:p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dirty="0" smtClean="0"/>
              <a:t>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</TotalTime>
  <Words>289</Words>
  <Application>Microsoft Office PowerPoint</Application>
  <PresentationFormat>Экран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 « Умеешь ли ты охранять природу?</vt:lpstr>
      <vt:lpstr> « Умеешь ли ты охранять природу?</vt:lpstr>
      <vt:lpstr> « Умеешь ли ты охранять природу?</vt:lpstr>
      <vt:lpstr> « Умеешь ли ты охранять природу?</vt:lpstr>
      <vt:lpstr> « Умеешь ли ты охранять природу?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ЛЕСНАЯ ПРОМЫШЛЕННОСТЬ</dc:title>
  <dc:creator>пользователь</dc:creator>
  <cp:lastModifiedBy>ДДД</cp:lastModifiedBy>
  <cp:revision>42</cp:revision>
  <dcterms:created xsi:type="dcterms:W3CDTF">2014-08-08T12:26:52Z</dcterms:created>
  <dcterms:modified xsi:type="dcterms:W3CDTF">2018-07-19T09:30:53Z</dcterms:modified>
</cp:coreProperties>
</file>