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3" r:id="rId4"/>
    <p:sldId id="266" r:id="rId5"/>
    <p:sldId id="268" r:id="rId6"/>
    <p:sldId id="270" r:id="rId7"/>
    <p:sldId id="276" r:id="rId8"/>
    <p:sldId id="272" r:id="rId9"/>
    <p:sldId id="273" r:id="rId10"/>
    <p:sldId id="275" r:id="rId11"/>
    <p:sldId id="277" r:id="rId12"/>
    <p:sldId id="27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/>
          </a:p>
        </p:txBody>
      </p:sp>
      <p:pic>
        <p:nvPicPr>
          <p:cNvPr id="2052" name="Picture 2" descr="D:\Шрифты Фоны Рамки\Набор фонов\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331640" y="548680"/>
            <a:ext cx="6669384" cy="7232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РАЗВИТИЕ РЕЧИ МЛАДШИХ ДОШКОЛЬНИКОВ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СРЕДСТВАМИ ТЕХНОЛОГИИ ТРИЗ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4581128"/>
            <a:ext cx="7858180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latin typeface="+mn-lt"/>
              <a:cs typeface="+mn-cs"/>
            </a:endParaRP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</a:t>
            </a: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Воронцова Н.Ю.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2018 г.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7172" y="357166"/>
            <a:ext cx="7281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МБДОУ «Детский сад №42 «Кораблик»</a:t>
            </a:r>
            <a:endParaRPr lang="ru-RU" sz="2800" b="1" dirty="0">
              <a:solidFill>
                <a:schemeClr val="tx2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/>
          </a:p>
        </p:txBody>
      </p:sp>
      <p:pic>
        <p:nvPicPr>
          <p:cNvPr id="20484" name="Picture 2" descr="D:\Шрифты Фоны Рамки\Набор фонов\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64626" y="116632"/>
            <a:ext cx="80398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Сказка«Теремок»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новый лад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458200" y="620219"/>
            <a:ext cx="362271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 </a:t>
            </a:r>
          </a:p>
        </p:txBody>
      </p:sp>
      <p:pic>
        <p:nvPicPr>
          <p:cNvPr id="16386" name="Picture 2" descr="C:\Users\1\Desktop\_thum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412776"/>
            <a:ext cx="5820301" cy="5040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/>
          </a:p>
        </p:txBody>
      </p:sp>
      <p:pic>
        <p:nvPicPr>
          <p:cNvPr id="29700" name="Picture 2" descr="D:\Шрифты Фоны Рамки\Набор фонов\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476672"/>
            <a:ext cx="8208912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+mn-lt"/>
                <a:cs typeface="+mn-cs"/>
              </a:rPr>
              <a:t>«Взрослые могут научить ребенка всему, что они умеют делать сами: творчески научить может только творческий человек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+mn-lt"/>
                <a:cs typeface="+mn-cs"/>
              </a:rPr>
              <a:t>»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+mn-lt"/>
              <a:cs typeface="+mn-cs"/>
            </a:endParaRP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+mn-lt"/>
                <a:cs typeface="+mn-cs"/>
              </a:rPr>
              <a:t>Я.А. Коменский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+mn-lt"/>
              <a:cs typeface="+mn-cs"/>
            </a:endParaRPr>
          </a:p>
        </p:txBody>
      </p:sp>
      <p:pic>
        <p:nvPicPr>
          <p:cNvPr id="29702" name="Picture 8" descr="http://img-fotki.yandex.ru/get/4910/valenta-mog.17d/0_76004_ca0b3fbc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068960"/>
            <a:ext cx="47625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0724" name="Picture 2" descr="D:\Шрифты Фоны Рамки\Набор фонов\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1196752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+mn-lt"/>
                <a:cs typeface="+mn-cs"/>
              </a:rPr>
              <a:t>СПАСИБО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+mn-lt"/>
                <a:cs typeface="+mn-cs"/>
              </a:rPr>
              <a:t>за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+mn-lt"/>
                <a:cs typeface="+mn-cs"/>
              </a:rPr>
              <a:t>ВНИМАНИЕ!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/>
          </a:p>
        </p:txBody>
      </p:sp>
      <p:pic>
        <p:nvPicPr>
          <p:cNvPr id="2052" name="Picture 2" descr="D:\Шрифты Фоны Рамки\Набор фонов\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971600" y="548681"/>
            <a:ext cx="7776864" cy="6401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РЕЧЕВОЕ РАЗВИТИЕ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-владение речью как средством общения и культуры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-обогащение активного словаря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развитие связной, грамматически правильной диалогической и монологической речи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развитие речевого творчества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развитие звуковой и интонационной культуры речи, фонематического слуха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знакомство с книжной культурой, детской литературой, понимание на слух текстов различных жанров детской литературы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latin typeface="+mn-lt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5000636"/>
            <a:ext cx="78581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n w="10541" cmpd="sng">
                <a:solidFill>
                  <a:sysClr val="windowText" lastClr="000000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7172" y="357166"/>
            <a:ext cx="7281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rgbClr val="00206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2" descr="D:\Шрифты Фоны Рамки\Набор фонов\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5040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Содержимое 7"/>
          <p:cNvSpPr>
            <a:spLocks noGrp="1"/>
          </p:cNvSpPr>
          <p:nvPr>
            <p:ph idx="1"/>
          </p:nvPr>
        </p:nvSpPr>
        <p:spPr>
          <a:xfrm>
            <a:off x="3707904" y="1844824"/>
            <a:ext cx="5436096" cy="4392487"/>
          </a:xfrm>
        </p:spPr>
        <p:txBody>
          <a:bodyPr>
            <a:normAutofit lnSpcReduction="10000"/>
          </a:bodyPr>
          <a:lstStyle/>
          <a:p>
            <a:pPr algn="just" eaLnBrk="1" hangingPunct="1">
              <a:buNone/>
            </a:pPr>
            <a:r>
              <a:rPr lang="ru-RU" altLang="ru-RU" sz="2800" b="1" u="sng" dirty="0" smtClean="0">
                <a:solidFill>
                  <a:schemeClr val="tx2"/>
                </a:solidFill>
              </a:rPr>
              <a:t>Автор</a:t>
            </a:r>
            <a:r>
              <a:rPr lang="ru-RU" altLang="ru-RU" sz="2800" b="1" dirty="0" smtClean="0">
                <a:solidFill>
                  <a:schemeClr val="tx2"/>
                </a:solidFill>
              </a:rPr>
              <a:t> – Генрих </a:t>
            </a:r>
            <a:r>
              <a:rPr lang="ru-RU" altLang="ru-RU" sz="2800" b="1" dirty="0" err="1" smtClean="0">
                <a:solidFill>
                  <a:schemeClr val="tx2"/>
                </a:solidFill>
              </a:rPr>
              <a:t>Саулович</a:t>
            </a:r>
            <a:r>
              <a:rPr lang="ru-RU" altLang="ru-RU" sz="2800" b="1" dirty="0" smtClean="0">
                <a:solidFill>
                  <a:schemeClr val="tx2"/>
                </a:solidFill>
              </a:rPr>
              <a:t> </a:t>
            </a:r>
            <a:r>
              <a:rPr lang="ru-RU" altLang="ru-RU" sz="2800" b="1" dirty="0" err="1" smtClean="0">
                <a:solidFill>
                  <a:schemeClr val="tx2"/>
                </a:solidFill>
              </a:rPr>
              <a:t>Альтшуллер</a:t>
            </a:r>
            <a:endParaRPr lang="ru-RU" altLang="ru-RU" sz="2800" b="1" dirty="0" smtClean="0">
              <a:solidFill>
                <a:schemeClr val="tx2"/>
              </a:solidFill>
            </a:endParaRPr>
          </a:p>
          <a:p>
            <a:pPr algn="just" eaLnBrk="1" hangingPunct="1">
              <a:buNone/>
            </a:pPr>
            <a:r>
              <a:rPr lang="ru-RU" altLang="ru-RU" sz="2800" b="1" dirty="0" smtClean="0">
                <a:solidFill>
                  <a:schemeClr val="tx2"/>
                </a:solidFill>
              </a:rPr>
              <a:t>(15.10.1926 – 24.09.1998)</a:t>
            </a:r>
          </a:p>
          <a:p>
            <a:pPr algn="just" eaLnBrk="1" hangingPunct="1">
              <a:buNone/>
            </a:pPr>
            <a:r>
              <a:rPr lang="ru-RU" altLang="ru-RU" sz="2800" b="1" u="sng" dirty="0" smtClean="0">
                <a:solidFill>
                  <a:schemeClr val="tx2"/>
                </a:solidFill>
              </a:rPr>
              <a:t>Преподаватель, писатель-фантаст</a:t>
            </a:r>
          </a:p>
          <a:p>
            <a:pPr algn="just" eaLnBrk="1" hangingPunct="1">
              <a:buNone/>
            </a:pPr>
            <a:r>
              <a:rPr lang="ru-RU" altLang="ru-RU" sz="2800" b="1" u="sng" dirty="0" smtClean="0">
                <a:solidFill>
                  <a:schemeClr val="tx2"/>
                </a:solidFill>
              </a:rPr>
              <a:t>Разработка теории ТРИЗ</a:t>
            </a:r>
            <a:r>
              <a:rPr lang="ru-RU" altLang="ru-RU" sz="2800" b="1" dirty="0" smtClean="0">
                <a:solidFill>
                  <a:schemeClr val="tx2"/>
                </a:solidFill>
              </a:rPr>
              <a:t> – конец 40-х годов 20 века</a:t>
            </a:r>
          </a:p>
          <a:p>
            <a:pPr algn="just" eaLnBrk="1" hangingPunct="1">
              <a:buNone/>
            </a:pPr>
            <a:r>
              <a:rPr lang="ru-RU" altLang="ru-RU" sz="2800" b="1" u="sng" dirty="0" smtClean="0">
                <a:solidFill>
                  <a:schemeClr val="tx2"/>
                </a:solidFill>
              </a:rPr>
              <a:t>Первая публикация о ТРИЗ </a:t>
            </a:r>
            <a:r>
              <a:rPr lang="ru-RU" altLang="ru-RU" sz="2800" b="1" dirty="0" smtClean="0">
                <a:solidFill>
                  <a:schemeClr val="tx2"/>
                </a:solidFill>
              </a:rPr>
              <a:t>–1956г.</a:t>
            </a:r>
          </a:p>
          <a:p>
            <a:pPr algn="just" eaLnBrk="1" hangingPunct="1">
              <a:buNone/>
            </a:pPr>
            <a:r>
              <a:rPr lang="ru-RU" altLang="ru-RU" sz="2800" b="1" u="sng" dirty="0" smtClean="0">
                <a:solidFill>
                  <a:schemeClr val="tx2"/>
                </a:solidFill>
              </a:rPr>
              <a:t>Начало применения в педагогике </a:t>
            </a:r>
            <a:r>
              <a:rPr lang="ru-RU" altLang="ru-RU" sz="2800" b="1" dirty="0" smtClean="0">
                <a:solidFill>
                  <a:schemeClr val="tx2"/>
                </a:solidFill>
              </a:rPr>
              <a:t>– 60-е годы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188640"/>
            <a:ext cx="9144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ТРИЗ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+mn-lt"/>
                <a:cs typeface="+mn-cs"/>
              </a:rPr>
              <a:t> – 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Т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+mn-lt"/>
                <a:cs typeface="+mn-cs"/>
              </a:rPr>
              <a:t>еория 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Р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+mn-lt"/>
                <a:cs typeface="+mn-cs"/>
              </a:rPr>
              <a:t>ешения 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И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+mn-lt"/>
                <a:cs typeface="+mn-cs"/>
              </a:rPr>
              <a:t>зобретательских 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З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+mn-lt"/>
                <a:cs typeface="+mn-cs"/>
              </a:rPr>
              <a:t>адач</a:t>
            </a:r>
          </a:p>
        </p:txBody>
      </p:sp>
      <p:pic>
        <p:nvPicPr>
          <p:cNvPr id="3074" name="Picture 2" descr="http://www.novalis.org/triz-talk/altshuller.png"/>
          <p:cNvPicPr>
            <a:picLocks noChangeAspect="1" noChangeArrowheads="1"/>
          </p:cNvPicPr>
          <p:nvPr/>
        </p:nvPicPr>
        <p:blipFill>
          <a:blip r:embed="rId3" cstate="print"/>
          <a:srcRect t="18385" b="1777"/>
          <a:stretch>
            <a:fillRect/>
          </a:stretch>
        </p:blipFill>
        <p:spPr bwMode="auto">
          <a:xfrm>
            <a:off x="179512" y="2060848"/>
            <a:ext cx="3232937" cy="3754345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/>
          </a:p>
        </p:txBody>
      </p:sp>
      <p:pic>
        <p:nvPicPr>
          <p:cNvPr id="7172" name="Picture 2" descr="D:\Шрифты Фоны Рамки\Набор фонов\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548680"/>
            <a:ext cx="7776864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Цель ТРИЗ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+mn-lt"/>
                <a:cs typeface="+mn-cs"/>
              </a:rPr>
              <a:t>— не просто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+mn-lt"/>
                <a:cs typeface="+mn-cs"/>
              </a:rPr>
              <a:t>развивать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+mn-lt"/>
                <a:cs typeface="+mn-cs"/>
              </a:rPr>
              <a:t>фантазию детей, а научить </a:t>
            </a:r>
            <a:r>
              <a:rPr lang="ru-RU" sz="3200" b="1" i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+mn-lt"/>
                <a:cs typeface="+mn-cs"/>
              </a:rPr>
              <a:t>мыслить системно</a:t>
            </a:r>
            <a:r>
              <a:rPr lang="ru-RU" sz="32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+mn-lt"/>
                <a:cs typeface="+mn-cs"/>
              </a:rPr>
              <a:t>, с </a:t>
            </a:r>
            <a:r>
              <a:rPr lang="ru-RU" sz="3200" b="1" i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+mn-lt"/>
                <a:cs typeface="+mn-cs"/>
              </a:rPr>
              <a:t>пониманием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+mn-lt"/>
                <a:cs typeface="+mn-cs"/>
              </a:rPr>
              <a:t>происходящих процессов. 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pic>
        <p:nvPicPr>
          <p:cNvPr id="7174" name="Picture 2" descr="http://www.edu.cap.ru/home/5022/kartinki/deti%20igrau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214554"/>
            <a:ext cx="3709987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42844" y="2928934"/>
            <a:ext cx="592935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j-lt"/>
              </a:rPr>
              <a:t>ТРИЗ для дошкольников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+mj-lt"/>
              </a:rPr>
              <a:t>— это система игр и занятий, призванная не изменить основную программу, а максимально увеличить ее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+mj-lt"/>
              </a:rPr>
              <a:t>эффективность.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/>
          </a:p>
        </p:txBody>
      </p:sp>
      <p:pic>
        <p:nvPicPr>
          <p:cNvPr id="8196" name="Picture 2" descr="D:\Шрифты Фоны Рамки\Набор фонов\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2" descr="http://s2.uploads.ru/t/f4KT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2781300"/>
            <a:ext cx="3716338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s2.uploads.ru/t/f4KT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2786058"/>
            <a:ext cx="3716338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95536" y="548680"/>
            <a:ext cx="820891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Основные методы ТРИЗ</a:t>
            </a:r>
          </a:p>
          <a:p>
            <a:pPr>
              <a:buFontTx/>
              <a:buChar char="-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метод проб и ошибок</a:t>
            </a:r>
          </a:p>
          <a:p>
            <a:pPr>
              <a:buFontTx/>
              <a:buChar char="-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метод фокальных объектов</a:t>
            </a:r>
          </a:p>
          <a:p>
            <a:pPr>
              <a:buFontTx/>
              <a:buChar char="-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морфологический анализ</a:t>
            </a:r>
          </a:p>
          <a:p>
            <a:pPr>
              <a:buFontTx/>
              <a:buChar char="-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мозговой штурм</a:t>
            </a:r>
            <a:endParaRPr lang="ru-RU" sz="2800" dirty="0" smtClean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метод контрастных и наводящих вопросов</a:t>
            </a:r>
          </a:p>
          <a:p>
            <a:pPr>
              <a:buFontTx/>
              <a:buChar char="-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синектика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системный анализ</a:t>
            </a:r>
          </a:p>
          <a:p>
            <a:pPr>
              <a:buFontTx/>
              <a:buChar char="-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метод противоречий</a:t>
            </a:r>
          </a:p>
          <a:p>
            <a:pPr>
              <a:buFontTx/>
              <a:buChar char="-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метод борьбы с психологической инерцией</a:t>
            </a:r>
          </a:p>
          <a:p>
            <a:pPr>
              <a:buFontTx/>
              <a:buChar char="-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оператор РВС</a:t>
            </a:r>
          </a:p>
          <a:p>
            <a:pPr>
              <a:buFontTx/>
              <a:buChar char="-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метод моделирования маленькими человечками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/>
          </a:p>
        </p:txBody>
      </p:sp>
      <p:pic>
        <p:nvPicPr>
          <p:cNvPr id="16388" name="Picture 2" descr="D:\Шрифты Фоны Рамки\Набор фонов\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908720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+mn-lt"/>
              <a:cs typeface="+mn-cs"/>
            </a:endParaRPr>
          </a:p>
        </p:txBody>
      </p:sp>
      <p:pic>
        <p:nvPicPr>
          <p:cNvPr id="16390" name="Picture 2" descr="http://s2.uploads.ru/t/f4KT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3251200"/>
            <a:ext cx="3503613" cy="36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23528" y="404664"/>
            <a:ext cx="864096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МЕТОД МОЗГОВОГО ШТУРМА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Цель:</a:t>
            </a:r>
            <a:r>
              <a:rPr lang="ru-RU" sz="2400" dirty="0" smtClean="0">
                <a:solidFill>
                  <a:schemeClr val="tx2"/>
                </a:solidFill>
              </a:rPr>
              <a:t> постановка изобретательской задачи и нахождение способов ее решения 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ИГРА «Хорошо – плохо»</a:t>
            </a:r>
            <a:r>
              <a:rPr lang="ru-RU" sz="2400" dirty="0" smtClean="0">
                <a:solidFill>
                  <a:schemeClr val="tx2"/>
                </a:solidFill>
              </a:rPr>
              <a:t> </a:t>
            </a:r>
          </a:p>
          <a:p>
            <a:r>
              <a:rPr lang="ru-RU" sz="2400" b="1" i="1" dirty="0" smtClean="0">
                <a:solidFill>
                  <a:schemeClr val="tx2"/>
                </a:solidFill>
              </a:rPr>
              <a:t>Правила игры:</a:t>
            </a:r>
            <a:r>
              <a:rPr lang="ru-RU" sz="2400" dirty="0" smtClean="0">
                <a:solidFill>
                  <a:schemeClr val="tx2"/>
                </a:solidFill>
              </a:rPr>
              <a:t> Ведущим называется любой объект, явление, у которого определяются положительные и отрицательные свойства.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Вопросы задаются по принципу: «что-то хорошо – почему?», «что-то плохо – почему?» - идут по цепочке.</a:t>
            </a:r>
          </a:p>
          <a:p>
            <a:endParaRPr lang="ru-RU" sz="2400" dirty="0" smtClean="0">
              <a:solidFill>
                <a:schemeClr val="tx2"/>
              </a:solidFill>
            </a:endParaRPr>
          </a:p>
          <a:p>
            <a:endParaRPr lang="ru-RU" sz="2400" dirty="0" smtClean="0">
              <a:solidFill>
                <a:schemeClr val="tx2"/>
              </a:solidFill>
            </a:endParaRPr>
          </a:p>
          <a:p>
            <a:endParaRPr lang="ru-RU" sz="2400" dirty="0" smtClean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4221088"/>
            <a:ext cx="7272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ИГРА «Наоборот»</a:t>
            </a:r>
            <a:r>
              <a:rPr lang="ru-RU" sz="2400" dirty="0" smtClean="0">
                <a:solidFill>
                  <a:schemeClr val="tx2"/>
                </a:solidFill>
              </a:rPr>
              <a:t/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u="sng" dirty="0" smtClean="0">
                <a:solidFill>
                  <a:schemeClr val="tx2"/>
                </a:solidFill>
              </a:rPr>
              <a:t>Цель:</a:t>
            </a:r>
            <a:r>
              <a:rPr lang="ru-RU" sz="2400" dirty="0" smtClean="0">
                <a:solidFill>
                  <a:schemeClr val="tx2"/>
                </a:solidFill>
              </a:rPr>
              <a:t> учить подбирать анонимы, слова, противоположные по значению. 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(это и свойства предмета, и его признаки, и действия) </a:t>
            </a:r>
            <a:br>
              <a:rPr lang="ru-RU" sz="2400" dirty="0" smtClean="0">
                <a:solidFill>
                  <a:schemeClr val="tx2"/>
                </a:solidFill>
              </a:rPr>
            </a:br>
            <a:endParaRPr lang="ru-RU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/>
          </a:p>
        </p:txBody>
      </p:sp>
      <p:pic>
        <p:nvPicPr>
          <p:cNvPr id="13316" name="Picture 2" descr="D:\Шрифты Фоны Рамки\Набор фонов\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42493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Метод морфологического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анализа – 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+mn-lt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Круги </a:t>
            </a:r>
            <a:r>
              <a:rPr lang="ru-RU" sz="32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Луллия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Это игровая методика, направленная на обогащение словаря ребенка, развитие познавательной активности, расширение представлений о предметах.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Игра с кругами состоит из двух частей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marL="514350" indent="-514350" algn="ctr" eaLnBrk="1" fontAlgn="auto" hangingPunct="1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Уточнение уже имеющихся знаний в определенных областях – </a:t>
            </a:r>
            <a:r>
              <a:rPr lang="ru-RU" sz="32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реальное задание;</a:t>
            </a:r>
          </a:p>
          <a:p>
            <a:pPr marL="514350" indent="-514350" algn="ctr" eaLnBrk="1" fontAlgn="auto" hangingPunct="1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Упражнение по развитию воображения, т.е. </a:t>
            </a:r>
            <a:r>
              <a:rPr lang="ru-RU" sz="32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фантастическое задание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 </a:t>
            </a:r>
          </a:p>
        </p:txBody>
      </p:sp>
      <p:sp>
        <p:nvSpPr>
          <p:cNvPr id="17410" name="AutoShape 2" descr="https://pp.userapi.com/c845124/v845124975/1ae96/iTzNwxJQU-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/>
          </a:p>
        </p:txBody>
      </p:sp>
      <p:pic>
        <p:nvPicPr>
          <p:cNvPr id="20484" name="Picture 2" descr="D:\Шрифты Фоны Рамки\Набор фонов\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64626" y="836712"/>
            <a:ext cx="8039821" cy="51398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 системного анализа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 формирование у детей умения системно мыслить по отношению к любому объекту, расширение кругозора, обогащение словаря, развитие связной монологической речи, развитие творческого воображения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+mn-lt"/>
                <a:cs typeface="+mn-cs"/>
              </a:rPr>
              <a:t> 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458200" y="620219"/>
            <a:ext cx="362271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 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/>
          </a:p>
        </p:txBody>
      </p:sp>
      <p:pic>
        <p:nvPicPr>
          <p:cNvPr id="20484" name="Picture 2" descr="D:\Шрифты Фоны Рамки\Набор фонов\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332656"/>
            <a:ext cx="8352927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ИГРА «СИСТЕМНЫЙ ОПЕРАТОР»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800" b="1" u="sng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Если мы рассмотрим что-то,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что-то для чего-то…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что-то часть чего-то…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 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+mn-lt"/>
                <a:cs typeface="+mn-cs"/>
              </a:rPr>
              <a:t>Это что-то из чего-то…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+mn-lt"/>
                <a:cs typeface="+mn-cs"/>
              </a:rPr>
              <a:t>Чем-то было это что-то…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+mn-lt"/>
                <a:cs typeface="+mn-cs"/>
              </a:rPr>
              <a:t>Что-то будет с этим что-то…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+mn-lt"/>
                <a:cs typeface="+mn-cs"/>
              </a:rPr>
              <a:t>Что-то ты сейчас возьми,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+mn-lt"/>
                <a:cs typeface="+mn-cs"/>
              </a:rPr>
              <a:t>На экране рассмотри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458200" y="620219"/>
            <a:ext cx="362271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 </a:t>
            </a:r>
          </a:p>
        </p:txBody>
      </p:sp>
      <p:pic>
        <p:nvPicPr>
          <p:cNvPr id="1026" name="Picture 2" descr="C:\Users\1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348880"/>
            <a:ext cx="3888432" cy="25922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372</Words>
  <Application>Microsoft Office PowerPoint</Application>
  <PresentationFormat>Экран (4:3)</PresentationFormat>
  <Paragraphs>92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28</cp:revision>
  <dcterms:created xsi:type="dcterms:W3CDTF">2018-04-02T16:16:09Z</dcterms:created>
  <dcterms:modified xsi:type="dcterms:W3CDTF">2018-04-03T15:29:45Z</dcterms:modified>
</cp:coreProperties>
</file>