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5" r:id="rId4"/>
    <p:sldId id="259" r:id="rId5"/>
    <p:sldId id="257" r:id="rId6"/>
    <p:sldId id="260" r:id="rId7"/>
    <p:sldId id="264" r:id="rId8"/>
    <p:sldId id="258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24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87C2-BAB2-444D-80FD-EADA32EB4A4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99F4-BABB-4D73-AE6C-C92897BBC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471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87C2-BAB2-444D-80FD-EADA32EB4A4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99F4-BABB-4D73-AE6C-C92897BBC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256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87C2-BAB2-444D-80FD-EADA32EB4A4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99F4-BABB-4D73-AE6C-C92897BBC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459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87C2-BAB2-444D-80FD-EADA32EB4A4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99F4-BABB-4D73-AE6C-C92897BBC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109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87C2-BAB2-444D-80FD-EADA32EB4A4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99F4-BABB-4D73-AE6C-C92897BBC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651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87C2-BAB2-444D-80FD-EADA32EB4A4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99F4-BABB-4D73-AE6C-C92897BBC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258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87C2-BAB2-444D-80FD-EADA32EB4A4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99F4-BABB-4D73-AE6C-C92897BBC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287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87C2-BAB2-444D-80FD-EADA32EB4A4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99F4-BABB-4D73-AE6C-C92897BBC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522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87C2-BAB2-444D-80FD-EADA32EB4A4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99F4-BABB-4D73-AE6C-C92897BBC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468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87C2-BAB2-444D-80FD-EADA32EB4A4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99F4-BABB-4D73-AE6C-C92897BBC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915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87C2-BAB2-444D-80FD-EADA32EB4A4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099F4-BABB-4D73-AE6C-C92897BBC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157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487C2-BAB2-444D-80FD-EADA32EB4A42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099F4-BABB-4D73-AE6C-C92897BBC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043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7"/>
            <a:ext cx="7632848" cy="792088"/>
          </a:xfrm>
        </p:spPr>
        <p:txBody>
          <a:bodyPr/>
          <a:lstStyle/>
          <a:p>
            <a:r>
              <a:rPr lang="ru-RU" dirty="0" smtClean="0"/>
              <a:t>Основное свойство дроби</a:t>
            </a:r>
            <a:endParaRPr lang="ru-RU" dirty="0"/>
          </a:p>
        </p:txBody>
      </p:sp>
      <p:pic>
        <p:nvPicPr>
          <p:cNvPr id="1026" name="Picture 2" descr="C:\Users\Пользователь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01675"/>
            <a:ext cx="1925936" cy="1978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362038"/>
            <a:ext cx="2221026" cy="197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ользователь\Desktop\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374668"/>
            <a:ext cx="1656184" cy="186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4139952" y="3612228"/>
                <a:ext cx="1788978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2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2800" b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2800" b="1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effectLst/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ru-RU" sz="2800" b="1" i="1" smtClean="0">
                            <a:effectLst/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ru-RU" sz="2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  <m:r>
                      <a:rPr lang="ru-RU" sz="2800" b="1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;</m:t>
                    </m:r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3612228"/>
                <a:ext cx="1788978" cy="714683"/>
              </a:xfrm>
              <a:prstGeom prst="rect">
                <a:avLst/>
              </a:prstGeom>
              <a:blipFill>
                <a:blip r:embed="rId5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077322" y="3615147"/>
                <a:ext cx="1527126" cy="7418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2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2800" b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2800" b="1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effectLst/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ru-RU" sz="2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7322" y="3615147"/>
                <a:ext cx="1527126" cy="741806"/>
              </a:xfrm>
              <a:prstGeom prst="rect">
                <a:avLst/>
              </a:prstGeom>
              <a:blipFill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830727" y="3748494"/>
                <a:ext cx="1326966" cy="7037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круга</a:t>
                </a:r>
                <a:r>
                  <a:rPr lang="ru-RU" sz="11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 </a:t>
                </a:r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727" y="3748494"/>
                <a:ext cx="1326966" cy="703782"/>
              </a:xfrm>
              <a:prstGeom prst="rect">
                <a:avLst/>
              </a:prstGeom>
              <a:blipFill>
                <a:blip r:embed="rId7"/>
                <a:stretch>
                  <a:fillRect r="-917" b="-121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4706686" y="4955778"/>
                <a:ext cx="2304256" cy="12961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х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х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 smtClean="0">
                    <a:solidFill>
                      <a:prstClr val="black"/>
                    </a:solidFill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.</a:t>
                </a:r>
                <a:r>
                  <a:rPr lang="ru-RU" sz="28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endParaRPr lang="ru-RU" sz="2800" b="1" dirty="0">
                  <a:solidFill>
                    <a:prstClr val="black"/>
                  </a:solidFill>
                </a:endParaRPr>
              </a:p>
              <a:p>
                <a:pPr lvl="0"/>
                <a:r>
                  <a:rPr lang="ru-RU" sz="3200" b="1" dirty="0" smtClean="0">
                    <a:solidFill>
                      <a:prstClr val="black"/>
                    </a:solidFill>
                  </a:rPr>
                  <a:t>  </a:t>
                </a:r>
                <a:endParaRPr lang="ru-RU" sz="32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6686" y="4955778"/>
                <a:ext cx="2304256" cy="1296124"/>
              </a:xfrm>
              <a:prstGeom prst="rect">
                <a:avLst/>
              </a:prstGeom>
              <a:blipFill>
                <a:blip r:embed="rId8"/>
                <a:stretch>
                  <a:fillRect r="-2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1208314" y="5025146"/>
                <a:ext cx="2376588" cy="8036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х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х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314" y="5025146"/>
                <a:ext cx="2376588" cy="803682"/>
              </a:xfrm>
              <a:prstGeom prst="rect">
                <a:avLst/>
              </a:prstGeom>
              <a:blipFill>
                <a:blip r:embed="rId9"/>
                <a:stretch>
                  <a:fillRect r="-1026" b="-121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9653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Определение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Если числитель и знаменатель дроби умножить или разделить на одно и то же отличное от нуля число, то получится дробь, равная данной</a:t>
            </a:r>
          </a:p>
          <a:p>
            <a:pPr marL="0" indent="0">
              <a:buNone/>
            </a:pPr>
            <a:r>
              <a:rPr lang="ru-RU" dirty="0" smtClean="0"/>
              <a:t>Это утверждение называют </a:t>
            </a:r>
            <a:r>
              <a:rPr lang="ru-RU" b="1" dirty="0" smtClean="0"/>
              <a:t>основным свойством дроби.</a:t>
            </a:r>
          </a:p>
          <a:p>
            <a:pPr marL="0" indent="0">
              <a:buNone/>
            </a:pPr>
            <a:r>
              <a:rPr lang="ru-RU" dirty="0" smtClean="0"/>
              <a:t>Основное свойство дроби позволяет преобразовывать дробь, заменяя её другой дробью, равной исходной.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0255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40107" y="-198939"/>
                <a:ext cx="8223615" cy="316835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/>
                  <a:t>К</a:t>
                </a:r>
                <a:r>
                  <a:rPr lang="ru-RU" dirty="0" smtClean="0"/>
                  <a:t>аждую из дробей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prstClr val="black"/>
                    </a:solidFill>
                  </a:rPr>
                  <a:t> </a:t>
                </a:r>
                <a:r>
                  <a:rPr lang="ru-RU" b="1" dirty="0" smtClean="0">
                    <a:solidFill>
                      <a:prstClr val="black"/>
                    </a:solidFill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dirty="0" smtClean="0"/>
                  <a:t>                           можно преобразовать в дробь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/>
                  <a:t> </a:t>
                </a:r>
                <a:r>
                  <a:rPr lang="ru-RU" dirty="0" smtClean="0"/>
                  <a:t>, если разделить числитель и знаменатель на их общий делитель: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0107" y="-198939"/>
                <a:ext cx="8223615" cy="3168352"/>
              </a:xfrm>
              <a:blipFill>
                <a:blip r:embed="rId2"/>
                <a:stretch>
                  <a:fillRect l="-1853" b="-11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694915" y="3034660"/>
                <a:ext cx="2234907" cy="8036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; </a:t>
                </a:r>
                <a:endParaRPr lang="ru-RU" sz="32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915" y="3034660"/>
                <a:ext cx="2234907" cy="803682"/>
              </a:xfrm>
              <a:prstGeom prst="rect">
                <a:avLst/>
              </a:prstGeom>
              <a:blipFill>
                <a:blip r:embed="rId3"/>
                <a:stretch>
                  <a:fillRect r="-5722" b="-121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665551" y="4149080"/>
                <a:ext cx="2258952" cy="8036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 :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; </a:t>
                </a:r>
                <a:endParaRPr lang="ru-RU" sz="32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551" y="4149080"/>
                <a:ext cx="2258952" cy="803682"/>
              </a:xfrm>
              <a:prstGeom prst="rect">
                <a:avLst/>
              </a:prstGeom>
              <a:blipFill>
                <a:blip r:embed="rId4"/>
                <a:stretch>
                  <a:fillRect r="-4852" b="-129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694915" y="5282984"/>
                <a:ext cx="2642070" cy="8417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ru-RU" sz="32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915" y="5282984"/>
                <a:ext cx="2642070" cy="841705"/>
              </a:xfrm>
              <a:prstGeom prst="rect">
                <a:avLst/>
              </a:prstGeom>
              <a:blipFill>
                <a:blip r:embed="rId5"/>
                <a:stretch>
                  <a:fillRect r="-4850" b="-72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4961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404664"/>
            <a:ext cx="3816424" cy="64807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Задание 5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484784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Закончите  запись: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155676" y="3321941"/>
                <a:ext cx="2557110" cy="8036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х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х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= …</a:t>
                </a:r>
                <a:r>
                  <a:rPr lang="ru-RU" sz="28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676" y="3321941"/>
                <a:ext cx="2557110" cy="803682"/>
              </a:xfrm>
              <a:prstGeom prst="rect">
                <a:avLst/>
              </a:prstGeom>
              <a:blipFill>
                <a:blip r:embed="rId2"/>
                <a:stretch>
                  <a:fillRect r="-2387" b="-121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187624" y="2206770"/>
                <a:ext cx="2557110" cy="8036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х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х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= …</a:t>
                </a:r>
                <a:r>
                  <a:rPr lang="ru-RU" sz="28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2206770"/>
                <a:ext cx="2557110" cy="803682"/>
              </a:xfrm>
              <a:prstGeom prst="rect">
                <a:avLst/>
              </a:prstGeom>
              <a:blipFill>
                <a:blip r:embed="rId3"/>
                <a:stretch>
                  <a:fillRect r="-2387" b="-121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4788024" y="2206770"/>
                <a:ext cx="2520281" cy="8347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х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х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= …</a:t>
                </a:r>
                <a:r>
                  <a:rPr lang="ru-RU" sz="28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2206770"/>
                <a:ext cx="2520281" cy="834716"/>
              </a:xfrm>
              <a:prstGeom prst="rect">
                <a:avLst/>
              </a:prstGeom>
              <a:blipFill>
                <a:blip r:embed="rId4"/>
                <a:stretch>
                  <a:fillRect r="-6522" b="-87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4788024" y="3184216"/>
                <a:ext cx="2340163" cy="8038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х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х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= …</a:t>
                </a:r>
                <a:r>
                  <a:rPr lang="ru-RU" sz="28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3184216"/>
                <a:ext cx="2340163" cy="803810"/>
              </a:xfrm>
              <a:prstGeom prst="rect">
                <a:avLst/>
              </a:prstGeom>
              <a:blipFill>
                <a:blip r:embed="rId5"/>
                <a:stretch>
                  <a:fillRect r="-8594" b="-121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1113890" y="4437112"/>
                <a:ext cx="2557110" cy="8004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х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х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= …</a:t>
                </a:r>
                <a:r>
                  <a:rPr lang="ru-RU" sz="28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890" y="4437112"/>
                <a:ext cx="2557110" cy="800476"/>
              </a:xfrm>
              <a:prstGeom prst="rect">
                <a:avLst/>
              </a:prstGeom>
              <a:blipFill>
                <a:blip r:embed="rId6"/>
                <a:stretch>
                  <a:fillRect r="-2387" b="-122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4788024" y="4439867"/>
                <a:ext cx="2518638" cy="8036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х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х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= …</a:t>
                </a:r>
                <a:r>
                  <a:rPr lang="ru-RU" sz="28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. </a:t>
                </a:r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4439867"/>
                <a:ext cx="2518638" cy="803682"/>
              </a:xfrm>
              <a:prstGeom prst="rect">
                <a:avLst/>
              </a:prstGeom>
              <a:blipFill>
                <a:blip r:embed="rId7"/>
                <a:stretch>
                  <a:fillRect r="-3865" b="-121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9987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Задание 1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003544" y="1385488"/>
            <a:ext cx="6808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Объясните, почему верно равенство: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003544" y="2207155"/>
                <a:ext cx="1984280" cy="8036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𝟏𝟑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𝟔𝟓</m:t>
                        </m:r>
                      </m:den>
                    </m:f>
                  </m:oMath>
                </a14:m>
                <a:r>
                  <a:rPr lang="ru-RU" sz="3200" b="1" dirty="0" smtClean="0">
                    <a:solidFill>
                      <a:prstClr val="black"/>
                    </a:solidFill>
                  </a:rPr>
                  <a:t>;</a:t>
                </a:r>
                <a:endParaRPr lang="ru-RU" sz="32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544" y="2207155"/>
                <a:ext cx="1984280" cy="803682"/>
              </a:xfrm>
              <a:prstGeom prst="rect">
                <a:avLst/>
              </a:prstGeom>
              <a:blipFill>
                <a:blip r:embed="rId2"/>
                <a:stretch>
                  <a:fillRect b="-121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4211960" y="2234278"/>
                <a:ext cx="1600118" cy="8036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𝟑𝟎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𝟕𝟎</m:t>
                        </m:r>
                      </m:den>
                    </m:f>
                  </m:oMath>
                </a14:m>
                <a:r>
                  <a:rPr lang="ru-RU" sz="3200" b="1" dirty="0" smtClean="0">
                    <a:solidFill>
                      <a:prstClr val="black"/>
                    </a:solidFill>
                  </a:rPr>
                  <a:t>;</a:t>
                </a:r>
                <a:endParaRPr lang="ru-RU" sz="32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2234278"/>
                <a:ext cx="1600118" cy="803682"/>
              </a:xfrm>
              <a:prstGeom prst="rect">
                <a:avLst/>
              </a:prstGeom>
              <a:blipFill>
                <a:blip r:embed="rId3"/>
                <a:stretch>
                  <a:fillRect r="-8397" b="-129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003544" y="3212976"/>
                <a:ext cx="1600118" cy="8036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𝟏𝟖</m:t>
                        </m:r>
                      </m:den>
                    </m:f>
                  </m:oMath>
                </a14:m>
                <a:r>
                  <a:rPr lang="ru-RU" sz="3200" b="1" dirty="0" smtClean="0">
                    <a:solidFill>
                      <a:prstClr val="black"/>
                    </a:solidFill>
                  </a:rPr>
                  <a:t>;</a:t>
                </a:r>
                <a:endParaRPr lang="ru-RU" sz="32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544" y="3212976"/>
                <a:ext cx="1600118" cy="803682"/>
              </a:xfrm>
              <a:prstGeom prst="rect">
                <a:avLst/>
              </a:prstGeom>
              <a:blipFill>
                <a:blip r:embed="rId4"/>
                <a:stretch>
                  <a:fillRect r="-8397" b="-121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4211960" y="3309861"/>
                <a:ext cx="1774845" cy="810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𝟑𝟓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𝟓𝟓</m:t>
                        </m:r>
                      </m:den>
                    </m:f>
                  </m:oMath>
                </a14:m>
                <a:r>
                  <a:rPr lang="ru-RU" sz="3200" b="1" dirty="0" smtClean="0">
                    <a:solidFill>
                      <a:prstClr val="black"/>
                    </a:solidFill>
                  </a:rPr>
                  <a:t>.</a:t>
                </a:r>
                <a:endParaRPr lang="ru-RU" sz="32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3309861"/>
                <a:ext cx="1774845" cy="810991"/>
              </a:xfrm>
              <a:prstGeom prst="rect">
                <a:avLst/>
              </a:prstGeom>
              <a:blipFill>
                <a:blip r:embed="rId5"/>
                <a:stretch>
                  <a:fillRect r="-7560" b="-120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797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7728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Восстановите запись: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331640" y="2774325"/>
                <a:ext cx="3600666" cy="3546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ru-RU" sz="3200" b="1" dirty="0" smtClean="0">
                    <a:solidFill>
                      <a:prstClr val="black"/>
                    </a:solidFill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𝟏𝟖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;</a:t>
                </a:r>
                <a:endParaRPr lang="ru-RU" sz="2800" b="1" dirty="0">
                  <a:solidFill>
                    <a:prstClr val="black"/>
                  </a:solidFill>
                </a:endParaRPr>
              </a:p>
              <a:p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</a:p>
              <a:p>
                <a:endParaRPr lang="ru-RU" sz="3200" b="1" dirty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𝟏𝟓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𝟔𝟎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ru-RU" sz="3200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𝟕𝟓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ru-RU" sz="2800" b="1" dirty="0">
                  <a:solidFill>
                    <a:prstClr val="black"/>
                  </a:solidFill>
                </a:endParaRPr>
              </a:p>
              <a:p>
                <a:pPr lvl="0"/>
                <a:endParaRPr lang="ru-RU" sz="3200" b="1" dirty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2774325"/>
                <a:ext cx="3600666" cy="3546997"/>
              </a:xfrm>
              <a:prstGeom prst="rect">
                <a:avLst/>
              </a:prstGeom>
              <a:blipFill>
                <a:blip r:embed="rId2"/>
                <a:stretch>
                  <a:fillRect l="-4230" r="-32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0145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Задание 2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Приведите </a:t>
            </a:r>
            <a:r>
              <a:rPr lang="ru-RU" dirty="0" smtClean="0"/>
              <a:t>дробь: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626363" y="2204864"/>
                <a:ext cx="7056784" cy="38164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200" dirty="0" smtClean="0"/>
                  <a:t>  к знаменателю  14, 21, 28, 35;</a:t>
                </a:r>
              </a:p>
              <a:p>
                <a:endParaRPr lang="ru-RU" sz="3200" dirty="0"/>
              </a:p>
              <a:p>
                <a:pPr lvl="0"/>
                <a:r>
                  <a:rPr lang="ru-RU" sz="3200" dirty="0" smtClean="0">
                    <a:solidFill>
                      <a:prstClr val="black"/>
                    </a:solidFill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</a:rPr>
                  <a:t>  к знаменателю  8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, 16, 20, 100;</a:t>
                </a:r>
                <a:endParaRPr lang="ru-RU" sz="3200" dirty="0">
                  <a:solidFill>
                    <a:prstClr val="black"/>
                  </a:solidFill>
                </a:endParaRPr>
              </a:p>
              <a:p>
                <a:endParaRPr lang="ru-RU" sz="3200" dirty="0" smtClean="0"/>
              </a:p>
              <a:p>
                <a:pPr lvl="0"/>
                <a:r>
                  <a:rPr lang="ru-RU" sz="3200" dirty="0" smtClean="0">
                    <a:solidFill>
                      <a:prstClr val="black"/>
                    </a:solidFill>
                  </a:rPr>
                  <a:t>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</a:rPr>
                  <a:t>  к знаменателю  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16, 24, 40</a:t>
                </a:r>
                <a:r>
                  <a:rPr lang="ru-RU" sz="3200" dirty="0">
                    <a:solidFill>
                      <a:prstClr val="black"/>
                    </a:solidFill>
                  </a:rPr>
                  <a:t>, 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1000.</a:t>
                </a:r>
                <a:endParaRPr lang="ru-RU" sz="3200" dirty="0">
                  <a:solidFill>
                    <a:prstClr val="black"/>
                  </a:solidFill>
                </a:endParaRPr>
              </a:p>
              <a:p>
                <a:endParaRPr lang="ru-RU" sz="32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6363" y="2204864"/>
                <a:ext cx="7056784" cy="3816424"/>
              </a:xfrm>
              <a:prstGeom prst="rect">
                <a:avLst/>
              </a:prstGeom>
              <a:blipFill>
                <a:blip r:embed="rId2"/>
                <a:stretch>
                  <a:fillRect l="-22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6094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Задание 4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 flipH="1">
            <a:off x="1066466" y="1154467"/>
            <a:ext cx="54497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Восстановите запись: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091009" y="1844824"/>
                <a:ext cx="5840681" cy="54004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ru-RU" sz="3200" b="1" dirty="0" smtClean="0">
                    <a:solidFill>
                      <a:prstClr val="black"/>
                    </a:solidFill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/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ru-RU" sz="3200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/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/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</a:t>
                </a:r>
                <a:r>
                  <a:rPr lang="ru-RU" sz="28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/>
                    </m:f>
                    <m:r>
                      <a:rPr lang="ru-RU" sz="2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;</m:t>
                    </m:r>
                  </m:oMath>
                </a14:m>
                <a:endParaRPr lang="ru-RU" sz="2800" b="1" dirty="0">
                  <a:solidFill>
                    <a:prstClr val="black"/>
                  </a:solidFill>
                </a:endParaRPr>
              </a:p>
              <a:p>
                <a:pPr lvl="0"/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b="1" dirty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3200" b="1" dirty="0" smtClean="0">
                    <a:solidFill>
                      <a:prstClr val="black"/>
                    </a:solidFill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𝟏𝟓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/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ru-RU" sz="3200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𝟕𝟓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/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</a:t>
                </a:r>
                <a:r>
                  <a:rPr lang="ru-RU" sz="28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𝟏𝟎𝟎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prstClr val="black"/>
                    </a:solidFill>
                  </a:rPr>
                  <a:t> ;</a:t>
                </a:r>
              </a:p>
              <a:p>
                <a:pPr lvl="0"/>
                <a:endParaRPr lang="ru-RU" sz="2800" b="1" dirty="0">
                  <a:solidFill>
                    <a:prstClr val="black"/>
                  </a:solidFill>
                </a:endParaRPr>
              </a:p>
              <a:p>
                <a:pPr lvl="0"/>
                <a:r>
                  <a:rPr lang="ru-RU" sz="3200" b="1" dirty="0" smtClean="0">
                    <a:solidFill>
                      <a:prstClr val="black"/>
                    </a:solidFill>
                  </a:rPr>
                  <a:t>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𝟏𝟒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𝟒𝟐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ru-RU" sz="3200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𝟕𝟎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𝟕𝟕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𝟏𝟎𝟓</m:t>
                        </m:r>
                      </m:den>
                    </m:f>
                    <m:r>
                      <a:rPr lang="ru-RU" sz="2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;</m:t>
                    </m:r>
                  </m:oMath>
                </a14:m>
                <a:endParaRPr lang="ru-RU" sz="2800" b="1" dirty="0">
                  <a:solidFill>
                    <a:prstClr val="black"/>
                  </a:solidFill>
                </a:endParaRPr>
              </a:p>
              <a:p>
                <a:pPr lvl="0"/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lvl="0"/>
                <a:r>
                  <a:rPr lang="ru-RU" sz="3200" b="1" dirty="0" smtClean="0">
                    <a:solidFill>
                      <a:prstClr val="black"/>
                    </a:solidFill>
                  </a:rPr>
                  <a:t>г)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𝟏𝟓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𝟑𝟐</m:t>
                        </m:r>
                      </m:num>
                      <m:den/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ru-RU" sz="3200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𝟕𝟓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𝟐𝟎</m:t>
                        </m:r>
                      </m:num>
                      <m:den/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𝟏𝟎𝟎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;</a:t>
                </a:r>
              </a:p>
              <a:p>
                <a:pPr lvl="0"/>
                <a:endParaRPr lang="ru-RU" sz="3200" b="1" dirty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ru-RU" sz="3200" b="1" dirty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1009" y="1844824"/>
                <a:ext cx="5840681" cy="5400453"/>
              </a:xfrm>
              <a:prstGeom prst="rect">
                <a:avLst/>
              </a:prstGeom>
              <a:blipFill>
                <a:blip r:embed="rId2"/>
                <a:stretch>
                  <a:fillRect l="-27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3686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3352" y="112474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Приведите  дроби: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83352" y="1772816"/>
                <a:ext cx="7200800" cy="49487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а)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200" dirty="0" smtClean="0"/>
                  <a:t>   к знаменателю  100; </a:t>
                </a:r>
              </a:p>
              <a:p>
                <a:endParaRPr lang="ru-RU" sz="3200" dirty="0"/>
              </a:p>
              <a:p>
                <a:pPr lvl="0"/>
                <a:r>
                  <a:rPr lang="ru-RU" sz="3200" dirty="0" smtClean="0">
                    <a:solidFill>
                      <a:prstClr val="black"/>
                    </a:solidFill>
                  </a:rPr>
                  <a:t>б)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𝟏𝟑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𝟑𝟎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</a:rPr>
                  <a:t>   к знаменателю  6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0</a:t>
                </a:r>
                <a:r>
                  <a:rPr lang="ru-RU" sz="3200" dirty="0">
                    <a:solidFill>
                      <a:prstClr val="black"/>
                    </a:solidFill>
                  </a:rPr>
                  <a:t>; </a:t>
                </a:r>
              </a:p>
              <a:p>
                <a:endParaRPr lang="ru-RU" sz="3200" dirty="0" smtClean="0"/>
              </a:p>
              <a:p>
                <a:pPr lvl="0"/>
                <a:r>
                  <a:rPr lang="ru-RU" sz="3200" dirty="0" smtClean="0">
                    <a:solidFill>
                      <a:prstClr val="black"/>
                    </a:solidFill>
                  </a:rPr>
                  <a:t>в)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3200" b="1" dirty="0" smtClean="0">
                    <a:solidFill>
                      <a:prstClr val="black"/>
                    </a:solidFill>
                  </a:rPr>
                  <a:t> 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𝟏𝟕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</a:rPr>
                  <a:t>   к знаменателю  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24; </a:t>
                </a:r>
                <a:endParaRPr lang="ru-RU" sz="3200" dirty="0">
                  <a:solidFill>
                    <a:prstClr val="black"/>
                  </a:solidFill>
                </a:endParaRPr>
              </a:p>
              <a:p>
                <a:pPr lvl="0"/>
                <a:endParaRPr lang="ru-RU" sz="3200" dirty="0" smtClean="0"/>
              </a:p>
              <a:p>
                <a:pPr lvl="0"/>
                <a:r>
                  <a:rPr lang="ru-RU" sz="3200" dirty="0" smtClean="0"/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г)</a:t>
                </a:r>
                <a:r>
                  <a:rPr lang="ru-RU" sz="3200" b="1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ru-RU" sz="32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; </m:t>
                    </m:r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𝟏𝟔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ru-RU" sz="3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</a:rPr>
                  <a:t>   к знаменателю  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45; </a:t>
                </a:r>
                <a:endParaRPr lang="ru-RU" sz="3200" dirty="0">
                  <a:solidFill>
                    <a:prstClr val="black"/>
                  </a:solidFill>
                </a:endParaRPr>
              </a:p>
              <a:p>
                <a:r>
                  <a:rPr lang="ru-RU" sz="3200" dirty="0" smtClean="0"/>
                  <a:t>                                           </a:t>
                </a:r>
                <a:endParaRPr lang="ru-RU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352" y="1772816"/>
                <a:ext cx="7200800" cy="4948791"/>
              </a:xfrm>
              <a:prstGeom prst="rect">
                <a:avLst/>
              </a:prstGeom>
              <a:blipFill>
                <a:blip r:embed="rId2"/>
                <a:stretch>
                  <a:fillRect l="-22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70502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90</Words>
  <Application>Microsoft Office PowerPoint</Application>
  <PresentationFormat>Экран (4:3)</PresentationFormat>
  <Paragraphs>63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 Math</vt:lpstr>
      <vt:lpstr>Times New Roman</vt:lpstr>
      <vt:lpstr>Тема Office</vt:lpstr>
      <vt:lpstr>Основное свойство дроби</vt:lpstr>
      <vt:lpstr>Определение</vt:lpstr>
      <vt:lpstr>Презентация PowerPoint</vt:lpstr>
      <vt:lpstr>Задание 5</vt:lpstr>
      <vt:lpstr>Задание 1</vt:lpstr>
      <vt:lpstr>Задание 3</vt:lpstr>
      <vt:lpstr> Задание 2 Приведите дробь:</vt:lpstr>
      <vt:lpstr>Задание 4</vt:lpstr>
      <vt:lpstr>Задание 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Основное свойство дроби</dc:title>
  <dc:creator>Пользователь</dc:creator>
  <cp:lastModifiedBy>Hewlett-Packard Company</cp:lastModifiedBy>
  <cp:revision>37</cp:revision>
  <dcterms:created xsi:type="dcterms:W3CDTF">2018-01-01T11:11:11Z</dcterms:created>
  <dcterms:modified xsi:type="dcterms:W3CDTF">2018-07-03T05:40:54Z</dcterms:modified>
</cp:coreProperties>
</file>